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68" r:id="rId2"/>
    <p:sldId id="299" r:id="rId3"/>
    <p:sldId id="271" r:id="rId4"/>
    <p:sldId id="298" r:id="rId5"/>
    <p:sldId id="269" r:id="rId6"/>
    <p:sldId id="270" r:id="rId7"/>
    <p:sldId id="273" r:id="rId8"/>
    <p:sldId id="274" r:id="rId9"/>
    <p:sldId id="275" r:id="rId10"/>
    <p:sldId id="301" r:id="rId11"/>
    <p:sldId id="277" r:id="rId12"/>
    <p:sldId id="300" r:id="rId13"/>
    <p:sldId id="278" r:id="rId14"/>
    <p:sldId id="286" r:id="rId15"/>
    <p:sldId id="288" r:id="rId16"/>
    <p:sldId id="284" r:id="rId17"/>
    <p:sldId id="293" r:id="rId18"/>
    <p:sldId id="289" r:id="rId19"/>
    <p:sldId id="290" r:id="rId20"/>
    <p:sldId id="294" r:id="rId21"/>
    <p:sldId id="292" r:id="rId22"/>
    <p:sldId id="295" r:id="rId23"/>
    <p:sldId id="297"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CB908DD-54C0-4AEC-965B-82E65D7FE524}" type="datetimeFigureOut">
              <a:rPr lang="zh-CN" altLang="en-US"/>
              <a:pPr>
                <a:defRPr/>
              </a:pPr>
              <a:t>2016-12-21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2BB33E0-3979-4AEF-BC66-AE95B155EAE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B7F5C-6518-44B6-BDE3-A7A5FCCFBE90}" type="slidenum">
              <a:rPr lang="zh-CN" altLang="en-US"/>
              <a:pPr fontAlgn="base">
                <a:spcBef>
                  <a:spcPct val="0"/>
                </a:spcBef>
                <a:spcAft>
                  <a:spcPct val="0"/>
                </a:spcAft>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07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8FF824-4ECD-4804-BF4A-45286D45400E}" type="slidenum">
              <a:rPr lang="zh-CN" altLang="en-US"/>
              <a:pPr fontAlgn="base">
                <a:spcBef>
                  <a:spcPct val="0"/>
                </a:spcBef>
                <a:spcAft>
                  <a:spcPct val="0"/>
                </a:spcAft>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a:defRPr/>
            </a:lvl1pPr>
          </a:lstStyle>
          <a:p>
            <a:pPr>
              <a:defRPr/>
            </a:pPr>
            <a:fld id="{E035E64B-C4D2-4DBB-8D9B-6B70435AA8D0}" type="datetimeFigureOut">
              <a:rPr lang="zh-CN" altLang="en-US"/>
              <a:pPr>
                <a:defRPr/>
              </a:pPr>
              <a:t>2016-12-21</a:t>
            </a:fld>
            <a:endParaRPr lang="zh-CN" altLang="en-US"/>
          </a:p>
        </p:txBody>
      </p:sp>
      <p:sp>
        <p:nvSpPr>
          <p:cNvPr id="5" name="页脚占位符 18"/>
          <p:cNvSpPr>
            <a:spLocks noGrp="1"/>
          </p:cNvSpPr>
          <p:nvPr>
            <p:ph type="ftr" sz="quarter" idx="11"/>
          </p:nvPr>
        </p:nvSpPr>
        <p:spPr/>
        <p:txBody>
          <a:bodyPr/>
          <a:lstStyle>
            <a:lvl1pPr>
              <a:defRPr/>
            </a:lvl1pPr>
          </a:lstStyle>
          <a:p>
            <a:pPr>
              <a:defRPr/>
            </a:pPr>
            <a:endParaRPr lang="zh-CN" altLang="en-US"/>
          </a:p>
        </p:txBody>
      </p:sp>
      <p:sp>
        <p:nvSpPr>
          <p:cNvPr id="6" name="灯片编号占位符 26"/>
          <p:cNvSpPr>
            <a:spLocks noGrp="1"/>
          </p:cNvSpPr>
          <p:nvPr>
            <p:ph type="sldNum" sz="quarter" idx="12"/>
          </p:nvPr>
        </p:nvSpPr>
        <p:spPr/>
        <p:txBody>
          <a:bodyPr/>
          <a:lstStyle>
            <a:lvl1pPr>
              <a:defRPr/>
            </a:lvl1pPr>
          </a:lstStyle>
          <a:p>
            <a:pPr>
              <a:defRPr/>
            </a:pPr>
            <a:fld id="{4AD4DF14-0C08-489D-83D7-D79B834452D8}"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43B94FC1-5EB8-4D8F-B18A-83B4392CACFF}" type="datetimeFigureOut">
              <a:rPr lang="zh-CN" altLang="en-US"/>
              <a:pPr>
                <a:defRPr/>
              </a:pPr>
              <a:t>2016-12-21</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45BEBFE7-BD5E-4653-A4DF-2507F44F4E4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57F10E73-DF6B-4E96-B242-8DE76F5428FD}" type="datetimeFigureOut">
              <a:rPr lang="zh-CN" altLang="en-US"/>
              <a:pPr>
                <a:defRPr/>
              </a:pPr>
              <a:t>2016-12-21</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F92EF726-A3FC-4E6A-9D23-3FB955B8A47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81AA5BC9-C994-4BA1-853E-E055C3C27818}" type="datetimeFigureOut">
              <a:rPr lang="zh-CN" altLang="en-US"/>
              <a:pPr>
                <a:defRPr/>
              </a:pPr>
              <a:t>2016-12-21</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1E2F1122-8521-45A7-9175-17F7318B7674}"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8B22325-E8C2-45BA-ACAB-AF8CF2054CBD}" type="datetimeFigureOut">
              <a:rPr lang="zh-CN" altLang="en-US"/>
              <a:pPr>
                <a:defRPr/>
              </a:pPr>
              <a:t>2016-12-21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2D2121-0756-42BA-9D35-F5C27BC93145}"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4888FFA1-819D-40C9-8D02-E5F1060F6E45}" type="datetimeFigureOut">
              <a:rPr lang="zh-CN" altLang="en-US"/>
              <a:pPr>
                <a:defRPr/>
              </a:pPr>
              <a:t>2016-12-21</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8699868F-8CE7-4CF4-A3E0-C84F6747720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0AF0E38A-30A4-4F9A-A122-38FF397D112D}" type="datetimeFigureOut">
              <a:rPr lang="zh-CN" altLang="en-US"/>
              <a:pPr>
                <a:defRPr/>
              </a:pPr>
              <a:t>2016-12-21</a:t>
            </a:fld>
            <a:endParaRPr lang="zh-CN" altLang="en-US"/>
          </a:p>
        </p:txBody>
      </p:sp>
      <p:sp>
        <p:nvSpPr>
          <p:cNvPr id="8" name="页脚占位符 21"/>
          <p:cNvSpPr>
            <a:spLocks noGrp="1"/>
          </p:cNvSpPr>
          <p:nvPr>
            <p:ph type="ftr" sz="quarter" idx="11"/>
          </p:nvPr>
        </p:nvSpPr>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p:txBody>
          <a:bodyPr/>
          <a:lstStyle>
            <a:lvl1pPr>
              <a:defRPr/>
            </a:lvl1pPr>
          </a:lstStyle>
          <a:p>
            <a:pPr>
              <a:defRPr/>
            </a:pPr>
            <a:fld id="{2BF5DAFE-FBB4-4DA3-8E0D-BD35597A281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12A3D35E-7107-4778-A314-CA0CD38E8E7E}" type="datetimeFigureOut">
              <a:rPr lang="zh-CN" altLang="en-US"/>
              <a:pPr>
                <a:defRPr/>
              </a:pPr>
              <a:t>2016-12-21</a:t>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A6D8FCAB-743A-457A-89F6-421CF91622B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AC12108C-60DE-4498-A148-C238F09EDD98}" type="datetimeFigureOut">
              <a:rPr lang="zh-CN" altLang="en-US"/>
              <a:pPr>
                <a:defRPr/>
              </a:pPr>
              <a:t>2016-12-21</a:t>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CF024E92-EBF8-4D5D-BC39-108CD76E0D5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E6C5DBC3-4DD9-4EF6-8F41-054A9AB535F1}" type="datetimeFigureOut">
              <a:rPr lang="zh-CN" altLang="en-US"/>
              <a:pPr>
                <a:defRPr/>
              </a:pPr>
              <a:t>2016-12-21</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6AF6CD82-0204-4CCD-B41B-52847737F06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AFC0EC0C-4B53-4497-A7C4-9F075B7D5887}" type="datetimeFigureOut">
              <a:rPr lang="zh-CN" altLang="en-US"/>
              <a:pPr>
                <a:defRPr/>
              </a:pPr>
              <a:t>2016-12-21</a:t>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8077200" y="6356350"/>
            <a:ext cx="609600" cy="365125"/>
          </a:xfrm>
        </p:spPr>
        <p:txBody>
          <a:bodyPr/>
          <a:lstStyle>
            <a:lvl1pPr>
              <a:defRPr/>
            </a:lvl1pPr>
          </a:lstStyle>
          <a:p>
            <a:pPr>
              <a:defRPr/>
            </a:pPr>
            <a:fld id="{7228C830-3640-4DBF-8F62-55CEBDC070E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smtClean="0"/>
              <a:t>单击此处编辑母版标题样式</a:t>
            </a:r>
            <a:endParaRPr lang="en-US" smtClean="0"/>
          </a:p>
        </p:txBody>
      </p:sp>
      <p:sp>
        <p:nvSpPr>
          <p:cNvPr id="1029"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4DCCD369-D6DD-4D49-AB33-4C3E861ACBFE}" type="datetimeFigureOut">
              <a:rPr lang="zh-CN" altLang="en-US"/>
              <a:pPr>
                <a:defRPr/>
              </a:pPr>
              <a:t>2016-12-21</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8AC0F4C4-072F-4A95-B0FC-82A5CE89E0D2}" type="slidenum">
              <a:rPr lang="zh-CN" altLang="en-US"/>
              <a:pPr>
                <a:defRPr/>
              </a:pPr>
              <a:t>‹#›</a:t>
            </a:fld>
            <a:endParaRPr lang="zh-CN" altLang="en-US"/>
          </a:p>
        </p:txBody>
      </p:sp>
      <p:grpSp>
        <p:nvGrpSpPr>
          <p:cNvPr id="1033" name="组合 1"/>
          <p:cNvGrpSpPr>
            <a:grpSpLocks/>
          </p:cNvGrpSpPr>
          <p:nvPr/>
        </p:nvGrpSpPr>
        <p:grpSpPr bwMode="auto">
          <a:xfrm>
            <a:off x="-19050" y="203200"/>
            <a:ext cx="9180513" cy="647700"/>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708" r:id="rId1"/>
    <p:sldLayoutId id="2147483700" r:id="rId2"/>
    <p:sldLayoutId id="2147483709" r:id="rId3"/>
    <p:sldLayoutId id="2147483701" r:id="rId4"/>
    <p:sldLayoutId id="2147483702" r:id="rId5"/>
    <p:sldLayoutId id="2147483703" r:id="rId6"/>
    <p:sldLayoutId id="2147483704" r:id="rId7"/>
    <p:sldLayoutId id="2147483705" r:id="rId8"/>
    <p:sldLayoutId id="2147483710" r:id="rId9"/>
    <p:sldLayoutId id="2147483706" r:id="rId10"/>
    <p:sldLayoutId id="2147483707" r:id="rId11"/>
  </p:sldLayoutIdLst>
  <p:txStyles>
    <p:titleStyle>
      <a:lvl1pPr algn="l" rtl="0" fontAlgn="base">
        <a:spcBef>
          <a:spcPct val="0"/>
        </a:spcBef>
        <a:spcAft>
          <a:spcPct val="0"/>
        </a:spcAft>
        <a:defRPr sz="5000" kern="1200">
          <a:solidFill>
            <a:schemeClr val="tx2"/>
          </a:solidFill>
          <a:latin typeface="+mj-lt"/>
          <a:ea typeface="+mj-ea"/>
          <a:cs typeface="隶书"/>
        </a:defRPr>
      </a:lvl1pPr>
      <a:lvl2pPr algn="l" rtl="0" fontAlgn="base">
        <a:spcBef>
          <a:spcPct val="0"/>
        </a:spcBef>
        <a:spcAft>
          <a:spcPct val="0"/>
        </a:spcAft>
        <a:defRPr sz="5000">
          <a:solidFill>
            <a:schemeClr val="tx2"/>
          </a:solidFill>
          <a:latin typeface="Calibri" pitchFamily="34" charset="0"/>
          <a:ea typeface="隶书"/>
          <a:cs typeface="隶书"/>
        </a:defRPr>
      </a:lvl2pPr>
      <a:lvl3pPr algn="l" rtl="0" fontAlgn="base">
        <a:spcBef>
          <a:spcPct val="0"/>
        </a:spcBef>
        <a:spcAft>
          <a:spcPct val="0"/>
        </a:spcAft>
        <a:defRPr sz="5000">
          <a:solidFill>
            <a:schemeClr val="tx2"/>
          </a:solidFill>
          <a:latin typeface="Calibri" pitchFamily="34" charset="0"/>
          <a:ea typeface="隶书"/>
          <a:cs typeface="隶书"/>
        </a:defRPr>
      </a:lvl3pPr>
      <a:lvl4pPr algn="l" rtl="0" fontAlgn="base">
        <a:spcBef>
          <a:spcPct val="0"/>
        </a:spcBef>
        <a:spcAft>
          <a:spcPct val="0"/>
        </a:spcAft>
        <a:defRPr sz="5000">
          <a:solidFill>
            <a:schemeClr val="tx2"/>
          </a:solidFill>
          <a:latin typeface="Calibri" pitchFamily="34" charset="0"/>
          <a:ea typeface="隶书"/>
          <a:cs typeface="隶书"/>
        </a:defRPr>
      </a:lvl4pPr>
      <a:lvl5pPr algn="l" rtl="0" fontAlgn="base">
        <a:spcBef>
          <a:spcPct val="0"/>
        </a:spcBef>
        <a:spcAft>
          <a:spcPct val="0"/>
        </a:spcAft>
        <a:defRPr sz="5000">
          <a:solidFill>
            <a:schemeClr val="tx2"/>
          </a:solidFill>
          <a:latin typeface="Calibri" pitchFamily="34" charset="0"/>
          <a:ea typeface="隶书"/>
          <a:cs typeface="隶书"/>
        </a:defRPr>
      </a:lvl5pPr>
      <a:lvl6pPr marL="457200" algn="l" rtl="0" fontAlgn="base">
        <a:spcBef>
          <a:spcPct val="0"/>
        </a:spcBef>
        <a:spcAft>
          <a:spcPct val="0"/>
        </a:spcAft>
        <a:defRPr sz="5000">
          <a:solidFill>
            <a:schemeClr val="tx2"/>
          </a:solidFill>
          <a:latin typeface="Calibri" pitchFamily="34" charset="0"/>
          <a:ea typeface="隶书"/>
          <a:cs typeface="隶书"/>
        </a:defRPr>
      </a:lvl6pPr>
      <a:lvl7pPr marL="914400" algn="l" rtl="0" fontAlgn="base">
        <a:spcBef>
          <a:spcPct val="0"/>
        </a:spcBef>
        <a:spcAft>
          <a:spcPct val="0"/>
        </a:spcAft>
        <a:defRPr sz="5000">
          <a:solidFill>
            <a:schemeClr val="tx2"/>
          </a:solidFill>
          <a:latin typeface="Calibri" pitchFamily="34" charset="0"/>
          <a:ea typeface="隶书"/>
          <a:cs typeface="隶书"/>
        </a:defRPr>
      </a:lvl7pPr>
      <a:lvl8pPr marL="1371600" algn="l" rtl="0" fontAlgn="base">
        <a:spcBef>
          <a:spcPct val="0"/>
        </a:spcBef>
        <a:spcAft>
          <a:spcPct val="0"/>
        </a:spcAft>
        <a:defRPr sz="5000">
          <a:solidFill>
            <a:schemeClr val="tx2"/>
          </a:solidFill>
          <a:latin typeface="Calibri" pitchFamily="34" charset="0"/>
          <a:ea typeface="隶书"/>
          <a:cs typeface="隶书"/>
        </a:defRPr>
      </a:lvl8pPr>
      <a:lvl9pPr marL="1828800" algn="l" rtl="0" fontAlgn="base">
        <a:spcBef>
          <a:spcPct val="0"/>
        </a:spcBef>
        <a:spcAft>
          <a:spcPct val="0"/>
        </a:spcAft>
        <a:defRPr sz="5000">
          <a:solidFill>
            <a:schemeClr val="tx2"/>
          </a:solidFill>
          <a:latin typeface="Calibri" pitchFamily="34" charset="0"/>
          <a:ea typeface="隶书"/>
          <a:cs typeface="隶书"/>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D:\iTudou\&#19979;&#36733;\Duolink%20&#21407;&#29702;.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fontAlgn="auto">
              <a:spcAft>
                <a:spcPts val="0"/>
              </a:spcAft>
              <a:defRPr/>
            </a:pPr>
            <a:r>
              <a:rPr lang="zh-CN" altLang="en-US" dirty="0" smtClean="0">
                <a:solidFill>
                  <a:schemeClr val="tx1"/>
                </a:solidFill>
              </a:rPr>
              <a:t>邻位连接技术（</a:t>
            </a:r>
            <a:r>
              <a:rPr lang="en-US" altLang="zh-CN" dirty="0" smtClean="0">
                <a:solidFill>
                  <a:schemeClr val="tx1"/>
                </a:solidFill>
              </a:rPr>
              <a:t>PLA</a:t>
            </a:r>
            <a:r>
              <a:rPr lang="zh-CN" altLang="en-US" dirty="0" smtClean="0">
                <a:solidFill>
                  <a:schemeClr val="tx1"/>
                </a:solidFill>
              </a:rPr>
              <a:t>）</a:t>
            </a:r>
            <a:endParaRPr lang="zh-CN" altLang="en-US" dirty="0">
              <a:solidFill>
                <a:schemeClr val="tx1"/>
              </a:solidFill>
            </a:endParaRPr>
          </a:p>
        </p:txBody>
      </p:sp>
      <p:sp>
        <p:nvSpPr>
          <p:cNvPr id="3" name="副标题 2"/>
          <p:cNvSpPr>
            <a:spLocks noGrp="1"/>
          </p:cNvSpPr>
          <p:nvPr>
            <p:ph type="subTitle" idx="1"/>
          </p:nvPr>
        </p:nvSpPr>
        <p:spPr>
          <a:xfrm>
            <a:off x="5072063" y="4286250"/>
            <a:ext cx="2700337" cy="1114425"/>
          </a:xfrm>
        </p:spPr>
        <p:txBody>
          <a:bodyPr>
            <a:normAutofit/>
          </a:bodyPr>
          <a:lstStyle/>
          <a:p>
            <a:pPr marR="0">
              <a:lnSpc>
                <a:spcPct val="80000"/>
              </a:lnSpc>
            </a:pPr>
            <a:r>
              <a:rPr lang="zh-CN" altLang="en-US" sz="2200" smtClean="0"/>
              <a:t>生化与分子生物学系</a:t>
            </a:r>
            <a:endParaRPr lang="en-US" altLang="zh-CN" sz="2200" smtClean="0"/>
          </a:p>
          <a:p>
            <a:pPr marR="0">
              <a:lnSpc>
                <a:spcPct val="80000"/>
              </a:lnSpc>
            </a:pPr>
            <a:r>
              <a:rPr lang="zh-CN" altLang="en-US" sz="2200" smtClean="0"/>
              <a:t>孙亚楠</a:t>
            </a:r>
            <a:endParaRPr lang="en-US" altLang="zh-CN" sz="2200" smtClean="0"/>
          </a:p>
          <a:p>
            <a:pPr marR="0">
              <a:lnSpc>
                <a:spcPct val="80000"/>
              </a:lnSpc>
            </a:pPr>
            <a:r>
              <a:rPr lang="en-US" altLang="zh-CN" sz="2200" smtClean="0"/>
              <a:t>2016.12.21</a:t>
            </a:r>
            <a:endParaRPr lang="zh-CN" altLang="en-US" sz="2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357188" y="2571750"/>
            <a:ext cx="4786312" cy="1452563"/>
          </a:xfrm>
          <a:prstGeom prst="rect">
            <a:avLst/>
          </a:prstGeom>
          <a:noFill/>
          <a:ln w="9525">
            <a:noFill/>
            <a:miter lim="800000"/>
            <a:headEnd/>
            <a:tailEnd/>
          </a:ln>
        </p:spPr>
      </p:pic>
      <p:pic>
        <p:nvPicPr>
          <p:cNvPr id="24578" name="Picture 4"/>
          <p:cNvPicPr>
            <a:picLocks noChangeAspect="1" noChangeArrowheads="1"/>
          </p:cNvPicPr>
          <p:nvPr/>
        </p:nvPicPr>
        <p:blipFill>
          <a:blip r:embed="rId3"/>
          <a:srcRect/>
          <a:stretch>
            <a:fillRect/>
          </a:stretch>
        </p:blipFill>
        <p:spPr bwMode="auto">
          <a:xfrm>
            <a:off x="5929313" y="2000250"/>
            <a:ext cx="2295525" cy="2457450"/>
          </a:xfrm>
          <a:prstGeom prst="rect">
            <a:avLst/>
          </a:prstGeom>
          <a:noFill/>
          <a:ln w="9525">
            <a:noFill/>
            <a:miter lim="800000"/>
            <a:headEnd/>
            <a:tailEnd/>
          </a:ln>
        </p:spPr>
      </p:pic>
      <p:sp>
        <p:nvSpPr>
          <p:cNvPr id="24579" name="矩形 3"/>
          <p:cNvSpPr>
            <a:spLocks noChangeArrowheads="1"/>
          </p:cNvSpPr>
          <p:nvPr/>
        </p:nvSpPr>
        <p:spPr bwMode="auto">
          <a:xfrm>
            <a:off x="4000500" y="4857750"/>
            <a:ext cx="1065213" cy="369888"/>
          </a:xfrm>
          <a:prstGeom prst="rect">
            <a:avLst/>
          </a:prstGeom>
          <a:noFill/>
          <a:ln w="9525">
            <a:noFill/>
            <a:miter lim="800000"/>
            <a:headEnd/>
            <a:tailEnd/>
          </a:ln>
        </p:spPr>
        <p:txBody>
          <a:bodyPr wrap="none">
            <a:spAutoFit/>
          </a:bodyPr>
          <a:lstStyle/>
          <a:p>
            <a:r>
              <a:rPr lang="zh-CN" altLang="en-US">
                <a:latin typeface="Constantia" pitchFamily="18" charset="0"/>
              </a:rPr>
              <a:t>固相</a:t>
            </a:r>
            <a:r>
              <a:rPr lang="en-US" altLang="zh-CN">
                <a:latin typeface="Constantia" pitchFamily="18" charset="0"/>
              </a:rPr>
              <a:t>PLA</a:t>
            </a:r>
            <a:endParaRPr lang="zh-CN" altLang="en-US">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en-US" altLang="zh-CN" smtClean="0"/>
              <a:t>PLA</a:t>
            </a:r>
            <a:r>
              <a:rPr lang="zh-CN" altLang="en-US" smtClean="0"/>
              <a:t>技术应用</a:t>
            </a:r>
          </a:p>
        </p:txBody>
      </p:sp>
      <p:sp>
        <p:nvSpPr>
          <p:cNvPr id="3" name="内容占位符 2"/>
          <p:cNvSpPr>
            <a:spLocks noGrp="1"/>
          </p:cNvSpPr>
          <p:nvPr>
            <p:ph idx="1"/>
          </p:nvPr>
        </p:nvSpPr>
        <p:spPr/>
        <p:txBody>
          <a:bodyPr/>
          <a:lstStyle/>
          <a:p>
            <a:r>
              <a:rPr lang="zh-CN" altLang="en-US" sz="2400" smtClean="0"/>
              <a:t>应用 </a:t>
            </a:r>
            <a:r>
              <a:rPr lang="en-US" altLang="zh-CN" sz="2400" smtClean="0"/>
              <a:t>PLA </a:t>
            </a:r>
            <a:r>
              <a:rPr lang="zh-CN" altLang="en-US" sz="2400" smtClean="0"/>
              <a:t>检测蛋白质</a:t>
            </a:r>
            <a:endParaRPr lang="en-US" altLang="zh-CN" sz="2400" smtClean="0"/>
          </a:p>
          <a:p>
            <a:pPr lvl="1">
              <a:buFont typeface="Wingdings" pitchFamily="2" charset="2"/>
              <a:buChar char="Ø"/>
            </a:pPr>
            <a:r>
              <a:rPr lang="zh-CN" altLang="en-US" smtClean="0"/>
              <a:t>检测细胞因子、酶、受体、</a:t>
            </a:r>
            <a:r>
              <a:rPr lang="zh-CN" altLang="en-US" smtClean="0">
                <a:solidFill>
                  <a:srgbClr val="FF0000"/>
                </a:solidFill>
              </a:rPr>
              <a:t>肿瘤标志物</a:t>
            </a:r>
            <a:r>
              <a:rPr lang="zh-CN" altLang="en-US" smtClean="0"/>
              <a:t>及病原体</a:t>
            </a:r>
            <a:endParaRPr lang="en-US" altLang="zh-CN" smtClean="0"/>
          </a:p>
          <a:p>
            <a:r>
              <a:rPr lang="zh-CN" altLang="en-US" sz="2400" smtClean="0"/>
              <a:t>应用 </a:t>
            </a:r>
            <a:r>
              <a:rPr lang="en-US" altLang="zh-CN" sz="2400" smtClean="0"/>
              <a:t>PLA </a:t>
            </a:r>
            <a:r>
              <a:rPr lang="zh-CN" altLang="en-US" sz="2400" smtClean="0"/>
              <a:t>检测蛋白质间相互作用</a:t>
            </a:r>
            <a:endParaRPr lang="en-US" altLang="zh-CN" sz="2400" smtClean="0"/>
          </a:p>
          <a:p>
            <a:pPr lvl="1">
              <a:buFont typeface="Wingdings" pitchFamily="2" charset="2"/>
              <a:buChar char="Ø"/>
            </a:pPr>
            <a:r>
              <a:rPr lang="zh-CN" altLang="en-US" smtClean="0"/>
              <a:t>蛋白质之间相互结合</a:t>
            </a:r>
            <a:endParaRPr lang="en-US" altLang="zh-CN" smtClean="0"/>
          </a:p>
          <a:p>
            <a:pPr lvl="1">
              <a:buFont typeface="Wingdings" pitchFamily="2" charset="2"/>
              <a:buChar char="Ø"/>
            </a:pPr>
            <a:r>
              <a:rPr lang="zh-CN" altLang="en-US" smtClean="0"/>
              <a:t>蛋白质的翻译后修饰</a:t>
            </a:r>
          </a:p>
          <a:p>
            <a:pPr lvl="1">
              <a:buFont typeface="Wingdings" pitchFamily="2" charset="2"/>
              <a:buChar char="Ø"/>
            </a:pPr>
            <a:endParaRPr lang="en-US" altLang="zh-CN" smtClean="0"/>
          </a:p>
          <a:p>
            <a:r>
              <a:rPr lang="zh-CN" altLang="en-US" sz="2400" smtClean="0"/>
              <a:t>应用 </a:t>
            </a:r>
            <a:r>
              <a:rPr lang="en-US" altLang="zh-CN" sz="2400" smtClean="0"/>
              <a:t>PLA </a:t>
            </a:r>
            <a:r>
              <a:rPr lang="zh-CN" altLang="en-US" sz="2400" smtClean="0"/>
              <a:t>检测 </a:t>
            </a:r>
            <a:r>
              <a:rPr lang="en-US" altLang="zh-CN" sz="2400" smtClean="0"/>
              <a:t>DNA-</a:t>
            </a:r>
            <a:r>
              <a:rPr lang="zh-CN" altLang="en-US" sz="2400" smtClean="0"/>
              <a:t>蛋白质间相互作用</a:t>
            </a:r>
          </a:p>
          <a:p>
            <a:pPr lvl="1">
              <a:buFont typeface="Wingdings" pitchFamily="2" charset="2"/>
              <a:buChar char="Ø"/>
            </a:pPr>
            <a:r>
              <a:rPr lang="zh-CN" altLang="en-US" smtClean="0"/>
              <a:t>转录因子与 </a:t>
            </a:r>
            <a:r>
              <a:rPr lang="en-US" altLang="zh-CN" smtClean="0"/>
              <a:t>DNA </a:t>
            </a:r>
            <a:r>
              <a:rPr lang="zh-CN" altLang="en-US" smtClean="0"/>
              <a:t>的相互作用</a:t>
            </a:r>
          </a:p>
          <a:p>
            <a:pPr lvl="1"/>
            <a:endParaRPr lang="zh-CN" altLang="en-US" smtClean="0"/>
          </a:p>
        </p:txBody>
      </p:sp>
      <p:pic>
        <p:nvPicPr>
          <p:cNvPr id="25603" name="Picture 2"/>
          <p:cNvPicPr>
            <a:picLocks noChangeAspect="1" noChangeArrowheads="1"/>
          </p:cNvPicPr>
          <p:nvPr/>
        </p:nvPicPr>
        <p:blipFill>
          <a:blip r:embed="rId2"/>
          <a:srcRect/>
          <a:stretch>
            <a:fillRect/>
          </a:stretch>
        </p:blipFill>
        <p:spPr bwMode="auto">
          <a:xfrm>
            <a:off x="5364163" y="4914900"/>
            <a:ext cx="3638550" cy="1943100"/>
          </a:xfrm>
          <a:prstGeom prst="rect">
            <a:avLst/>
          </a:prstGeom>
          <a:noFill/>
          <a:ln w="9525">
            <a:noFill/>
            <a:miter lim="800000"/>
            <a:headEnd/>
            <a:tailEnd/>
          </a:ln>
        </p:spPr>
      </p:pic>
      <p:pic>
        <p:nvPicPr>
          <p:cNvPr id="25605" name="Picture 5"/>
          <p:cNvPicPr>
            <a:picLocks noChangeAspect="1" noChangeArrowheads="1"/>
          </p:cNvPicPr>
          <p:nvPr/>
        </p:nvPicPr>
        <p:blipFill>
          <a:blip r:embed="rId3"/>
          <a:srcRect/>
          <a:stretch>
            <a:fillRect/>
          </a:stretch>
        </p:blipFill>
        <p:spPr bwMode="auto">
          <a:xfrm>
            <a:off x="5435600" y="2924175"/>
            <a:ext cx="1296988" cy="1282700"/>
          </a:xfrm>
          <a:prstGeom prst="rect">
            <a:avLst/>
          </a:prstGeom>
          <a:noFill/>
          <a:ln w="9525">
            <a:noFill/>
            <a:miter lim="800000"/>
            <a:headEnd/>
            <a:tailEnd/>
          </a:ln>
          <a:effectLst/>
        </p:spPr>
      </p:pic>
      <p:pic>
        <p:nvPicPr>
          <p:cNvPr id="25606" name="Picture 6"/>
          <p:cNvPicPr>
            <a:picLocks noChangeAspect="1" noChangeArrowheads="1"/>
          </p:cNvPicPr>
          <p:nvPr/>
        </p:nvPicPr>
        <p:blipFill>
          <a:blip r:embed="rId4"/>
          <a:srcRect/>
          <a:stretch>
            <a:fillRect/>
          </a:stretch>
        </p:blipFill>
        <p:spPr bwMode="auto">
          <a:xfrm>
            <a:off x="7018338" y="2922588"/>
            <a:ext cx="1298575" cy="1298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605"/>
                                        </p:tgtEl>
                                        <p:attrNameLst>
                                          <p:attrName>style.visibility</p:attrName>
                                        </p:attrNameLst>
                                      </p:cBhvr>
                                      <p:to>
                                        <p:strVal val="visible"/>
                                      </p:to>
                                    </p:set>
                                    <p:anim calcmode="lin" valueType="num">
                                      <p:cBhvr additive="base">
                                        <p:cTn id="26" dur="500" fill="hold"/>
                                        <p:tgtEl>
                                          <p:spTgt spid="25605"/>
                                        </p:tgtEl>
                                        <p:attrNameLst>
                                          <p:attrName>ppt_x</p:attrName>
                                        </p:attrNameLst>
                                      </p:cBhvr>
                                      <p:tavLst>
                                        <p:tav tm="0">
                                          <p:val>
                                            <p:strVal val="#ppt_x"/>
                                          </p:val>
                                        </p:tav>
                                        <p:tav tm="100000">
                                          <p:val>
                                            <p:strVal val="#ppt_x"/>
                                          </p:val>
                                        </p:tav>
                                      </p:tavLst>
                                    </p:anim>
                                    <p:anim calcmode="lin" valueType="num">
                                      <p:cBhvr additive="base">
                                        <p:cTn id="27" dur="500" fill="hold"/>
                                        <p:tgtEl>
                                          <p:spTgt spid="2560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606"/>
                                        </p:tgtEl>
                                        <p:attrNameLst>
                                          <p:attrName>style.visibility</p:attrName>
                                        </p:attrNameLst>
                                      </p:cBhvr>
                                      <p:to>
                                        <p:strVal val="visible"/>
                                      </p:to>
                                    </p:set>
                                    <p:anim calcmode="lin" valueType="num">
                                      <p:cBhvr additive="base">
                                        <p:cTn id="30" dur="500" fill="hold"/>
                                        <p:tgtEl>
                                          <p:spTgt spid="25606"/>
                                        </p:tgtEl>
                                        <p:attrNameLst>
                                          <p:attrName>ppt_x</p:attrName>
                                        </p:attrNameLst>
                                      </p:cBhvr>
                                      <p:tavLst>
                                        <p:tav tm="0">
                                          <p:val>
                                            <p:strVal val="#ppt_x"/>
                                          </p:val>
                                        </p:tav>
                                        <p:tav tm="100000">
                                          <p:val>
                                            <p:strVal val="#ppt_x"/>
                                          </p:val>
                                        </p:tav>
                                      </p:tavLst>
                                    </p:anim>
                                    <p:anim calcmode="lin" valueType="num">
                                      <p:cBhvr additive="base">
                                        <p:cTn id="31"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5603"/>
                                        </p:tgtEl>
                                        <p:attrNameLst>
                                          <p:attrName>style.visibility</p:attrName>
                                        </p:attrNameLst>
                                      </p:cBhvr>
                                      <p:to>
                                        <p:strVal val="visible"/>
                                      </p:to>
                                    </p:set>
                                    <p:anim calcmode="lin" valueType="num">
                                      <p:cBhvr additive="base">
                                        <p:cTn id="44" dur="500" fill="hold"/>
                                        <p:tgtEl>
                                          <p:spTgt spid="25603"/>
                                        </p:tgtEl>
                                        <p:attrNameLst>
                                          <p:attrName>ppt_x</p:attrName>
                                        </p:attrNameLst>
                                      </p:cBhvr>
                                      <p:tavLst>
                                        <p:tav tm="0">
                                          <p:val>
                                            <p:strVal val="#ppt_x"/>
                                          </p:val>
                                        </p:tav>
                                        <p:tav tm="100000">
                                          <p:val>
                                            <p:strVal val="#ppt_x"/>
                                          </p:val>
                                        </p:tav>
                                      </p:tavLst>
                                    </p:anim>
                                    <p:anim calcmode="lin" valueType="num">
                                      <p:cBhvr additive="base">
                                        <p:cTn id="45"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fontAlgn="auto">
              <a:spcAft>
                <a:spcPts val="0"/>
              </a:spcAft>
              <a:defRPr/>
            </a:pPr>
            <a:r>
              <a:rPr lang="zh-CN" altLang="en-US" sz="5400" dirty="0" smtClean="0">
                <a:latin typeface="Times New Roman" pitchFamily="18" charset="0"/>
                <a:ea typeface="楷体" pitchFamily="49" charset="-122"/>
                <a:cs typeface="+mj-cs"/>
              </a:rPr>
              <a:t/>
            </a:r>
            <a:br>
              <a:rPr lang="zh-CN" altLang="en-US" sz="5400" dirty="0" smtClean="0">
                <a:latin typeface="Times New Roman" pitchFamily="18" charset="0"/>
                <a:ea typeface="楷体" pitchFamily="49" charset="-122"/>
                <a:cs typeface="+mj-cs"/>
              </a:rPr>
            </a:br>
            <a:r>
              <a:rPr lang="en-US" altLang="zh-CN" sz="4900" dirty="0" smtClean="0">
                <a:latin typeface="+mj-ea"/>
                <a:cs typeface="+mj-cs"/>
                <a:sym typeface="宋体" panose="02010600030101010101" pitchFamily="2" charset="-122"/>
              </a:rPr>
              <a:t>PLA</a:t>
            </a:r>
            <a:r>
              <a:rPr lang="zh-CN" altLang="en-US" sz="4900" dirty="0" smtClean="0">
                <a:latin typeface="+mj-ea"/>
                <a:cs typeface="+mj-cs"/>
                <a:sym typeface="宋体" panose="02010600030101010101" pitchFamily="2" charset="-122"/>
              </a:rPr>
              <a:t>技术检测蛋白的核心</a:t>
            </a:r>
            <a:r>
              <a:rPr lang="en-US" altLang="zh-CN" sz="4900" dirty="0" smtClean="0">
                <a:latin typeface="+mj-ea"/>
                <a:cs typeface="+mj-cs"/>
                <a:sym typeface="宋体" panose="02010600030101010101" pitchFamily="2" charset="-122"/>
              </a:rPr>
              <a:t/>
            </a:r>
            <a:br>
              <a:rPr lang="en-US" altLang="zh-CN" sz="4900" dirty="0" smtClean="0">
                <a:latin typeface="+mj-ea"/>
                <a:cs typeface="+mj-cs"/>
                <a:sym typeface="宋体" panose="02010600030101010101" pitchFamily="2" charset="-122"/>
              </a:rPr>
            </a:br>
            <a:r>
              <a:rPr lang="en-US" altLang="zh-CN" sz="4900" dirty="0" smtClean="0">
                <a:latin typeface="+mj-ea"/>
                <a:cs typeface="+mj-cs"/>
                <a:sym typeface="宋体" panose="02010600030101010101" pitchFamily="2" charset="-122"/>
              </a:rPr>
              <a:t>—</a:t>
            </a:r>
            <a:r>
              <a:rPr lang="zh-CN" altLang="en-US" sz="4900" dirty="0" smtClean="0">
                <a:latin typeface="+mj-ea"/>
                <a:cs typeface="+mj-cs"/>
                <a:sym typeface="宋体" panose="02010600030101010101" pitchFamily="2" charset="-122"/>
              </a:rPr>
              <a:t>一对邻位探针</a:t>
            </a:r>
            <a:endParaRPr lang="zh-CN" altLang="en-US" sz="4900" dirty="0">
              <a:latin typeface="+mj-ea"/>
              <a:cs typeface="+mj-cs"/>
            </a:endParaRPr>
          </a:p>
        </p:txBody>
      </p:sp>
      <p:sp>
        <p:nvSpPr>
          <p:cNvPr id="26626" name="内容占位符 4"/>
          <p:cNvSpPr>
            <a:spLocks noGrp="1"/>
          </p:cNvSpPr>
          <p:nvPr>
            <p:ph idx="1"/>
          </p:nvPr>
        </p:nvSpPr>
        <p:spPr>
          <a:xfrm>
            <a:off x="457200" y="1935163"/>
            <a:ext cx="8229600" cy="4565650"/>
          </a:xfrm>
        </p:spPr>
        <p:txBody>
          <a:bodyPr/>
          <a:lstStyle/>
          <a:p>
            <a:r>
              <a:rPr lang="zh-CN" altLang="en-US" sz="2400" smtClean="0"/>
              <a:t>适体作为探针的缺点</a:t>
            </a:r>
          </a:p>
          <a:p>
            <a:pPr lvl="1">
              <a:buFont typeface="Wingdings" pitchFamily="2" charset="2"/>
              <a:buChar char="Ø"/>
            </a:pPr>
            <a:r>
              <a:rPr lang="zh-CN" altLang="en-US" sz="1800" smtClean="0">
                <a:latin typeface="Times New Roman" pitchFamily="18" charset="0"/>
                <a:ea typeface="楷体"/>
                <a:cs typeface="楷体"/>
              </a:rPr>
              <a:t>通过筛选（</a:t>
            </a:r>
            <a:r>
              <a:rPr lang="en-US" altLang="zh-CN" sz="1800" smtClean="0">
                <a:latin typeface="Times New Roman" pitchFamily="18" charset="0"/>
                <a:ea typeface="楷体"/>
                <a:cs typeface="楷体"/>
                <a:sym typeface="Arial" charset="0"/>
              </a:rPr>
              <a:t>指数富集配体系统进化</a:t>
            </a:r>
            <a:r>
              <a:rPr lang="zh-CN" altLang="en-US" sz="1800" smtClean="0">
                <a:latin typeface="Times New Roman" pitchFamily="18" charset="0"/>
                <a:ea typeface="楷体"/>
                <a:cs typeface="楷体"/>
                <a:sym typeface="Arial" charset="0"/>
              </a:rPr>
              <a:t>技术</a:t>
            </a:r>
            <a:r>
              <a:rPr lang="en-US" altLang="zh-CN" sz="1800" smtClean="0">
                <a:latin typeface="Times New Roman" pitchFamily="18" charset="0"/>
                <a:ea typeface="楷体"/>
                <a:cs typeface="楷体"/>
                <a:sym typeface="Arial" charset="0"/>
              </a:rPr>
              <a:t>SELEX</a:t>
            </a:r>
            <a:r>
              <a:rPr lang="zh-CN" altLang="en-US" sz="1800" smtClean="0">
                <a:latin typeface="Times New Roman" pitchFamily="18" charset="0"/>
                <a:ea typeface="楷体"/>
                <a:cs typeface="楷体"/>
                <a:sym typeface="Arial" charset="0"/>
              </a:rPr>
              <a:t>）技术</a:t>
            </a:r>
            <a:r>
              <a:rPr lang="zh-CN" altLang="en-US" sz="1800" smtClean="0">
                <a:latin typeface="Times New Roman" pitchFamily="18" charset="0"/>
                <a:ea typeface="楷体"/>
                <a:cs typeface="楷体"/>
              </a:rPr>
              <a:t>，难以得到与蛋白分子高特异性、高亲和力的核酸适体。</a:t>
            </a:r>
            <a:endParaRPr lang="en-US" altLang="zh-CN" sz="1800" smtClean="0">
              <a:latin typeface="Times New Roman" pitchFamily="18" charset="0"/>
              <a:ea typeface="楷体"/>
              <a:cs typeface="楷体"/>
            </a:endParaRPr>
          </a:p>
          <a:p>
            <a:pPr lvl="1">
              <a:buFont typeface="Wingdings" pitchFamily="2" charset="2"/>
              <a:buChar char="Ø"/>
            </a:pPr>
            <a:r>
              <a:rPr lang="zh-CN" altLang="en-US" sz="1800" smtClean="0">
                <a:latin typeface="Times New Roman" pitchFamily="18" charset="0"/>
                <a:ea typeface="楷体"/>
                <a:cs typeface="楷体"/>
              </a:rPr>
              <a:t>核酸适体的种类有限，难以满足</a:t>
            </a:r>
            <a:r>
              <a:rPr lang="en-US" altLang="zh-CN" sz="1800" smtClean="0">
                <a:latin typeface="Times New Roman" pitchFamily="18" charset="0"/>
                <a:ea typeface="楷体"/>
                <a:cs typeface="楷体"/>
              </a:rPr>
              <a:t>PLA</a:t>
            </a:r>
            <a:r>
              <a:rPr lang="zh-CN" altLang="en-US" sz="1800" smtClean="0">
                <a:latin typeface="Times New Roman" pitchFamily="18" charset="0"/>
                <a:ea typeface="楷体"/>
                <a:cs typeface="楷体"/>
              </a:rPr>
              <a:t>实验要求。</a:t>
            </a:r>
            <a:endParaRPr lang="en-US" altLang="zh-CN" sz="1800" smtClean="0">
              <a:latin typeface="Times New Roman" pitchFamily="18" charset="0"/>
              <a:ea typeface="楷体"/>
              <a:cs typeface="楷体"/>
            </a:endParaRPr>
          </a:p>
          <a:p>
            <a:pPr lvl="1">
              <a:buFont typeface="Wingdings" pitchFamily="2" charset="2"/>
              <a:buChar char="Ø"/>
            </a:pPr>
            <a:endParaRPr lang="en-US" altLang="zh-CN" sz="1800" smtClean="0">
              <a:latin typeface="Times New Roman" pitchFamily="18" charset="0"/>
              <a:ea typeface="楷体"/>
              <a:cs typeface="楷体"/>
            </a:endParaRPr>
          </a:p>
          <a:p>
            <a:r>
              <a:rPr lang="zh-CN" altLang="en-US" sz="2400" smtClean="0"/>
              <a:t>抗体作为探针</a:t>
            </a:r>
            <a:endParaRPr lang="en-US" altLang="zh-CN" sz="2400" smtClean="0"/>
          </a:p>
          <a:p>
            <a:endParaRPr lang="en-US" altLang="zh-CN" sz="2400" smtClean="0"/>
          </a:p>
          <a:p>
            <a:endParaRPr lang="en-US" altLang="zh-CN" sz="2400" smtClean="0"/>
          </a:p>
          <a:p>
            <a:r>
              <a:rPr lang="zh-CN" altLang="en-US" sz="2400" smtClean="0"/>
              <a:t>抗体探针的合成</a:t>
            </a:r>
            <a:endParaRPr lang="en-US" altLang="zh-CN" sz="2400" smtClean="0"/>
          </a:p>
          <a:p>
            <a:pPr lvl="1">
              <a:buFont typeface="Wingdings" pitchFamily="2" charset="2"/>
              <a:buChar char="Ø"/>
            </a:pPr>
            <a:r>
              <a:rPr lang="zh-CN" altLang="en-US" sz="1800" smtClean="0"/>
              <a:t>化学共价结合法</a:t>
            </a:r>
            <a:endParaRPr lang="en-US" altLang="zh-CN" sz="1800" smtClean="0"/>
          </a:p>
          <a:p>
            <a:pPr lvl="1">
              <a:buFont typeface="Wingdings" pitchFamily="2" charset="2"/>
              <a:buChar char="Ø"/>
            </a:pPr>
            <a:r>
              <a:rPr lang="zh-CN" altLang="en-US" sz="1800" smtClean="0"/>
              <a:t>生物法</a:t>
            </a:r>
            <a:endParaRPr lang="en-US" altLang="zh-CN" sz="1800" smtClean="0"/>
          </a:p>
          <a:p>
            <a:pPr>
              <a:buFont typeface="Wingdings 2" pitchFamily="18" charset="2"/>
              <a:buNone/>
            </a:pPr>
            <a:endParaRPr lang="zh-CN" altLang="en-US" sz="2400" smtClean="0"/>
          </a:p>
          <a:p>
            <a:endParaRPr lang="zh-CN" altLang="en-US" smtClean="0"/>
          </a:p>
        </p:txBody>
      </p:sp>
      <p:pic>
        <p:nvPicPr>
          <p:cNvPr id="26627" name="图片 6"/>
          <p:cNvPicPr>
            <a:picLocks noChangeAspect="1" noChangeArrowheads="1"/>
          </p:cNvPicPr>
          <p:nvPr/>
        </p:nvPicPr>
        <p:blipFill>
          <a:blip r:embed="rId2"/>
          <a:srcRect/>
          <a:stretch>
            <a:fillRect/>
          </a:stretch>
        </p:blipFill>
        <p:spPr bwMode="auto">
          <a:xfrm>
            <a:off x="4214813" y="3571875"/>
            <a:ext cx="3929062" cy="232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uolink 原理.wmv">
            <a:hlinkClick r:id="" action="ppaction://media"/>
          </p:cNvPr>
          <p:cNvPicPr>
            <a:picLocks noRot="1" noChangeAspect="1"/>
          </p:cNvPicPr>
          <p:nvPr>
            <a:videoFile r:link="rId1"/>
          </p:nvPr>
        </p:nvPicPr>
        <p:blipFill>
          <a:blip r:embed="rId3"/>
          <a:srcRect r="10735"/>
          <a:stretch>
            <a:fillRect/>
          </a:stretch>
        </p:blipFill>
        <p:spPr bwMode="auto">
          <a:xfrm>
            <a:off x="1643063" y="2357438"/>
            <a:ext cx="5668962" cy="3571875"/>
          </a:xfrm>
          <a:prstGeom prst="rect">
            <a:avLst/>
          </a:prstGeom>
          <a:noFill/>
          <a:ln w="9525">
            <a:noFill/>
            <a:miter lim="800000"/>
            <a:headEnd/>
            <a:tailEnd/>
          </a:ln>
        </p:spPr>
      </p:pic>
      <p:sp>
        <p:nvSpPr>
          <p:cNvPr id="27650" name="矩形 4"/>
          <p:cNvSpPr>
            <a:spLocks noChangeArrowheads="1"/>
          </p:cNvSpPr>
          <p:nvPr/>
        </p:nvSpPr>
        <p:spPr bwMode="auto">
          <a:xfrm>
            <a:off x="1571625" y="1000125"/>
            <a:ext cx="6286500" cy="646113"/>
          </a:xfrm>
          <a:prstGeom prst="rect">
            <a:avLst/>
          </a:prstGeom>
          <a:noFill/>
          <a:ln w="9525">
            <a:noFill/>
            <a:miter lim="800000"/>
            <a:headEnd/>
            <a:tailEnd/>
          </a:ln>
        </p:spPr>
        <p:txBody>
          <a:bodyPr>
            <a:spAutoFit/>
          </a:bodyPr>
          <a:lstStyle/>
          <a:p>
            <a:r>
              <a:rPr lang="zh-CN" altLang="en-US">
                <a:latin typeface="Constantia" pitchFamily="18" charset="0"/>
              </a:rPr>
              <a:t>目前 </a:t>
            </a:r>
            <a:r>
              <a:rPr lang="en-US" altLang="zh-CN">
                <a:latin typeface="Constantia" pitchFamily="18" charset="0"/>
              </a:rPr>
              <a:t>PLA </a:t>
            </a:r>
            <a:r>
              <a:rPr lang="zh-CN" altLang="en-US">
                <a:latin typeface="Constantia" pitchFamily="18" charset="0"/>
              </a:rPr>
              <a:t>探针的制备正逐步走向商业化，其中</a:t>
            </a:r>
            <a:r>
              <a:rPr lang="en-US" altLang="zh-CN">
                <a:latin typeface="Constantia" pitchFamily="18" charset="0"/>
              </a:rPr>
              <a:t>OLINK </a:t>
            </a:r>
            <a:r>
              <a:rPr lang="zh-CN" altLang="en-US">
                <a:latin typeface="Constantia" pitchFamily="18" charset="0"/>
              </a:rPr>
              <a:t>生物科技公司利用原位</a:t>
            </a:r>
            <a:r>
              <a:rPr lang="en-US" altLang="zh-CN">
                <a:latin typeface="Constantia" pitchFamily="18" charset="0"/>
              </a:rPr>
              <a:t>PLA</a:t>
            </a:r>
            <a:r>
              <a:rPr lang="zh-CN" altLang="en-US">
                <a:latin typeface="Constantia" pitchFamily="18" charset="0"/>
              </a:rPr>
              <a:t>技术生产出了</a:t>
            </a:r>
            <a:r>
              <a:rPr lang="en-US" altLang="zh-CN">
                <a:latin typeface="Constantia" pitchFamily="18" charset="0"/>
              </a:rPr>
              <a:t>Duolink</a:t>
            </a:r>
            <a:r>
              <a:rPr lang="zh-CN" altLang="en-US">
                <a:latin typeface="Constantia" pitchFamily="18" charset="0"/>
              </a:rPr>
              <a:t>试剂盒。</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bwMode="auto">
          <a:xfrm>
            <a:off x="434975" y="512763"/>
            <a:ext cx="8074025" cy="828675"/>
          </a:xfrm>
          <a:prstGeom prst="rect">
            <a:avLst/>
          </a:prstGeom>
          <a:extLst>
            <a:ext uri="{909E8E84-426E-40DD-AFC4-6F175D3DCCD1}"/>
            <a:ext uri="{91240B29-F687-4F45-9708-019B960494DF}"/>
          </a:extLst>
        </p:spPr>
        <p:txBody>
          <a:bodyPr anchor="ctr"/>
          <a:lstStyle/>
          <a:p>
            <a:pPr algn="ctr" fontAlgn="auto">
              <a:spcAft>
                <a:spcPts val="0"/>
              </a:spcAft>
              <a:defRPr/>
            </a:pPr>
            <a:r>
              <a:rPr lang="en-US" altLang="zh-CN" sz="3200" dirty="0" err="1">
                <a:latin typeface="Times New Roman" panose="02020603050405020304" pitchFamily="18" charset="0"/>
                <a:ea typeface="楷体" panose="02010609060101010101" pitchFamily="49" charset="-122"/>
                <a:cs typeface="+mj-cs"/>
                <a:sym typeface="Arial" panose="020B0604020202020204" pitchFamily="34" charset="0"/>
              </a:rPr>
              <a:t>Duolink</a:t>
            </a:r>
            <a:r>
              <a:rPr lang="zh-CN" altLang="en-US" sz="3200" dirty="0">
                <a:latin typeface="Times New Roman" panose="02020603050405020304" pitchFamily="18" charset="0"/>
                <a:ea typeface="楷体" panose="02010609060101010101" pitchFamily="49" charset="-122"/>
                <a:cs typeface="+mj-cs"/>
                <a:sym typeface="Arial" panose="020B0604020202020204" pitchFamily="34" charset="0"/>
              </a:rPr>
              <a:t>检测原理</a:t>
            </a:r>
          </a:p>
        </p:txBody>
      </p:sp>
      <p:pic>
        <p:nvPicPr>
          <p:cNvPr id="1026" name="Picture 2"/>
          <p:cNvPicPr>
            <a:picLocks noChangeAspect="1" noChangeArrowheads="1"/>
          </p:cNvPicPr>
          <p:nvPr/>
        </p:nvPicPr>
        <p:blipFill>
          <a:blip r:embed="rId2"/>
          <a:srcRect/>
          <a:stretch>
            <a:fillRect/>
          </a:stretch>
        </p:blipFill>
        <p:spPr bwMode="auto">
          <a:xfrm>
            <a:off x="285750" y="4143375"/>
            <a:ext cx="1625600" cy="150495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643063" y="4143375"/>
            <a:ext cx="1674812" cy="150495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3071813" y="4071938"/>
            <a:ext cx="1624012" cy="1577975"/>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4500563" y="3214688"/>
            <a:ext cx="2500312" cy="2438400"/>
          </a:xfrm>
          <a:prstGeom prst="rect">
            <a:avLst/>
          </a:prstGeom>
          <a:noFill/>
          <a:ln w="9525">
            <a:noFill/>
            <a:miter lim="800000"/>
            <a:headEnd/>
            <a:tailEnd/>
          </a:ln>
        </p:spPr>
      </p:pic>
      <p:pic>
        <p:nvPicPr>
          <p:cNvPr id="1030" name="Picture 6"/>
          <p:cNvPicPr>
            <a:picLocks noChangeAspect="1" noChangeArrowheads="1"/>
          </p:cNvPicPr>
          <p:nvPr/>
        </p:nvPicPr>
        <p:blipFill>
          <a:blip r:embed="rId6"/>
          <a:srcRect/>
          <a:stretch>
            <a:fillRect/>
          </a:stretch>
        </p:blipFill>
        <p:spPr bwMode="auto">
          <a:xfrm>
            <a:off x="6694488" y="3786188"/>
            <a:ext cx="2235200" cy="1928812"/>
          </a:xfrm>
          <a:prstGeom prst="rect">
            <a:avLst/>
          </a:prstGeom>
          <a:noFill/>
          <a:ln w="9525">
            <a:noFill/>
            <a:miter lim="800000"/>
            <a:headEnd/>
            <a:tailEnd/>
          </a:ln>
        </p:spPr>
      </p:pic>
      <p:sp>
        <p:nvSpPr>
          <p:cNvPr id="28679" name="TextBox 8"/>
          <p:cNvSpPr txBox="1">
            <a:spLocks noChangeArrowheads="1"/>
          </p:cNvSpPr>
          <p:nvPr/>
        </p:nvSpPr>
        <p:spPr bwMode="auto">
          <a:xfrm>
            <a:off x="928688" y="1928813"/>
            <a:ext cx="6786562" cy="369887"/>
          </a:xfrm>
          <a:prstGeom prst="rect">
            <a:avLst/>
          </a:prstGeom>
          <a:noFill/>
          <a:ln w="9525">
            <a:noFill/>
            <a:miter lim="800000"/>
            <a:headEnd/>
            <a:tailEnd/>
          </a:ln>
        </p:spPr>
        <p:txBody>
          <a:bodyPr>
            <a:spAutoFit/>
          </a:bodyPr>
          <a:lstStyle/>
          <a:p>
            <a:pPr>
              <a:buFont typeface="Wingdings" pitchFamily="2" charset="2"/>
              <a:buChar char="Ø"/>
            </a:pPr>
            <a:r>
              <a:rPr lang="en-US" altLang="zh-CN">
                <a:latin typeface="Constantia" pitchFamily="18" charset="0"/>
              </a:rPr>
              <a:t> Duolink</a:t>
            </a:r>
            <a:r>
              <a:rPr lang="zh-CN" altLang="en-US">
                <a:latin typeface="Constantia" pitchFamily="18" charset="0"/>
              </a:rPr>
              <a:t>技术是基于原位</a:t>
            </a:r>
            <a:r>
              <a:rPr lang="en-US" altLang="zh-CN">
                <a:latin typeface="Constantia" pitchFamily="18" charset="0"/>
              </a:rPr>
              <a:t>PLA</a:t>
            </a:r>
            <a:r>
              <a:rPr lang="zh-CN" altLang="en-US">
                <a:latin typeface="Constantia" pitchFamily="18" charset="0"/>
              </a:rPr>
              <a:t>技术研发而成的。</a:t>
            </a:r>
          </a:p>
        </p:txBody>
      </p:sp>
      <p:sp>
        <p:nvSpPr>
          <p:cNvPr id="28680" name="TextBox 9"/>
          <p:cNvSpPr txBox="1">
            <a:spLocks noChangeArrowheads="1"/>
          </p:cNvSpPr>
          <p:nvPr/>
        </p:nvSpPr>
        <p:spPr bwMode="auto">
          <a:xfrm>
            <a:off x="928688" y="2571750"/>
            <a:ext cx="6786562" cy="646113"/>
          </a:xfrm>
          <a:prstGeom prst="rect">
            <a:avLst/>
          </a:prstGeom>
          <a:noFill/>
          <a:ln w="9525">
            <a:noFill/>
            <a:miter lim="800000"/>
            <a:headEnd/>
            <a:tailEnd/>
          </a:ln>
        </p:spPr>
        <p:txBody>
          <a:bodyPr>
            <a:spAutoFit/>
          </a:bodyPr>
          <a:lstStyle/>
          <a:p>
            <a:pPr>
              <a:buFont typeface="Wingdings" pitchFamily="2" charset="2"/>
              <a:buChar char="Ø"/>
            </a:pPr>
            <a:r>
              <a:rPr lang="en-US" altLang="zh-CN">
                <a:latin typeface="Constantia" pitchFamily="18" charset="0"/>
              </a:rPr>
              <a:t> </a:t>
            </a:r>
            <a:r>
              <a:rPr lang="zh-CN" altLang="en-US">
                <a:latin typeface="Constantia" pitchFamily="18" charset="0"/>
              </a:rPr>
              <a:t>只有当</a:t>
            </a:r>
            <a:r>
              <a:rPr lang="en-US" altLang="zh-CN">
                <a:latin typeface="Constantia" pitchFamily="18" charset="0"/>
              </a:rPr>
              <a:t>PLA</a:t>
            </a:r>
            <a:r>
              <a:rPr lang="zh-CN" altLang="en-US">
                <a:latin typeface="Constantia" pitchFamily="18" charset="0"/>
              </a:rPr>
              <a:t>探针的临近距离小于</a:t>
            </a:r>
            <a:r>
              <a:rPr lang="en-US" altLang="zh-CN">
                <a:latin typeface="Constantia" pitchFamily="18" charset="0"/>
              </a:rPr>
              <a:t>40nm</a:t>
            </a:r>
            <a:r>
              <a:rPr lang="zh-CN" altLang="en-US">
                <a:latin typeface="Constantia" pitchFamily="18" charset="0"/>
              </a:rPr>
              <a:t>时，一对标记寡核苷酸的二抗探针才能产生荧光信号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428625" y="528638"/>
            <a:ext cx="8074025" cy="828675"/>
          </a:xfrm>
          <a:prstGeom prst="rect">
            <a:avLst/>
          </a:prstGeom>
          <a:extLst>
            <a:ext uri="{909E8E84-426E-40DD-AFC4-6F175D3DCCD1}"/>
            <a:ext uri="{91240B29-F687-4F45-9708-019B960494DF}"/>
          </a:extLst>
        </p:spPr>
        <p:txBody>
          <a:bodyPr anchor="ctr"/>
          <a:lstStyle/>
          <a:p>
            <a:pPr algn="ctr" fontAlgn="auto">
              <a:spcAft>
                <a:spcPts val="0"/>
              </a:spcAft>
              <a:defRPr/>
            </a:pPr>
            <a:r>
              <a:rPr lang="en-US" altLang="zh-CN" sz="3200" dirty="0" err="1">
                <a:latin typeface="Times New Roman" panose="02020603050405020304" pitchFamily="18" charset="0"/>
                <a:ea typeface="楷体" panose="02010609060101010101" pitchFamily="49" charset="-122"/>
                <a:cs typeface="+mj-cs"/>
                <a:sym typeface="Arial" panose="020B0604020202020204" pitchFamily="34" charset="0"/>
              </a:rPr>
              <a:t>Duolink</a:t>
            </a:r>
            <a:r>
              <a:rPr lang="zh-CN" altLang="en-US" sz="3200" dirty="0">
                <a:latin typeface="Times New Roman" panose="02020603050405020304" pitchFamily="18" charset="0"/>
                <a:ea typeface="楷体" panose="02010609060101010101" pitchFamily="49" charset="-122"/>
                <a:cs typeface="+mj-cs"/>
                <a:sym typeface="Arial" panose="020B0604020202020204" pitchFamily="34" charset="0"/>
              </a:rPr>
              <a:t>检测流程</a:t>
            </a:r>
          </a:p>
        </p:txBody>
      </p:sp>
      <p:grpSp>
        <p:nvGrpSpPr>
          <p:cNvPr id="29698" name="组合 14"/>
          <p:cNvGrpSpPr>
            <a:grpSpLocks/>
          </p:cNvGrpSpPr>
          <p:nvPr/>
        </p:nvGrpSpPr>
        <p:grpSpPr bwMode="auto">
          <a:xfrm>
            <a:off x="285750" y="1143000"/>
            <a:ext cx="8858250" cy="5513388"/>
            <a:chOff x="428596" y="1142984"/>
            <a:chExt cx="8858312" cy="5513997"/>
          </a:xfrm>
        </p:grpSpPr>
        <p:pic>
          <p:nvPicPr>
            <p:cNvPr id="29699" name="Picture 2"/>
            <p:cNvPicPr>
              <a:picLocks noChangeAspect="1" noChangeArrowheads="1"/>
            </p:cNvPicPr>
            <p:nvPr/>
          </p:nvPicPr>
          <p:blipFill>
            <a:blip r:embed="rId3"/>
            <a:srcRect b="74324"/>
            <a:stretch>
              <a:fillRect/>
            </a:stretch>
          </p:blipFill>
          <p:spPr bwMode="auto">
            <a:xfrm>
              <a:off x="428596" y="1142984"/>
              <a:ext cx="8438202" cy="1357322"/>
            </a:xfrm>
            <a:prstGeom prst="rect">
              <a:avLst/>
            </a:prstGeom>
            <a:noFill/>
            <a:ln w="9525">
              <a:noFill/>
              <a:miter lim="800000"/>
              <a:headEnd/>
              <a:tailEnd/>
            </a:ln>
          </p:spPr>
        </p:pic>
        <p:sp>
          <p:nvSpPr>
            <p:cNvPr id="29700" name="TextBox 3"/>
            <p:cNvSpPr txBox="1">
              <a:spLocks noChangeArrowheads="1"/>
            </p:cNvSpPr>
            <p:nvPr/>
          </p:nvSpPr>
          <p:spPr bwMode="auto">
            <a:xfrm>
              <a:off x="1285852" y="2357430"/>
              <a:ext cx="3143272" cy="584775"/>
            </a:xfrm>
            <a:prstGeom prst="rect">
              <a:avLst/>
            </a:prstGeom>
            <a:noFill/>
            <a:ln w="9525">
              <a:noFill/>
              <a:miter lim="800000"/>
              <a:headEnd/>
              <a:tailEnd/>
            </a:ln>
          </p:spPr>
          <p:txBody>
            <a:bodyPr>
              <a:spAutoFit/>
            </a:bodyPr>
            <a:lstStyle/>
            <a:p>
              <a:r>
                <a:rPr lang="en-US" altLang="zh-CN">
                  <a:latin typeface="Constantia" pitchFamily="18" charset="0"/>
                </a:rPr>
                <a:t>1. </a:t>
              </a:r>
              <a:r>
                <a:rPr lang="en-US" altLang="zh-CN" sz="1400">
                  <a:latin typeface="Constantia" pitchFamily="18" charset="0"/>
                </a:rPr>
                <a:t>Fix cells or tissues onto microscope slide or microplate.</a:t>
              </a:r>
              <a:endParaRPr lang="zh-CN" altLang="en-US" sz="1400">
                <a:latin typeface="Constantia" pitchFamily="18" charset="0"/>
              </a:endParaRPr>
            </a:p>
          </p:txBody>
        </p:sp>
        <p:sp>
          <p:nvSpPr>
            <p:cNvPr id="29701" name="TextBox 4"/>
            <p:cNvSpPr txBox="1">
              <a:spLocks noChangeArrowheads="1"/>
            </p:cNvSpPr>
            <p:nvPr/>
          </p:nvSpPr>
          <p:spPr bwMode="auto">
            <a:xfrm>
              <a:off x="4286248" y="2357430"/>
              <a:ext cx="2428892" cy="584775"/>
            </a:xfrm>
            <a:prstGeom prst="rect">
              <a:avLst/>
            </a:prstGeom>
            <a:noFill/>
            <a:ln w="9525">
              <a:noFill/>
              <a:miter lim="800000"/>
              <a:headEnd/>
              <a:tailEnd/>
            </a:ln>
          </p:spPr>
          <p:txBody>
            <a:bodyPr>
              <a:spAutoFit/>
            </a:bodyPr>
            <a:lstStyle/>
            <a:p>
              <a:r>
                <a:rPr lang="en-US" altLang="zh-CN">
                  <a:latin typeface="Constantia" pitchFamily="18" charset="0"/>
                </a:rPr>
                <a:t>2</a:t>
              </a:r>
              <a:r>
                <a:rPr lang="en-US" altLang="zh-CN" sz="1400">
                  <a:latin typeface="Constantia" pitchFamily="18" charset="0"/>
                </a:rPr>
                <a:t>.Wash and add two primary </a:t>
              </a:r>
            </a:p>
            <a:p>
              <a:r>
                <a:rPr lang="en-US" altLang="zh-CN" sz="1400">
                  <a:latin typeface="Constantia" pitchFamily="18" charset="0"/>
                </a:rPr>
                <a:t>antibodies .</a:t>
              </a:r>
              <a:endParaRPr lang="zh-CN" altLang="en-US" sz="1400">
                <a:latin typeface="Constantia" pitchFamily="18" charset="0"/>
              </a:endParaRPr>
            </a:p>
          </p:txBody>
        </p:sp>
        <p:sp>
          <p:nvSpPr>
            <p:cNvPr id="29702" name="TextBox 5"/>
            <p:cNvSpPr txBox="1">
              <a:spLocks noChangeArrowheads="1"/>
            </p:cNvSpPr>
            <p:nvPr/>
          </p:nvSpPr>
          <p:spPr bwMode="auto">
            <a:xfrm>
              <a:off x="6715140" y="2357430"/>
              <a:ext cx="2286016" cy="584775"/>
            </a:xfrm>
            <a:prstGeom prst="rect">
              <a:avLst/>
            </a:prstGeom>
            <a:noFill/>
            <a:ln w="9525">
              <a:noFill/>
              <a:miter lim="800000"/>
              <a:headEnd/>
              <a:tailEnd/>
            </a:ln>
          </p:spPr>
          <p:txBody>
            <a:bodyPr>
              <a:spAutoFit/>
            </a:bodyPr>
            <a:lstStyle/>
            <a:p>
              <a:r>
                <a:rPr lang="en-US" altLang="zh-CN">
                  <a:latin typeface="Constantia" pitchFamily="18" charset="0"/>
                </a:rPr>
                <a:t>3. </a:t>
              </a:r>
              <a:r>
                <a:rPr lang="en-US" altLang="zh-CN" sz="1400">
                  <a:latin typeface="Constantia" pitchFamily="18" charset="0"/>
                </a:rPr>
                <a:t>Wash and add the PLUS and MINUS PLA probes.</a:t>
              </a:r>
              <a:endParaRPr lang="zh-CN" altLang="en-US" sz="1400">
                <a:latin typeface="Constantia" pitchFamily="18" charset="0"/>
              </a:endParaRPr>
            </a:p>
          </p:txBody>
        </p:sp>
        <p:pic>
          <p:nvPicPr>
            <p:cNvPr id="29703" name="Picture 2"/>
            <p:cNvPicPr>
              <a:picLocks noChangeAspect="1" noChangeArrowheads="1"/>
            </p:cNvPicPr>
            <p:nvPr/>
          </p:nvPicPr>
          <p:blipFill>
            <a:blip r:embed="rId3"/>
            <a:srcRect t="31081" b="40541"/>
            <a:stretch>
              <a:fillRect/>
            </a:stretch>
          </p:blipFill>
          <p:spPr bwMode="auto">
            <a:xfrm>
              <a:off x="428596" y="2857496"/>
              <a:ext cx="8438202" cy="1500198"/>
            </a:xfrm>
            <a:prstGeom prst="rect">
              <a:avLst/>
            </a:prstGeom>
            <a:noFill/>
            <a:ln w="9525">
              <a:noFill/>
              <a:miter lim="800000"/>
              <a:headEnd/>
              <a:tailEnd/>
            </a:ln>
          </p:spPr>
        </p:pic>
        <p:sp>
          <p:nvSpPr>
            <p:cNvPr id="29704" name="TextBox 7"/>
            <p:cNvSpPr txBox="1">
              <a:spLocks noChangeArrowheads="1"/>
            </p:cNvSpPr>
            <p:nvPr/>
          </p:nvSpPr>
          <p:spPr bwMode="auto">
            <a:xfrm>
              <a:off x="1285852" y="4214818"/>
              <a:ext cx="3071834" cy="369332"/>
            </a:xfrm>
            <a:prstGeom prst="rect">
              <a:avLst/>
            </a:prstGeom>
            <a:noFill/>
            <a:ln w="9525">
              <a:noFill/>
              <a:miter lim="800000"/>
              <a:headEnd/>
              <a:tailEnd/>
            </a:ln>
          </p:spPr>
          <p:txBody>
            <a:bodyPr>
              <a:spAutoFit/>
            </a:bodyPr>
            <a:lstStyle/>
            <a:p>
              <a:r>
                <a:rPr lang="en-US" altLang="zh-CN">
                  <a:latin typeface="Constantia" pitchFamily="18" charset="0"/>
                </a:rPr>
                <a:t>4. </a:t>
              </a:r>
              <a:r>
                <a:rPr lang="en-US" altLang="zh-CN" sz="1400">
                  <a:latin typeface="Constantia" pitchFamily="18" charset="0"/>
                </a:rPr>
                <a:t>Wash and add Ligation solution.</a:t>
              </a:r>
              <a:endParaRPr lang="zh-CN" altLang="en-US" sz="1400">
                <a:latin typeface="Constantia" pitchFamily="18" charset="0"/>
              </a:endParaRPr>
            </a:p>
          </p:txBody>
        </p:sp>
        <p:sp>
          <p:nvSpPr>
            <p:cNvPr id="29705" name="TextBox 8"/>
            <p:cNvSpPr txBox="1">
              <a:spLocks noChangeArrowheads="1"/>
            </p:cNvSpPr>
            <p:nvPr/>
          </p:nvSpPr>
          <p:spPr bwMode="auto">
            <a:xfrm>
              <a:off x="4143372" y="4201547"/>
              <a:ext cx="2643206" cy="584775"/>
            </a:xfrm>
            <a:prstGeom prst="rect">
              <a:avLst/>
            </a:prstGeom>
            <a:noFill/>
            <a:ln w="9525">
              <a:noFill/>
              <a:miter lim="800000"/>
              <a:headEnd/>
              <a:tailEnd/>
            </a:ln>
          </p:spPr>
          <p:txBody>
            <a:bodyPr>
              <a:spAutoFit/>
            </a:bodyPr>
            <a:lstStyle/>
            <a:p>
              <a:r>
                <a:rPr lang="en-US" altLang="zh-CN">
                  <a:latin typeface="Constantia" pitchFamily="18" charset="0"/>
                </a:rPr>
                <a:t>5. </a:t>
              </a:r>
              <a:r>
                <a:rPr lang="en-US" altLang="zh-CN" sz="1400">
                  <a:latin typeface="Constantia" pitchFamily="18" charset="0"/>
                </a:rPr>
                <a:t>Wash and add Amplification solution.  </a:t>
              </a:r>
              <a:endParaRPr lang="zh-CN" altLang="en-US" sz="1400">
                <a:latin typeface="Constantia" pitchFamily="18" charset="0"/>
              </a:endParaRPr>
            </a:p>
          </p:txBody>
        </p:sp>
        <p:sp>
          <p:nvSpPr>
            <p:cNvPr id="29706" name="TextBox 9"/>
            <p:cNvSpPr txBox="1">
              <a:spLocks noChangeArrowheads="1"/>
            </p:cNvSpPr>
            <p:nvPr/>
          </p:nvSpPr>
          <p:spPr bwMode="auto">
            <a:xfrm>
              <a:off x="6643702" y="4214818"/>
              <a:ext cx="2643206" cy="369332"/>
            </a:xfrm>
            <a:prstGeom prst="rect">
              <a:avLst/>
            </a:prstGeom>
            <a:noFill/>
            <a:ln w="9525">
              <a:noFill/>
              <a:miter lim="800000"/>
              <a:headEnd/>
              <a:tailEnd/>
            </a:ln>
          </p:spPr>
          <p:txBody>
            <a:bodyPr>
              <a:spAutoFit/>
            </a:bodyPr>
            <a:lstStyle/>
            <a:p>
              <a:r>
                <a:rPr lang="en-US" altLang="zh-CN">
                  <a:latin typeface="Constantia" pitchFamily="18" charset="0"/>
                </a:rPr>
                <a:t>6. </a:t>
              </a:r>
              <a:r>
                <a:rPr lang="en-US" altLang="zh-CN" sz="1400">
                  <a:latin typeface="Constantia" pitchFamily="18" charset="0"/>
                </a:rPr>
                <a:t>Review and capture images.</a:t>
              </a:r>
              <a:endParaRPr lang="zh-CN" altLang="en-US" sz="1400">
                <a:latin typeface="Constantia" pitchFamily="18" charset="0"/>
              </a:endParaRPr>
            </a:p>
          </p:txBody>
        </p:sp>
        <p:pic>
          <p:nvPicPr>
            <p:cNvPr id="29707" name="Picture 2"/>
            <p:cNvPicPr>
              <a:picLocks noChangeAspect="1" noChangeArrowheads="1"/>
            </p:cNvPicPr>
            <p:nvPr/>
          </p:nvPicPr>
          <p:blipFill>
            <a:blip r:embed="rId3"/>
            <a:srcRect t="64865" b="6757"/>
            <a:stretch>
              <a:fillRect/>
            </a:stretch>
          </p:blipFill>
          <p:spPr bwMode="auto">
            <a:xfrm>
              <a:off x="428596" y="4692306"/>
              <a:ext cx="8438202" cy="1500198"/>
            </a:xfrm>
            <a:prstGeom prst="rect">
              <a:avLst/>
            </a:prstGeom>
            <a:noFill/>
            <a:ln w="9525">
              <a:noFill/>
              <a:miter lim="800000"/>
              <a:headEnd/>
              <a:tailEnd/>
            </a:ln>
          </p:spPr>
        </p:pic>
        <p:sp>
          <p:nvSpPr>
            <p:cNvPr id="29708" name="TextBox 11"/>
            <p:cNvSpPr txBox="1">
              <a:spLocks noChangeArrowheads="1"/>
            </p:cNvSpPr>
            <p:nvPr/>
          </p:nvSpPr>
          <p:spPr bwMode="auto">
            <a:xfrm>
              <a:off x="1357290" y="6072206"/>
              <a:ext cx="2500330" cy="584775"/>
            </a:xfrm>
            <a:prstGeom prst="rect">
              <a:avLst/>
            </a:prstGeom>
            <a:noFill/>
            <a:ln w="9525">
              <a:noFill/>
              <a:miter lim="800000"/>
              <a:headEnd/>
              <a:tailEnd/>
            </a:ln>
          </p:spPr>
          <p:txBody>
            <a:bodyPr>
              <a:spAutoFit/>
            </a:bodyPr>
            <a:lstStyle/>
            <a:p>
              <a:r>
                <a:rPr lang="en-US" altLang="zh-CN">
                  <a:latin typeface="Constantia" pitchFamily="18" charset="0"/>
                </a:rPr>
                <a:t>7</a:t>
              </a:r>
              <a:r>
                <a:rPr lang="en-US" altLang="zh-CN" sz="1400">
                  <a:latin typeface="Constantia" pitchFamily="18" charset="0"/>
                </a:rPr>
                <a:t>. Single protein interactions visualized using fluorescence.</a:t>
              </a:r>
              <a:endParaRPr lang="zh-CN" altLang="en-US" sz="1400">
                <a:latin typeface="Constantia" pitchFamily="18" charset="0"/>
              </a:endParaRPr>
            </a:p>
          </p:txBody>
        </p:sp>
        <p:sp>
          <p:nvSpPr>
            <p:cNvPr id="29709" name="TextBox 12"/>
            <p:cNvSpPr txBox="1">
              <a:spLocks noChangeArrowheads="1"/>
            </p:cNvSpPr>
            <p:nvPr/>
          </p:nvSpPr>
          <p:spPr bwMode="auto">
            <a:xfrm>
              <a:off x="4000496" y="6072206"/>
              <a:ext cx="3071834" cy="584775"/>
            </a:xfrm>
            <a:prstGeom prst="rect">
              <a:avLst/>
            </a:prstGeom>
            <a:noFill/>
            <a:ln w="9525">
              <a:noFill/>
              <a:miter lim="800000"/>
              <a:headEnd/>
              <a:tailEnd/>
            </a:ln>
          </p:spPr>
          <p:txBody>
            <a:bodyPr>
              <a:spAutoFit/>
            </a:bodyPr>
            <a:lstStyle/>
            <a:p>
              <a:r>
                <a:rPr lang="en-US" altLang="zh-CN">
                  <a:latin typeface="Constantia" pitchFamily="18" charset="0"/>
                </a:rPr>
                <a:t>8. </a:t>
              </a:r>
              <a:r>
                <a:rPr lang="en-US" altLang="zh-CN" sz="1400">
                  <a:latin typeface="Constantia" pitchFamily="18" charset="0"/>
                </a:rPr>
                <a:t>Obtain objective quantification using Duolink image tool.</a:t>
              </a:r>
              <a:endParaRPr lang="zh-CN" altLang="en-US" sz="1400">
                <a:latin typeface="Constantia" pitchFamily="18" charset="0"/>
              </a:endParaRPr>
            </a:p>
          </p:txBody>
        </p:sp>
        <p:sp>
          <p:nvSpPr>
            <p:cNvPr id="29710" name="TextBox 13"/>
            <p:cNvSpPr txBox="1">
              <a:spLocks noChangeArrowheads="1"/>
            </p:cNvSpPr>
            <p:nvPr/>
          </p:nvSpPr>
          <p:spPr bwMode="auto">
            <a:xfrm>
              <a:off x="6858016" y="6143644"/>
              <a:ext cx="1714544" cy="369332"/>
            </a:xfrm>
            <a:prstGeom prst="rect">
              <a:avLst/>
            </a:prstGeom>
            <a:noFill/>
            <a:ln w="9525">
              <a:noFill/>
              <a:miter lim="800000"/>
              <a:headEnd/>
              <a:tailEnd/>
            </a:ln>
          </p:spPr>
          <p:txBody>
            <a:bodyPr>
              <a:spAutoFit/>
            </a:bodyPr>
            <a:lstStyle/>
            <a:p>
              <a:r>
                <a:rPr lang="en-US" altLang="zh-CN">
                  <a:latin typeface="Constantia" pitchFamily="18" charset="0"/>
                </a:rPr>
                <a:t>9. </a:t>
              </a:r>
              <a:r>
                <a:rPr lang="en-US" altLang="zh-CN" sz="1400">
                  <a:latin typeface="Constantia" pitchFamily="18" charset="0"/>
                </a:rPr>
                <a:t>Data analysis.</a:t>
              </a:r>
              <a:endParaRPr lang="zh-CN" altLang="en-US" sz="1400">
                <a:latin typeface="Constantia"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a:srcRect/>
          <a:stretch>
            <a:fillRect/>
          </a:stretch>
        </p:blipFill>
        <p:spPr bwMode="auto">
          <a:xfrm>
            <a:off x="428625" y="1428750"/>
            <a:ext cx="4397375" cy="4083050"/>
          </a:xfrm>
          <a:prstGeom prst="rect">
            <a:avLst/>
          </a:prstGeom>
          <a:noFill/>
          <a:ln w="9525">
            <a:noFill/>
            <a:miter lim="800000"/>
            <a:headEnd/>
            <a:tailEnd/>
          </a:ln>
        </p:spPr>
      </p:pic>
      <p:sp>
        <p:nvSpPr>
          <p:cNvPr id="8" name="文本框 4"/>
          <p:cNvSpPr txBox="1"/>
          <p:nvPr/>
        </p:nvSpPr>
        <p:spPr>
          <a:xfrm>
            <a:off x="5143500" y="1928813"/>
            <a:ext cx="3643313" cy="2738437"/>
          </a:xfrm>
          <a:prstGeom prst="rect">
            <a:avLst/>
          </a:prstGeom>
          <a:noFill/>
        </p:spPr>
        <p:txBody>
          <a:bodyPr>
            <a:spAutoFit/>
          </a:bodyPr>
          <a:lstStyle/>
          <a:p>
            <a:pPr fontAlgn="auto">
              <a:spcBef>
                <a:spcPts val="0"/>
              </a:spcBef>
              <a:spcAft>
                <a:spcPts val="0"/>
              </a:spcAft>
              <a:defRPr/>
            </a:pPr>
            <a:r>
              <a:rPr lang="en-US" altLang="zh-CN" sz="2800" dirty="0" err="1">
                <a:latin typeface="Constantia" pitchFamily="18" charset="0"/>
                <a:ea typeface="+mn-ea"/>
                <a:sym typeface="Arial" panose="020B0604020202020204" pitchFamily="34" charset="0"/>
              </a:rPr>
              <a:t>Duolink</a:t>
            </a:r>
            <a:r>
              <a:rPr lang="zh-CN" altLang="en-US" sz="2800" noProof="1">
                <a:latin typeface="Times New Roman" panose="02020603050405020304" pitchFamily="18" charset="0"/>
                <a:ea typeface="楷体" panose="02010609060101010101" pitchFamily="49" charset="-122"/>
                <a:cs typeface="Times New Roman" panose="02020603050405020304" pitchFamily="18" charset="0"/>
                <a:sym typeface="+mn-ea"/>
              </a:rPr>
              <a:t>技术应用领域</a:t>
            </a:r>
          </a:p>
          <a:p>
            <a:pPr fontAlgn="auto">
              <a:spcBef>
                <a:spcPts val="0"/>
              </a:spcBef>
              <a:spcAft>
                <a:spcPts val="0"/>
              </a:spcAft>
              <a:buFont typeface="Wingdings" panose="05000000000000000000" pitchFamily="2" charset="2"/>
              <a:buNone/>
              <a:defRPr/>
            </a:pPr>
            <a:endParaRPr lang="en-US" altLang="zh-CN"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marL="214630" indent="-214630" fontAlgn="auto">
              <a:spcBef>
                <a:spcPts val="0"/>
              </a:spcBef>
              <a:spcAft>
                <a:spcPts val="0"/>
              </a:spcAft>
              <a:buFont typeface="Wingdings" panose="05000000000000000000" pitchFamily="2" charset="2"/>
              <a:buChar char="Ø"/>
              <a:defRPr/>
            </a:pPr>
            <a:r>
              <a:rPr lang="zh-CN" altLang="en-US" noProof="1">
                <a:latin typeface="Times New Roman" panose="02020603050405020304" pitchFamily="18" charset="0"/>
                <a:ea typeface="楷体" panose="02010609060101010101" pitchFamily="49" charset="-122"/>
                <a:cs typeface="Times New Roman" panose="02020603050405020304" pitchFamily="18" charset="0"/>
                <a:sym typeface="+mn-ea"/>
              </a:rPr>
              <a:t>蛋白质互作及其修饰的检测</a:t>
            </a:r>
          </a:p>
          <a:p>
            <a:pPr fontAlgn="auto">
              <a:spcBef>
                <a:spcPts val="0"/>
              </a:spcBef>
              <a:spcAft>
                <a:spcPts val="0"/>
              </a:spcAft>
              <a:buFont typeface="Wingdings" panose="05000000000000000000" pitchFamily="2" charset="2"/>
              <a:buNone/>
              <a:defRPr/>
            </a:pPr>
            <a:endParaRPr lang="en-US" altLang="zh-CN" noProof="1">
              <a:latin typeface="Times New Roman" panose="02020603050405020304" pitchFamily="18" charset="0"/>
              <a:ea typeface="楷体" panose="02010609060101010101" pitchFamily="49" charset="-122"/>
              <a:cs typeface="Times New Roman" panose="02020603050405020304" pitchFamily="18" charset="0"/>
            </a:endParaRPr>
          </a:p>
          <a:p>
            <a:pPr marL="214630" indent="-214630" fontAlgn="auto">
              <a:spcBef>
                <a:spcPts val="0"/>
              </a:spcBef>
              <a:spcAft>
                <a:spcPts val="0"/>
              </a:spcAft>
              <a:buFont typeface="Wingdings" panose="05000000000000000000" pitchFamily="2" charset="2"/>
              <a:buChar char="Ø"/>
              <a:defRPr/>
            </a:pPr>
            <a:r>
              <a:rPr lang="zh-CN" altLang="en-US" noProof="1">
                <a:latin typeface="Times New Roman" panose="02020603050405020304" pitchFamily="18" charset="0"/>
                <a:ea typeface="楷体" panose="02010609060101010101" pitchFamily="49" charset="-122"/>
                <a:cs typeface="Times New Roman" panose="02020603050405020304" pitchFamily="18" charset="0"/>
                <a:sym typeface="+mn-ea"/>
              </a:rPr>
              <a:t>细胞蛋白定位分析</a:t>
            </a:r>
          </a:p>
          <a:p>
            <a:pPr fontAlgn="auto">
              <a:spcBef>
                <a:spcPts val="0"/>
              </a:spcBef>
              <a:spcAft>
                <a:spcPts val="0"/>
              </a:spcAft>
              <a:buFont typeface="Wingdings" panose="05000000000000000000" pitchFamily="2" charset="2"/>
              <a:buNone/>
              <a:defRPr/>
            </a:pPr>
            <a:endParaRPr lang="zh-CN" altLang="en-US"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marL="214630" indent="-214630" fontAlgn="auto">
              <a:spcBef>
                <a:spcPts val="0"/>
              </a:spcBef>
              <a:spcAft>
                <a:spcPts val="0"/>
              </a:spcAft>
              <a:buFont typeface="Wingdings" panose="05000000000000000000" pitchFamily="2" charset="2"/>
              <a:buChar char="Ø"/>
              <a:defRPr/>
            </a:pPr>
            <a:r>
              <a:rPr lang="zh-CN" altLang="en-US" noProof="1">
                <a:latin typeface="Times New Roman" panose="02020603050405020304" pitchFamily="18" charset="0"/>
                <a:ea typeface="楷体" panose="02010609060101010101" pitchFamily="49" charset="-122"/>
                <a:cs typeface="Times New Roman" panose="02020603050405020304" pitchFamily="18" charset="0"/>
                <a:sym typeface="+mn-ea"/>
              </a:rPr>
              <a:t>数字化定量</a:t>
            </a:r>
            <a:endParaRPr lang="en-US" altLang="zh-CN"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marL="214630" indent="-214630" fontAlgn="auto">
              <a:spcBef>
                <a:spcPts val="0"/>
              </a:spcBef>
              <a:spcAft>
                <a:spcPts val="0"/>
              </a:spcAft>
              <a:defRPr/>
            </a:pPr>
            <a:endParaRPr lang="zh-CN" altLang="en-US"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fontAlgn="auto">
              <a:spcBef>
                <a:spcPts val="0"/>
              </a:spcBef>
              <a:spcAft>
                <a:spcPts val="0"/>
              </a:spcAft>
              <a:buFont typeface="Arial" panose="020B0604020202020204" pitchFamily="34" charset="0"/>
              <a:buNone/>
              <a:defRPr/>
            </a:pPr>
            <a:endParaRPr lang="en-US" altLang="zh-CN" noProof="1">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down)">
                                      <p:cBhvr>
                                        <p:cTn id="16" dur="500"/>
                                        <p:tgtEl>
                                          <p:spTgt spid="8">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down)">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3"/>
          <p:cNvSpPr>
            <a:spLocks noChangeArrowheads="1"/>
          </p:cNvSpPr>
          <p:nvPr/>
        </p:nvSpPr>
        <p:spPr bwMode="auto">
          <a:xfrm>
            <a:off x="500063" y="1285875"/>
            <a:ext cx="6786562" cy="461963"/>
          </a:xfrm>
          <a:prstGeom prst="rect">
            <a:avLst/>
          </a:prstGeom>
          <a:noFill/>
          <a:ln w="9525">
            <a:noFill/>
            <a:miter lim="800000"/>
            <a:headEnd/>
            <a:tailEnd/>
          </a:ln>
        </p:spPr>
        <p:txBody>
          <a:bodyPr>
            <a:spAutoFit/>
          </a:bodyPr>
          <a:lstStyle/>
          <a:p>
            <a:r>
              <a:rPr lang="zh-CN" altLang="en-US" sz="2400">
                <a:latin typeface="Times New Roman" pitchFamily="18" charset="0"/>
                <a:ea typeface="楷体"/>
                <a:cs typeface="楷体"/>
              </a:rPr>
              <a:t>1</a:t>
            </a:r>
            <a:r>
              <a:rPr lang="en-US" altLang="zh-CN" sz="2400">
                <a:latin typeface="Times New Roman" pitchFamily="18" charset="0"/>
                <a:ea typeface="楷体"/>
                <a:cs typeface="楷体"/>
              </a:rPr>
              <a:t>.</a:t>
            </a:r>
            <a:r>
              <a:rPr lang="zh-CN" altLang="en-US" sz="2400">
                <a:latin typeface="Times New Roman" pitchFamily="18" charset="0"/>
                <a:ea typeface="楷体"/>
                <a:cs typeface="楷体"/>
              </a:rPr>
              <a:t> 检测稳定、瞬时和微弱的蛋白互作（可视化</a:t>
            </a:r>
            <a:r>
              <a:rPr lang="zh-CN" altLang="en-US" sz="2000">
                <a:latin typeface="Times New Roman" pitchFamily="18" charset="0"/>
                <a:ea typeface="楷体"/>
                <a:cs typeface="楷体"/>
              </a:rPr>
              <a:t>）</a:t>
            </a:r>
          </a:p>
        </p:txBody>
      </p:sp>
      <p:pic>
        <p:nvPicPr>
          <p:cNvPr id="32770" name="Picture 2"/>
          <p:cNvPicPr>
            <a:picLocks noChangeAspect="1" noChangeArrowheads="1"/>
          </p:cNvPicPr>
          <p:nvPr/>
        </p:nvPicPr>
        <p:blipFill>
          <a:blip r:embed="rId2"/>
          <a:srcRect/>
          <a:stretch>
            <a:fillRect/>
          </a:stretch>
        </p:blipFill>
        <p:spPr bwMode="auto">
          <a:xfrm>
            <a:off x="428625" y="2071688"/>
            <a:ext cx="3832225" cy="2214562"/>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4579938" y="2143125"/>
            <a:ext cx="3563937" cy="3571875"/>
          </a:xfrm>
          <a:prstGeom prst="rect">
            <a:avLst/>
          </a:prstGeom>
          <a:noFill/>
          <a:ln w="9525">
            <a:noFill/>
            <a:miter lim="800000"/>
            <a:headEnd/>
            <a:tailEnd/>
          </a:ln>
        </p:spPr>
      </p:pic>
      <p:sp>
        <p:nvSpPr>
          <p:cNvPr id="32772" name="TextBox 6"/>
          <p:cNvSpPr txBox="1">
            <a:spLocks noChangeArrowheads="1"/>
          </p:cNvSpPr>
          <p:nvPr/>
        </p:nvSpPr>
        <p:spPr bwMode="auto">
          <a:xfrm>
            <a:off x="5857875" y="1785938"/>
            <a:ext cx="928688" cy="369887"/>
          </a:xfrm>
          <a:prstGeom prst="rect">
            <a:avLst/>
          </a:prstGeom>
          <a:noFill/>
          <a:ln w="9525">
            <a:noFill/>
            <a:miter lim="800000"/>
            <a:headEnd/>
            <a:tailEnd/>
          </a:ln>
        </p:spPr>
        <p:txBody>
          <a:bodyPr>
            <a:spAutoFit/>
          </a:bodyPr>
          <a:lstStyle/>
          <a:p>
            <a:r>
              <a:rPr lang="en-US" altLang="zh-CN">
                <a:latin typeface="Constantia" pitchFamily="18" charset="0"/>
              </a:rPr>
              <a:t>+VEGF</a:t>
            </a:r>
            <a:endParaRPr lang="zh-CN" altLang="en-US">
              <a:latin typeface="Constantia" pitchFamily="18" charset="0"/>
            </a:endParaRPr>
          </a:p>
        </p:txBody>
      </p:sp>
      <p:sp>
        <p:nvSpPr>
          <p:cNvPr id="32773" name="矩形 7"/>
          <p:cNvSpPr>
            <a:spLocks noChangeArrowheads="1"/>
          </p:cNvSpPr>
          <p:nvPr/>
        </p:nvSpPr>
        <p:spPr bwMode="auto">
          <a:xfrm>
            <a:off x="4572000" y="5643563"/>
            <a:ext cx="4071938" cy="1200150"/>
          </a:xfrm>
          <a:prstGeom prst="rect">
            <a:avLst/>
          </a:prstGeom>
          <a:noFill/>
          <a:ln w="9525">
            <a:noFill/>
            <a:miter lim="800000"/>
            <a:headEnd/>
            <a:tailEnd/>
          </a:ln>
        </p:spPr>
        <p:txBody>
          <a:bodyPr>
            <a:spAutoFit/>
          </a:bodyPr>
          <a:lstStyle/>
          <a:p>
            <a:r>
              <a:rPr lang="en-US" altLang="zh-CN">
                <a:latin typeface="Constantia" pitchFamily="18" charset="0"/>
              </a:rPr>
              <a:t>Detection of VE-PTP/VEGFR2 complexes (red spots) in situ in TIME cells before and after stimulation with VEGF for different  time periods.</a:t>
            </a:r>
            <a:endParaRPr lang="zh-CN" altLang="en-US">
              <a:latin typeface="Constantia" pitchFamily="18" charset="0"/>
            </a:endParaRPr>
          </a:p>
        </p:txBody>
      </p:sp>
      <p:sp>
        <p:nvSpPr>
          <p:cNvPr id="32774" name="TextBox 8"/>
          <p:cNvSpPr txBox="1">
            <a:spLocks noChangeArrowheads="1"/>
          </p:cNvSpPr>
          <p:nvPr/>
        </p:nvSpPr>
        <p:spPr bwMode="auto">
          <a:xfrm>
            <a:off x="0" y="6286500"/>
            <a:ext cx="2786063" cy="584200"/>
          </a:xfrm>
          <a:prstGeom prst="rect">
            <a:avLst/>
          </a:prstGeom>
          <a:noFill/>
          <a:ln w="9525">
            <a:noFill/>
            <a:miter lim="800000"/>
            <a:headEnd/>
            <a:tailEnd/>
          </a:ln>
        </p:spPr>
        <p:txBody>
          <a:bodyPr>
            <a:spAutoFit/>
          </a:bodyPr>
          <a:lstStyle/>
          <a:p>
            <a:r>
              <a:rPr lang="en-US" altLang="zh-CN" sz="1600" b="1">
                <a:latin typeface="Constantia" pitchFamily="18" charset="0"/>
              </a:rPr>
              <a:t>Ref:Mellberg et al., FASEB J. 23(6):1492-502(2009</a:t>
            </a:r>
            <a:r>
              <a:rPr lang="en-US" altLang="zh-CN" sz="1600">
                <a:latin typeface="Constantia" pitchFamily="18" charset="0"/>
              </a:rPr>
              <a:t>).</a:t>
            </a:r>
            <a:endParaRPr lang="zh-CN" altLang="en-US" sz="1600">
              <a:latin typeface="Constantia" pitchFamily="18" charset="0"/>
            </a:endParaRPr>
          </a:p>
        </p:txBody>
      </p:sp>
      <p:sp>
        <p:nvSpPr>
          <p:cNvPr id="32775" name="矩形 9"/>
          <p:cNvSpPr>
            <a:spLocks noChangeArrowheads="1"/>
          </p:cNvSpPr>
          <p:nvPr/>
        </p:nvSpPr>
        <p:spPr bwMode="auto">
          <a:xfrm>
            <a:off x="642938" y="4500563"/>
            <a:ext cx="3214687" cy="1200150"/>
          </a:xfrm>
          <a:prstGeom prst="rect">
            <a:avLst/>
          </a:prstGeom>
          <a:noFill/>
          <a:ln w="9525">
            <a:noFill/>
            <a:miter lim="800000"/>
            <a:headEnd/>
            <a:tailEnd/>
          </a:ln>
        </p:spPr>
        <p:txBody>
          <a:bodyPr>
            <a:spAutoFit/>
          </a:bodyPr>
          <a:lstStyle/>
          <a:p>
            <a:r>
              <a:rPr lang="en-US" altLang="zh-CN">
                <a:solidFill>
                  <a:srgbClr val="FF0000"/>
                </a:solidFill>
                <a:latin typeface="Constantia" pitchFamily="18" charset="0"/>
              </a:rPr>
              <a:t>Complex formation between VE-PTP and VEGFR2 is disrupted by ligand stimulation.</a:t>
            </a:r>
            <a:endParaRPr lang="zh-CN" altLang="en-US">
              <a:solidFill>
                <a:srgbClr val="FF0000"/>
              </a:solidFill>
              <a:latin typeface="Constantia" pitchFamily="18" charset="0"/>
            </a:endParaRPr>
          </a:p>
        </p:txBody>
      </p:sp>
      <p:sp>
        <p:nvSpPr>
          <p:cNvPr id="12" name="标题 1"/>
          <p:cNvSpPr>
            <a:spLocks noGrp="1" noChangeArrowheads="1"/>
          </p:cNvSpPr>
          <p:nvPr>
            <p:ph type="title"/>
          </p:nvPr>
        </p:nvSpPr>
        <p:spPr>
          <a:xfrm>
            <a:off x="539750" y="495300"/>
            <a:ext cx="8075613" cy="828675"/>
          </a:xfrm>
          <a:extLst>
            <a:ext uri="{909E8E84-426E-40DD-AFC4-6F175D3DCCD1}"/>
            <a:ext uri="{91240B29-F687-4F45-9708-019B960494DF}"/>
          </a:extLst>
        </p:spPr>
        <p:txBody>
          <a:bodyPr lIns="91440" rIns="91440" bIns="45720" anchor="ctr"/>
          <a:lstStyle/>
          <a:p>
            <a:pPr fontAlgn="auto">
              <a:spcAft>
                <a:spcPts val="0"/>
              </a:spcAft>
              <a:defRPr/>
            </a:pPr>
            <a:r>
              <a:rPr lang="en-US" altLang="zh-CN" sz="3600" dirty="0" err="1" smtClean="0">
                <a:latin typeface="Constantia" pitchFamily="18" charset="0"/>
                <a:sym typeface="Arial" panose="020B0604020202020204" pitchFamily="34" charset="0"/>
              </a:rPr>
              <a:t>Duolink</a:t>
            </a:r>
            <a:r>
              <a:rPr altLang="zh-CN" sz="3600" dirty="0" smtClean="0">
                <a:latin typeface="+mj-ea"/>
                <a:sym typeface="Arial" panose="020B0604020202020204" pitchFamily="34" charset="0"/>
              </a:rPr>
              <a:t>的应用举例</a:t>
            </a:r>
            <a:endParaRPr altLang="zh-CN" sz="3600" dirty="0">
              <a:latin typeface="+mj-ea"/>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214313" y="495300"/>
            <a:ext cx="8075612" cy="828675"/>
          </a:xfrm>
          <a:extLst>
            <a:ext uri="{909E8E84-426E-40DD-AFC4-6F175D3DCCD1}"/>
            <a:ext uri="{91240B29-F687-4F45-9708-019B960494DF}"/>
          </a:extLst>
        </p:spPr>
        <p:txBody>
          <a:bodyPr lIns="91440" rIns="91440" bIns="45720" anchor="ctr">
            <a:normAutofit/>
          </a:bodyPr>
          <a:lstStyle/>
          <a:p>
            <a:pPr fontAlgn="auto">
              <a:spcAft>
                <a:spcPts val="0"/>
              </a:spcAft>
              <a:defRPr/>
            </a:pPr>
            <a:r>
              <a:rPr lang="en-US" altLang="zh-CN" sz="3600" dirty="0" err="1" smtClean="0">
                <a:latin typeface="Constantia" pitchFamily="18" charset="0"/>
                <a:cs typeface="+mj-cs"/>
                <a:sym typeface="Arial" panose="020B0604020202020204" pitchFamily="34" charset="0"/>
              </a:rPr>
              <a:t>Duolink</a:t>
            </a:r>
            <a:r>
              <a:rPr altLang="zh-CN" sz="3600" dirty="0" smtClean="0">
                <a:latin typeface="+mj-ea"/>
                <a:cs typeface="+mj-cs"/>
                <a:sym typeface="Arial" panose="020B0604020202020204" pitchFamily="34" charset="0"/>
              </a:rPr>
              <a:t>的应用举例</a:t>
            </a:r>
            <a:endParaRPr altLang="zh-CN" sz="3600" dirty="0">
              <a:latin typeface="+mj-ea"/>
              <a:cs typeface="+mj-cs"/>
              <a:sym typeface="Arial" panose="020B0604020202020204" pitchFamily="34" charset="0"/>
            </a:endParaRPr>
          </a:p>
        </p:txBody>
      </p:sp>
      <p:pic>
        <p:nvPicPr>
          <p:cNvPr id="33794" name="Picture 3"/>
          <p:cNvPicPr>
            <a:picLocks noChangeAspect="1" noChangeArrowheads="1"/>
          </p:cNvPicPr>
          <p:nvPr/>
        </p:nvPicPr>
        <p:blipFill>
          <a:blip r:embed="rId2"/>
          <a:srcRect/>
          <a:stretch>
            <a:fillRect/>
          </a:stretch>
        </p:blipFill>
        <p:spPr bwMode="auto">
          <a:xfrm>
            <a:off x="182563" y="1725613"/>
            <a:ext cx="6532562" cy="3714750"/>
          </a:xfrm>
          <a:prstGeom prst="rect">
            <a:avLst/>
          </a:prstGeom>
          <a:noFill/>
          <a:ln w="9525">
            <a:noFill/>
            <a:miter lim="800000"/>
            <a:headEnd/>
            <a:tailEnd/>
          </a:ln>
        </p:spPr>
      </p:pic>
      <p:sp>
        <p:nvSpPr>
          <p:cNvPr id="33795" name="矩形 9"/>
          <p:cNvSpPr>
            <a:spLocks noChangeArrowheads="1"/>
          </p:cNvSpPr>
          <p:nvPr/>
        </p:nvSpPr>
        <p:spPr bwMode="auto">
          <a:xfrm>
            <a:off x="71438" y="5429250"/>
            <a:ext cx="7000875" cy="862013"/>
          </a:xfrm>
          <a:prstGeom prst="rect">
            <a:avLst/>
          </a:prstGeom>
          <a:noFill/>
          <a:ln w="9525">
            <a:noFill/>
            <a:miter lim="800000"/>
            <a:headEnd/>
            <a:tailEnd/>
          </a:ln>
        </p:spPr>
        <p:txBody>
          <a:bodyPr>
            <a:spAutoFit/>
          </a:bodyPr>
          <a:lstStyle/>
          <a:p>
            <a:r>
              <a:rPr lang="en-US" altLang="zh-CN" sz="1600">
                <a:latin typeface="Constantia" pitchFamily="18" charset="0"/>
              </a:rPr>
              <a:t>ER</a:t>
            </a:r>
            <a:r>
              <a:rPr lang="el-GR" altLang="zh-CN" sz="1600">
                <a:latin typeface="Constantia" pitchFamily="18" charset="0"/>
              </a:rPr>
              <a:t> α</a:t>
            </a:r>
            <a:r>
              <a:rPr lang="en-US" altLang="zh-CN" sz="1600">
                <a:latin typeface="Constantia" pitchFamily="18" charset="0"/>
              </a:rPr>
              <a:t> and ER</a:t>
            </a:r>
            <a:r>
              <a:rPr lang="el-GR" altLang="zh-CN" sz="1600">
                <a:latin typeface="Constantia" pitchFamily="18" charset="0"/>
              </a:rPr>
              <a:t> β</a:t>
            </a:r>
            <a:r>
              <a:rPr lang="en-US" altLang="zh-CN" sz="1600">
                <a:latin typeface="Constantia" pitchFamily="18" charset="0"/>
              </a:rPr>
              <a:t> interacts with DYX1C1 in cultures of primary rat embryonic day E17 hippocampal (hc) neurons after E2 administration. The interaction of ERs with DYX1C1 by in situ PLA is visualized as red dots. (A and D)</a:t>
            </a:r>
            <a:endParaRPr lang="zh-CN" altLang="en-US" sz="1600">
              <a:latin typeface="Constantia" pitchFamily="18" charset="0"/>
            </a:endParaRPr>
          </a:p>
        </p:txBody>
      </p:sp>
      <p:sp>
        <p:nvSpPr>
          <p:cNvPr id="33796" name="TextBox 10"/>
          <p:cNvSpPr txBox="1">
            <a:spLocks noChangeArrowheads="1"/>
          </p:cNvSpPr>
          <p:nvPr/>
        </p:nvSpPr>
        <p:spPr bwMode="auto">
          <a:xfrm>
            <a:off x="5429250" y="6283325"/>
            <a:ext cx="3714750" cy="584200"/>
          </a:xfrm>
          <a:prstGeom prst="rect">
            <a:avLst/>
          </a:prstGeom>
          <a:noFill/>
          <a:ln w="9525">
            <a:noFill/>
            <a:miter lim="800000"/>
            <a:headEnd/>
            <a:tailEnd/>
          </a:ln>
        </p:spPr>
        <p:txBody>
          <a:bodyPr>
            <a:spAutoFit/>
          </a:bodyPr>
          <a:lstStyle/>
          <a:p>
            <a:r>
              <a:rPr lang="en-US" altLang="zh-CN" sz="1600" b="1">
                <a:latin typeface="Constantia" pitchFamily="18" charset="0"/>
              </a:rPr>
              <a:t>Ref: Massinen et al., Hum Mol Genet. 18(15):2802-2812(2009).</a:t>
            </a:r>
            <a:endParaRPr lang="zh-CN" altLang="en-US" sz="1600" b="1">
              <a:latin typeface="Constantia" pitchFamily="18" charset="0"/>
            </a:endParaRPr>
          </a:p>
        </p:txBody>
      </p:sp>
      <p:sp>
        <p:nvSpPr>
          <p:cNvPr id="33797" name="矩形 11"/>
          <p:cNvSpPr>
            <a:spLocks noChangeArrowheads="1"/>
          </p:cNvSpPr>
          <p:nvPr/>
        </p:nvSpPr>
        <p:spPr bwMode="auto">
          <a:xfrm>
            <a:off x="6715125" y="2643188"/>
            <a:ext cx="2571750" cy="2032000"/>
          </a:xfrm>
          <a:prstGeom prst="rect">
            <a:avLst/>
          </a:prstGeom>
          <a:noFill/>
          <a:ln w="9525">
            <a:noFill/>
            <a:miter lim="800000"/>
            <a:headEnd/>
            <a:tailEnd/>
          </a:ln>
        </p:spPr>
        <p:txBody>
          <a:bodyPr>
            <a:spAutoFit/>
          </a:bodyPr>
          <a:lstStyle/>
          <a:p>
            <a:r>
              <a:rPr lang="en-US" altLang="zh-CN">
                <a:solidFill>
                  <a:srgbClr val="FF0000"/>
                </a:solidFill>
                <a:latin typeface="Constantia" pitchFamily="18" charset="0"/>
              </a:rPr>
              <a:t>DYX1C1 is involved in the regulation of ER</a:t>
            </a:r>
            <a:r>
              <a:rPr lang="el-GR" altLang="zh-CN">
                <a:solidFill>
                  <a:srgbClr val="FF0000"/>
                </a:solidFill>
                <a:latin typeface="Constantia" pitchFamily="18" charset="0"/>
              </a:rPr>
              <a:t> α</a:t>
            </a:r>
            <a:r>
              <a:rPr lang="en-US" altLang="zh-CN">
                <a:solidFill>
                  <a:srgbClr val="FF0000"/>
                </a:solidFill>
                <a:latin typeface="Constantia" pitchFamily="18" charset="0"/>
              </a:rPr>
              <a:t> and ER</a:t>
            </a:r>
            <a:r>
              <a:rPr lang="el-GR" altLang="zh-CN">
                <a:solidFill>
                  <a:srgbClr val="FF0000"/>
                </a:solidFill>
                <a:latin typeface="Constantia" pitchFamily="18" charset="0"/>
              </a:rPr>
              <a:t> β</a:t>
            </a:r>
            <a:r>
              <a:rPr lang="en-US" altLang="zh-CN">
                <a:solidFill>
                  <a:srgbClr val="FF0000"/>
                </a:solidFill>
                <a:latin typeface="Constantia" pitchFamily="18" charset="0"/>
              </a:rPr>
              <a:t>, and may thus affect the brain development and regulate cognitive functions.</a:t>
            </a:r>
            <a:endParaRPr lang="zh-CN" altLang="en-US">
              <a:solidFill>
                <a:srgbClr val="FF0000"/>
              </a:solidFill>
              <a:latin typeface="Constantia" pitchFamily="18" charset="0"/>
            </a:endParaRPr>
          </a:p>
        </p:txBody>
      </p:sp>
      <p:sp>
        <p:nvSpPr>
          <p:cNvPr id="33798" name="矩形 8"/>
          <p:cNvSpPr>
            <a:spLocks noChangeArrowheads="1"/>
          </p:cNvSpPr>
          <p:nvPr/>
        </p:nvSpPr>
        <p:spPr bwMode="auto">
          <a:xfrm>
            <a:off x="285750" y="1285875"/>
            <a:ext cx="6786563" cy="461963"/>
          </a:xfrm>
          <a:prstGeom prst="rect">
            <a:avLst/>
          </a:prstGeom>
          <a:noFill/>
          <a:ln w="9525">
            <a:noFill/>
            <a:miter lim="800000"/>
            <a:headEnd/>
            <a:tailEnd/>
          </a:ln>
        </p:spPr>
        <p:txBody>
          <a:bodyPr>
            <a:spAutoFit/>
          </a:bodyPr>
          <a:lstStyle/>
          <a:p>
            <a:r>
              <a:rPr lang="zh-CN" altLang="en-US" sz="2400">
                <a:latin typeface="Times New Roman" pitchFamily="18" charset="0"/>
                <a:ea typeface="楷体"/>
                <a:cs typeface="楷体"/>
              </a:rPr>
              <a:t>1</a:t>
            </a:r>
            <a:r>
              <a:rPr lang="en-US" altLang="zh-CN" sz="2400">
                <a:latin typeface="Times New Roman" pitchFamily="18" charset="0"/>
                <a:ea typeface="楷体"/>
                <a:cs typeface="楷体"/>
              </a:rPr>
              <a:t>.</a:t>
            </a:r>
            <a:r>
              <a:rPr lang="zh-CN" altLang="en-US" sz="2400">
                <a:latin typeface="Times New Roman" pitchFamily="18" charset="0"/>
                <a:ea typeface="楷体"/>
                <a:cs typeface="楷体"/>
              </a:rPr>
              <a:t> 检测稳定、瞬时和微弱的蛋白互作（可视化</a:t>
            </a:r>
            <a:r>
              <a:rPr lang="zh-CN" altLang="en-US" sz="2000">
                <a:latin typeface="Times New Roman" pitchFamily="18" charset="0"/>
                <a:ea typeface="楷体"/>
                <a:cs typeface="楷体"/>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noChangeArrowheads="1"/>
          </p:cNvSpPr>
          <p:nvPr>
            <p:ph type="title"/>
          </p:nvPr>
        </p:nvSpPr>
        <p:spPr>
          <a:xfrm>
            <a:off x="612775" y="512763"/>
            <a:ext cx="8075613" cy="828675"/>
          </a:xfrm>
          <a:extLst>
            <a:ext uri="{909E8E84-426E-40DD-AFC4-6F175D3DCCD1}"/>
            <a:ext uri="{91240B29-F687-4F45-9708-019B960494DF}"/>
          </a:extLst>
        </p:spPr>
        <p:txBody>
          <a:bodyPr lIns="91440" rIns="91440" bIns="45720" anchor="ctr">
            <a:normAutofit/>
          </a:bodyPr>
          <a:lstStyle/>
          <a:p>
            <a:pPr fontAlgn="auto">
              <a:spcAft>
                <a:spcPts val="0"/>
              </a:spcAft>
              <a:defRPr/>
            </a:pPr>
            <a:r>
              <a:rPr lang="en-US" altLang="zh-CN" sz="3600" dirty="0" err="1" smtClean="0">
                <a:latin typeface="Constantia" pitchFamily="18" charset="0"/>
                <a:cs typeface="+mj-cs"/>
                <a:sym typeface="Arial" panose="020B0604020202020204" pitchFamily="34" charset="0"/>
              </a:rPr>
              <a:t>Duolink</a:t>
            </a:r>
            <a:r>
              <a:rPr altLang="zh-CN" sz="3600" dirty="0" smtClean="0">
                <a:latin typeface="+mj-ea"/>
                <a:cs typeface="+mj-cs"/>
                <a:sym typeface="宋体" panose="02010600030101010101" pitchFamily="2" charset="-122"/>
              </a:rPr>
              <a:t>的应用举例</a:t>
            </a:r>
            <a:endParaRPr altLang="zh-CN" sz="3600" dirty="0">
              <a:latin typeface="+mj-ea"/>
              <a:cs typeface="+mj-cs"/>
              <a:sym typeface="宋体" panose="02010600030101010101" pitchFamily="2" charset="-122"/>
            </a:endParaRPr>
          </a:p>
        </p:txBody>
      </p:sp>
      <p:pic>
        <p:nvPicPr>
          <p:cNvPr id="34818" name="Picture 2"/>
          <p:cNvPicPr>
            <a:picLocks noGrp="1" noChangeAspect="1" noChangeArrowheads="1"/>
          </p:cNvPicPr>
          <p:nvPr>
            <p:ph idx="1"/>
          </p:nvPr>
        </p:nvPicPr>
        <p:blipFill>
          <a:blip r:embed="rId2"/>
          <a:srcRect/>
          <a:stretch>
            <a:fillRect/>
          </a:stretch>
        </p:blipFill>
        <p:spPr>
          <a:xfrm>
            <a:off x="1214438" y="1571625"/>
            <a:ext cx="4857750" cy="4241800"/>
          </a:xfrm>
        </p:spPr>
      </p:pic>
      <p:sp>
        <p:nvSpPr>
          <p:cNvPr id="34819" name="文本框 3"/>
          <p:cNvSpPr txBox="1">
            <a:spLocks noChangeArrowheads="1"/>
          </p:cNvSpPr>
          <p:nvPr/>
        </p:nvSpPr>
        <p:spPr bwMode="auto">
          <a:xfrm>
            <a:off x="684213" y="1143000"/>
            <a:ext cx="3673475" cy="461963"/>
          </a:xfrm>
          <a:prstGeom prst="rect">
            <a:avLst/>
          </a:prstGeom>
          <a:noFill/>
          <a:ln w="9525">
            <a:noFill/>
            <a:miter lim="800000"/>
            <a:headEnd/>
            <a:tailEnd/>
          </a:ln>
        </p:spPr>
        <p:txBody>
          <a:bodyPr>
            <a:spAutoFit/>
          </a:bodyPr>
          <a:lstStyle/>
          <a:p>
            <a:pPr>
              <a:buFont typeface="Arial" charset="0"/>
              <a:buNone/>
            </a:pPr>
            <a:r>
              <a:rPr lang="en-US" altLang="zh-CN" sz="2400">
                <a:latin typeface="Times New Roman" pitchFamily="18" charset="0"/>
                <a:ea typeface="楷体"/>
                <a:cs typeface="楷体"/>
              </a:rPr>
              <a:t>2.</a:t>
            </a:r>
            <a:r>
              <a:rPr lang="zh-CN" altLang="en-US" sz="2400">
                <a:latin typeface="Times New Roman" pitchFamily="18" charset="0"/>
                <a:ea typeface="楷体"/>
                <a:cs typeface="楷体"/>
              </a:rPr>
              <a:t>检测蛋白的翻译后修饰</a:t>
            </a:r>
          </a:p>
        </p:txBody>
      </p:sp>
      <p:sp>
        <p:nvSpPr>
          <p:cNvPr id="34820" name="矩形 8"/>
          <p:cNvSpPr>
            <a:spLocks noChangeArrowheads="1"/>
          </p:cNvSpPr>
          <p:nvPr/>
        </p:nvSpPr>
        <p:spPr bwMode="auto">
          <a:xfrm>
            <a:off x="428625" y="5715000"/>
            <a:ext cx="7358063" cy="862013"/>
          </a:xfrm>
          <a:prstGeom prst="rect">
            <a:avLst/>
          </a:prstGeom>
          <a:noFill/>
          <a:ln w="9525">
            <a:noFill/>
            <a:miter lim="800000"/>
            <a:headEnd/>
            <a:tailEnd/>
          </a:ln>
        </p:spPr>
        <p:txBody>
          <a:bodyPr>
            <a:spAutoFit/>
          </a:bodyPr>
          <a:lstStyle/>
          <a:p>
            <a:r>
              <a:rPr lang="en-US" altLang="zh-CN" sz="1600">
                <a:latin typeface="Constantia" pitchFamily="18" charset="0"/>
              </a:rPr>
              <a:t>Immunofluorescence staining and in situ PLA </a:t>
            </a:r>
            <a:r>
              <a:rPr lang="en-US" altLang="zh-CN" sz="1600">
                <a:solidFill>
                  <a:srgbClr val="FF0000"/>
                </a:solidFill>
                <a:latin typeface="Constantia" pitchFamily="18" charset="0"/>
              </a:rPr>
              <a:t>detection of phosphorylated</a:t>
            </a:r>
          </a:p>
          <a:p>
            <a:r>
              <a:rPr lang="en-US" altLang="zh-CN" sz="1600">
                <a:solidFill>
                  <a:srgbClr val="FF0000"/>
                </a:solidFill>
                <a:latin typeface="Constantia" pitchFamily="18" charset="0"/>
              </a:rPr>
              <a:t>EGF receptor</a:t>
            </a:r>
            <a:r>
              <a:rPr lang="en-US" altLang="zh-CN" sz="1600">
                <a:latin typeface="Constantia" pitchFamily="18" charset="0"/>
              </a:rPr>
              <a:t> on cytospin preparations of U343 cells, either untreated or stimulated with EGF (100 ng/ml)</a:t>
            </a:r>
            <a:r>
              <a:rPr lang="en-US" altLang="zh-CN">
                <a:latin typeface="Constantia" pitchFamily="18" charset="0"/>
              </a:rPr>
              <a:t>.</a:t>
            </a:r>
            <a:endParaRPr lang="zh-CN" altLang="en-US">
              <a:latin typeface="Constantia" pitchFamily="18" charset="0"/>
            </a:endParaRPr>
          </a:p>
        </p:txBody>
      </p:sp>
      <p:sp>
        <p:nvSpPr>
          <p:cNvPr id="34821" name="TextBox 9"/>
          <p:cNvSpPr txBox="1">
            <a:spLocks noChangeArrowheads="1"/>
          </p:cNvSpPr>
          <p:nvPr/>
        </p:nvSpPr>
        <p:spPr bwMode="auto">
          <a:xfrm>
            <a:off x="6357938" y="2643188"/>
            <a:ext cx="2000250" cy="1200150"/>
          </a:xfrm>
          <a:prstGeom prst="rect">
            <a:avLst/>
          </a:prstGeom>
          <a:noFill/>
          <a:ln w="9525">
            <a:noFill/>
            <a:miter lim="800000"/>
            <a:headEnd/>
            <a:tailEnd/>
          </a:ln>
        </p:spPr>
        <p:txBody>
          <a:bodyPr>
            <a:spAutoFit/>
          </a:bodyPr>
          <a:lstStyle/>
          <a:p>
            <a:r>
              <a:rPr lang="en-US" altLang="zh-CN">
                <a:solidFill>
                  <a:srgbClr val="FF0000"/>
                </a:solidFill>
                <a:latin typeface="Constantia" pitchFamily="18" charset="0"/>
              </a:rPr>
              <a:t>Activation of EGFR could be visualized by in situ PLA, but not by IF staining</a:t>
            </a:r>
            <a:endParaRPr lang="zh-CN" altLang="en-US">
              <a:solidFill>
                <a:srgbClr val="FF0000"/>
              </a:solidFill>
              <a:latin typeface="Constantia" pitchFamily="18" charset="0"/>
            </a:endParaRPr>
          </a:p>
        </p:txBody>
      </p:sp>
      <p:sp>
        <p:nvSpPr>
          <p:cNvPr id="34822" name="TextBox 10"/>
          <p:cNvSpPr txBox="1">
            <a:spLocks noChangeArrowheads="1"/>
          </p:cNvSpPr>
          <p:nvPr/>
        </p:nvSpPr>
        <p:spPr bwMode="auto">
          <a:xfrm>
            <a:off x="5072063" y="6357938"/>
            <a:ext cx="4572000" cy="307975"/>
          </a:xfrm>
          <a:prstGeom prst="rect">
            <a:avLst/>
          </a:prstGeom>
          <a:noFill/>
          <a:ln w="9525">
            <a:noFill/>
            <a:miter lim="800000"/>
            <a:headEnd/>
            <a:tailEnd/>
          </a:ln>
        </p:spPr>
        <p:txBody>
          <a:bodyPr>
            <a:spAutoFit/>
          </a:bodyPr>
          <a:lstStyle/>
          <a:p>
            <a:r>
              <a:rPr lang="en-US" altLang="zh-CN" sz="1400" b="1">
                <a:latin typeface="Constantia" pitchFamily="18" charset="0"/>
              </a:rPr>
              <a:t>Ref: Leuchowlus et al.,Cytometry A.75(10):833-839(2009).</a:t>
            </a:r>
            <a:endParaRPr lang="zh-CN" altLang="en-US" sz="1400" b="1">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noGrp="1"/>
          </p:cNvSpPr>
          <p:nvPr>
            <p:ph idx="1"/>
          </p:nvPr>
        </p:nvSpPr>
        <p:spPr>
          <a:xfrm>
            <a:off x="457200" y="1643063"/>
            <a:ext cx="8229600" cy="4389437"/>
          </a:xfrm>
        </p:spPr>
        <p:txBody>
          <a:bodyPr/>
          <a:lstStyle/>
          <a:p>
            <a:r>
              <a:rPr lang="zh-CN" altLang="en-US" sz="2400" smtClean="0"/>
              <a:t>邻位连接技术（</a:t>
            </a:r>
            <a:r>
              <a:rPr lang="en-US" altLang="zh-CN" sz="2400" smtClean="0"/>
              <a:t>proximity ligation assay, PLA</a:t>
            </a:r>
            <a:r>
              <a:rPr lang="zh-CN" altLang="en-US" sz="2400" smtClean="0"/>
              <a:t>）</a:t>
            </a:r>
            <a:endParaRPr lang="en-US" altLang="zh-CN" sz="2400" smtClean="0"/>
          </a:p>
          <a:p>
            <a:pPr>
              <a:buFont typeface="Wingdings 2" pitchFamily="18" charset="2"/>
              <a:buNone/>
            </a:pPr>
            <a:endParaRPr lang="en-US" altLang="zh-CN" sz="2400" smtClean="0"/>
          </a:p>
          <a:p>
            <a:pPr lvl="1">
              <a:buFont typeface="Wingdings" pitchFamily="2" charset="2"/>
              <a:buChar char="Ø"/>
            </a:pPr>
            <a:r>
              <a:rPr lang="zh-CN" altLang="en-US" sz="1800" smtClean="0"/>
              <a:t>是近几年建立的一种可以用于研究蛋白质的定量、定位、相互作用、修饰以及功能的蛋白质体外分析技术。</a:t>
            </a:r>
            <a:r>
              <a:rPr lang="zh-CN" altLang="en-US" sz="1800" smtClean="0">
                <a:latin typeface="Times New Roman" pitchFamily="18" charset="0"/>
                <a:ea typeface="楷体"/>
                <a:cs typeface="楷体"/>
                <a:sym typeface="宋体" charset="-122"/>
              </a:rPr>
              <a:t>通过</a:t>
            </a:r>
            <a:r>
              <a:rPr lang="zh-CN" altLang="en-US" sz="1800" smtClean="0">
                <a:solidFill>
                  <a:srgbClr val="FF0000"/>
                </a:solidFill>
                <a:latin typeface="Times New Roman" pitchFamily="18" charset="0"/>
                <a:ea typeface="楷体"/>
                <a:cs typeface="楷体"/>
                <a:sym typeface="宋体" charset="-122"/>
              </a:rPr>
              <a:t>一对亲和探针</a:t>
            </a:r>
            <a:r>
              <a:rPr lang="zh-CN" altLang="en-US" sz="1800" smtClean="0">
                <a:latin typeface="Times New Roman" pitchFamily="18" charset="0"/>
                <a:ea typeface="楷体"/>
                <a:cs typeface="楷体"/>
                <a:sym typeface="宋体" charset="-122"/>
              </a:rPr>
              <a:t>对目的分子双识别，继而产生可扩增的检测信号，</a:t>
            </a:r>
            <a:r>
              <a:rPr lang="zh-CN" altLang="en-US" sz="1800" smtClean="0"/>
              <a:t>将对蛋白质的检测转变成为对 </a:t>
            </a:r>
            <a:r>
              <a:rPr lang="en-US" altLang="zh-CN" sz="1800" smtClean="0"/>
              <a:t>DNA</a:t>
            </a:r>
            <a:r>
              <a:rPr lang="zh-CN" altLang="en-US" sz="1800" smtClean="0"/>
              <a:t>的检测，实现痕量蛋白的分析，具有</a:t>
            </a:r>
            <a:r>
              <a:rPr lang="zh-CN" altLang="en-US" sz="1800" smtClean="0">
                <a:solidFill>
                  <a:srgbClr val="FF0000"/>
                </a:solidFill>
              </a:rPr>
              <a:t>极高的检测灵敏度和特异性</a:t>
            </a:r>
            <a:r>
              <a:rPr lang="zh-CN" altLang="en-US" sz="1800" smtClean="0"/>
              <a:t>。</a:t>
            </a:r>
            <a:endParaRPr lang="en-US" altLang="zh-CN" sz="1800" smtClean="0"/>
          </a:p>
          <a:p>
            <a:pPr lvl="1">
              <a:buFont typeface="Wingdings" pitchFamily="2" charset="2"/>
              <a:buChar char="Ø"/>
            </a:pPr>
            <a:endParaRPr lang="en-US" altLang="zh-CN" sz="1800" smtClean="0"/>
          </a:p>
          <a:p>
            <a:pPr lvl="3">
              <a:buFont typeface="Wingdings 2" pitchFamily="18" charset="2"/>
              <a:buNone/>
            </a:pPr>
            <a:endParaRPr lang="en-US" altLang="zh-CN" sz="1400" smtClean="0"/>
          </a:p>
        </p:txBody>
      </p:sp>
      <p:sp>
        <p:nvSpPr>
          <p:cNvPr id="15362" name="标题 1"/>
          <p:cNvSpPr>
            <a:spLocks noGrp="1"/>
          </p:cNvSpPr>
          <p:nvPr>
            <p:ph type="title"/>
          </p:nvPr>
        </p:nvSpPr>
        <p:spPr>
          <a:xfrm>
            <a:off x="457200" y="71438"/>
            <a:ext cx="8229600" cy="1143000"/>
          </a:xfrm>
        </p:spPr>
        <p:txBody>
          <a:bodyPr/>
          <a:lstStyle/>
          <a:p>
            <a:pPr algn="ctr"/>
            <a:r>
              <a:rPr lang="en-US" altLang="zh-CN" sz="4400" smtClean="0">
                <a:solidFill>
                  <a:schemeClr val="tx1"/>
                </a:solidFill>
              </a:rPr>
              <a:t>PLA</a:t>
            </a:r>
            <a:r>
              <a:rPr lang="zh-CN" altLang="en-US" sz="4400" smtClean="0">
                <a:solidFill>
                  <a:schemeClr val="tx1"/>
                </a:solidFill>
              </a:rPr>
              <a:t>技术简介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428625" y="1500188"/>
            <a:ext cx="7866063" cy="3929062"/>
          </a:xfrm>
          <a:prstGeom prst="rect">
            <a:avLst/>
          </a:prstGeom>
          <a:noFill/>
          <a:ln w="9525">
            <a:noFill/>
            <a:miter lim="800000"/>
            <a:headEnd/>
            <a:tailEnd/>
          </a:ln>
        </p:spPr>
      </p:pic>
      <p:sp>
        <p:nvSpPr>
          <p:cNvPr id="35842" name="矩形 5"/>
          <p:cNvSpPr>
            <a:spLocks noChangeArrowheads="1"/>
          </p:cNvSpPr>
          <p:nvPr/>
        </p:nvSpPr>
        <p:spPr bwMode="auto">
          <a:xfrm>
            <a:off x="714375" y="5500688"/>
            <a:ext cx="7858125" cy="1077912"/>
          </a:xfrm>
          <a:prstGeom prst="rect">
            <a:avLst/>
          </a:prstGeom>
          <a:noFill/>
          <a:ln w="9525">
            <a:noFill/>
            <a:miter lim="800000"/>
            <a:headEnd/>
            <a:tailEnd/>
          </a:ln>
        </p:spPr>
        <p:txBody>
          <a:bodyPr>
            <a:spAutoFit/>
          </a:bodyPr>
          <a:lstStyle/>
          <a:p>
            <a:r>
              <a:rPr lang="en-US" altLang="zh-CN" sz="1600">
                <a:latin typeface="Constantia" pitchFamily="18" charset="0"/>
              </a:rPr>
              <a:t>a.in situ PLA was used to screen a library of kinase inhibitors for compounds that inhibited phosphorylation of the PDGFR in stimulated human primary fibroblasts.b.validate the hits from the library screen. C. the effect of imatinib on PDGFR interactions with PI3-kinase in unstimulated and stimulated cells.</a:t>
            </a:r>
            <a:endParaRPr lang="zh-CN" altLang="en-US" sz="1600">
              <a:latin typeface="Constantia" pitchFamily="18" charset="0"/>
            </a:endParaRPr>
          </a:p>
        </p:txBody>
      </p:sp>
      <p:sp>
        <p:nvSpPr>
          <p:cNvPr id="35843" name="文本框 3"/>
          <p:cNvSpPr txBox="1">
            <a:spLocks noChangeArrowheads="1"/>
          </p:cNvSpPr>
          <p:nvPr/>
        </p:nvSpPr>
        <p:spPr bwMode="auto">
          <a:xfrm>
            <a:off x="541338" y="1214438"/>
            <a:ext cx="6959600" cy="461962"/>
          </a:xfrm>
          <a:prstGeom prst="rect">
            <a:avLst/>
          </a:prstGeom>
          <a:noFill/>
          <a:ln w="9525">
            <a:noFill/>
            <a:miter lim="800000"/>
            <a:headEnd/>
            <a:tailEnd/>
          </a:ln>
        </p:spPr>
        <p:txBody>
          <a:bodyPr>
            <a:spAutoFit/>
          </a:bodyPr>
          <a:lstStyle/>
          <a:p>
            <a:pPr>
              <a:buFont typeface="Arial" charset="0"/>
              <a:buNone/>
            </a:pPr>
            <a:r>
              <a:rPr lang="en-US" altLang="zh-CN" sz="2400">
                <a:latin typeface="Times New Roman" pitchFamily="18" charset="0"/>
                <a:ea typeface="楷体"/>
                <a:cs typeface="楷体"/>
              </a:rPr>
              <a:t>3</a:t>
            </a:r>
            <a:r>
              <a:rPr lang="en-US" altLang="zh-CN" sz="2000">
                <a:latin typeface="Times New Roman" pitchFamily="18" charset="0"/>
                <a:ea typeface="楷体"/>
                <a:cs typeface="楷体"/>
              </a:rPr>
              <a:t>.</a:t>
            </a:r>
            <a:r>
              <a:rPr lang="zh-CN" altLang="en-US" sz="2400">
                <a:latin typeface="Times New Roman" pitchFamily="18" charset="0"/>
                <a:ea typeface="楷体"/>
                <a:cs typeface="楷体"/>
              </a:rPr>
              <a:t>高通量筛选蛋白相互作用及翻译后修饰的抑制剂</a:t>
            </a:r>
          </a:p>
        </p:txBody>
      </p:sp>
      <p:sp>
        <p:nvSpPr>
          <p:cNvPr id="35844" name="TextBox 7"/>
          <p:cNvSpPr txBox="1">
            <a:spLocks noChangeArrowheads="1"/>
          </p:cNvSpPr>
          <p:nvPr/>
        </p:nvSpPr>
        <p:spPr bwMode="auto">
          <a:xfrm>
            <a:off x="2928938" y="6572250"/>
            <a:ext cx="6643687" cy="307975"/>
          </a:xfrm>
          <a:prstGeom prst="rect">
            <a:avLst/>
          </a:prstGeom>
          <a:noFill/>
          <a:ln w="9525">
            <a:noFill/>
            <a:miter lim="800000"/>
            <a:headEnd/>
            <a:tailEnd/>
          </a:ln>
        </p:spPr>
        <p:txBody>
          <a:bodyPr>
            <a:spAutoFit/>
          </a:bodyPr>
          <a:lstStyle/>
          <a:p>
            <a:r>
              <a:rPr lang="en-US" altLang="zh-CN" sz="1400" b="1">
                <a:latin typeface="Constantia" pitchFamily="18" charset="0"/>
              </a:rPr>
              <a:t>Ref: Leuchowlus et al.,Molecular &amp; Cellular Proteomics.9(1):78-183(2010).</a:t>
            </a:r>
            <a:endParaRPr lang="zh-CN" altLang="en-US" sz="1400" b="1">
              <a:latin typeface="Constantia" pitchFamily="18" charset="0"/>
            </a:endParaRPr>
          </a:p>
        </p:txBody>
      </p:sp>
      <p:sp>
        <p:nvSpPr>
          <p:cNvPr id="10" name="标题 1"/>
          <p:cNvSpPr>
            <a:spLocks noGrp="1" noChangeArrowheads="1"/>
          </p:cNvSpPr>
          <p:nvPr>
            <p:ph type="title"/>
          </p:nvPr>
        </p:nvSpPr>
        <p:spPr>
          <a:xfrm>
            <a:off x="612775" y="512763"/>
            <a:ext cx="8075613" cy="828675"/>
          </a:xfrm>
          <a:extLst>
            <a:ext uri="{909E8E84-426E-40DD-AFC4-6F175D3DCCD1}"/>
            <a:ext uri="{91240B29-F687-4F45-9708-019B960494DF}"/>
          </a:extLst>
        </p:spPr>
        <p:txBody>
          <a:bodyPr lIns="91440" rIns="91440" bIns="45720" anchor="ctr"/>
          <a:lstStyle/>
          <a:p>
            <a:pPr fontAlgn="auto">
              <a:spcAft>
                <a:spcPts val="0"/>
              </a:spcAft>
              <a:defRPr/>
            </a:pPr>
            <a:r>
              <a:rPr lang="en-US" altLang="zh-CN" sz="3600" dirty="0" err="1" smtClean="0">
                <a:latin typeface="Constantia" pitchFamily="18" charset="0"/>
                <a:sym typeface="Arial" panose="020B0604020202020204" pitchFamily="34" charset="0"/>
              </a:rPr>
              <a:t>Duolink</a:t>
            </a:r>
            <a:r>
              <a:rPr altLang="zh-CN" sz="3600" dirty="0" smtClean="0">
                <a:latin typeface="+mj-ea"/>
                <a:sym typeface="宋体" panose="02010600030101010101" pitchFamily="2" charset="-122"/>
              </a:rPr>
              <a:t>的应用举例</a:t>
            </a:r>
            <a:endParaRPr altLang="zh-CN" sz="3600" dirty="0">
              <a:latin typeface="+mj-ea"/>
              <a:sym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3"/>
          <p:cNvSpPr txBox="1">
            <a:spLocks noChangeArrowheads="1"/>
          </p:cNvSpPr>
          <p:nvPr/>
        </p:nvSpPr>
        <p:spPr bwMode="auto">
          <a:xfrm>
            <a:off x="714375" y="1268413"/>
            <a:ext cx="6737350" cy="461962"/>
          </a:xfrm>
          <a:prstGeom prst="rect">
            <a:avLst/>
          </a:prstGeom>
          <a:noFill/>
          <a:ln w="9525">
            <a:noFill/>
            <a:miter lim="800000"/>
            <a:headEnd/>
            <a:tailEnd/>
          </a:ln>
        </p:spPr>
        <p:txBody>
          <a:bodyPr>
            <a:spAutoFit/>
          </a:bodyPr>
          <a:lstStyle/>
          <a:p>
            <a:pPr>
              <a:buFont typeface="Arial" charset="0"/>
              <a:buNone/>
            </a:pPr>
            <a:r>
              <a:rPr lang="en-US" altLang="zh-CN" sz="2400">
                <a:latin typeface="Times New Roman" pitchFamily="18" charset="0"/>
                <a:ea typeface="楷体"/>
                <a:cs typeface="楷体"/>
              </a:rPr>
              <a:t>4.</a:t>
            </a:r>
            <a:r>
              <a:rPr lang="zh-CN" altLang="en-US" sz="2400">
                <a:latin typeface="Times New Roman" pitchFamily="18" charset="0"/>
                <a:ea typeface="楷体"/>
                <a:cs typeface="楷体"/>
              </a:rPr>
              <a:t>数字化定量</a:t>
            </a:r>
          </a:p>
        </p:txBody>
      </p:sp>
      <p:sp>
        <p:nvSpPr>
          <p:cNvPr id="36866" name="文本框 4"/>
          <p:cNvSpPr txBox="1">
            <a:spLocks noChangeArrowheads="1"/>
          </p:cNvSpPr>
          <p:nvPr/>
        </p:nvSpPr>
        <p:spPr bwMode="auto">
          <a:xfrm>
            <a:off x="684213" y="1773238"/>
            <a:ext cx="8034337" cy="1016000"/>
          </a:xfrm>
          <a:prstGeom prst="rect">
            <a:avLst/>
          </a:prstGeom>
          <a:noFill/>
          <a:ln w="9525">
            <a:noFill/>
            <a:miter lim="800000"/>
            <a:headEnd/>
            <a:tailEnd/>
          </a:ln>
        </p:spPr>
        <p:txBody>
          <a:bodyPr>
            <a:spAutoFit/>
          </a:bodyPr>
          <a:lstStyle/>
          <a:p>
            <a:pPr>
              <a:buFont typeface="Arial" charset="0"/>
              <a:buNone/>
            </a:pPr>
            <a:r>
              <a:rPr lang="en-US" altLang="zh-CN" sz="2000">
                <a:latin typeface="Times New Roman" pitchFamily="18" charset="0"/>
                <a:ea typeface="楷体"/>
                <a:cs typeface="楷体"/>
              </a:rPr>
              <a:t>     </a:t>
            </a:r>
            <a:r>
              <a:rPr lang="zh-CN" altLang="en-US" sz="2000">
                <a:latin typeface="Times New Roman" pitchFamily="18" charset="0"/>
                <a:ea typeface="楷体"/>
                <a:cs typeface="楷体"/>
              </a:rPr>
              <a:t>在定量过程中，可以对细胞和组织的图像进行分析。通过细胞核的自动检测，以及细胞质大小的估算，研究者能够对组织或细胞群中的蛋白质表达水平进行单细胞统计学分析。</a:t>
            </a:r>
          </a:p>
        </p:txBody>
      </p:sp>
      <p:pic>
        <p:nvPicPr>
          <p:cNvPr id="36867" name="图片 5"/>
          <p:cNvPicPr>
            <a:picLocks noChangeAspect="1" noChangeArrowheads="1"/>
          </p:cNvPicPr>
          <p:nvPr/>
        </p:nvPicPr>
        <p:blipFill>
          <a:blip r:embed="rId2"/>
          <a:srcRect/>
          <a:stretch>
            <a:fillRect/>
          </a:stretch>
        </p:blipFill>
        <p:spPr bwMode="auto">
          <a:xfrm>
            <a:off x="2357438" y="2857500"/>
            <a:ext cx="4529137" cy="3222625"/>
          </a:xfrm>
          <a:prstGeom prst="rect">
            <a:avLst/>
          </a:prstGeom>
          <a:noFill/>
          <a:ln w="9525">
            <a:noFill/>
            <a:miter lim="800000"/>
            <a:headEnd/>
            <a:tailEnd/>
          </a:ln>
        </p:spPr>
      </p:pic>
      <p:sp>
        <p:nvSpPr>
          <p:cNvPr id="9" name="标题 1"/>
          <p:cNvSpPr>
            <a:spLocks noGrp="1" noChangeArrowheads="1"/>
          </p:cNvSpPr>
          <p:nvPr>
            <p:ph type="title"/>
          </p:nvPr>
        </p:nvSpPr>
        <p:spPr>
          <a:xfrm>
            <a:off x="612775" y="512763"/>
            <a:ext cx="8075613" cy="828675"/>
          </a:xfrm>
          <a:extLst>
            <a:ext uri="{909E8E84-426E-40DD-AFC4-6F175D3DCCD1}"/>
            <a:ext uri="{91240B29-F687-4F45-9708-019B960494DF}"/>
          </a:extLst>
        </p:spPr>
        <p:txBody>
          <a:bodyPr lIns="91440" rIns="91440" bIns="45720" anchor="ctr">
            <a:normAutofit/>
          </a:bodyPr>
          <a:lstStyle/>
          <a:p>
            <a:pPr fontAlgn="auto">
              <a:spcAft>
                <a:spcPts val="0"/>
              </a:spcAft>
              <a:defRPr/>
            </a:pPr>
            <a:r>
              <a:rPr lang="en-US" altLang="zh-CN" sz="3600" dirty="0" err="1" smtClean="0">
                <a:latin typeface="Constantia" pitchFamily="18" charset="0"/>
                <a:cs typeface="+mj-cs"/>
                <a:sym typeface="Arial" panose="020B0604020202020204" pitchFamily="34" charset="0"/>
              </a:rPr>
              <a:t>Duolink</a:t>
            </a:r>
            <a:r>
              <a:rPr altLang="zh-CN" sz="3600" dirty="0" smtClean="0">
                <a:latin typeface="+mj-ea"/>
                <a:cs typeface="+mj-cs"/>
                <a:sym typeface="宋体" panose="02010600030101010101" pitchFamily="2" charset="-122"/>
              </a:rPr>
              <a:t>的应用举例</a:t>
            </a:r>
            <a:endParaRPr altLang="zh-CN" sz="3600" dirty="0">
              <a:latin typeface="+mj-ea"/>
              <a:cs typeface="+mj-cs"/>
              <a:sym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2"/>
          <p:cNvSpPr>
            <a:spLocks noGrp="1"/>
          </p:cNvSpPr>
          <p:nvPr>
            <p:ph idx="1"/>
          </p:nvPr>
        </p:nvSpPr>
        <p:spPr/>
        <p:txBody>
          <a:bodyPr/>
          <a:lstStyle/>
          <a:p>
            <a:r>
              <a:rPr lang="en-US" altLang="zh-CN" smtClean="0"/>
              <a:t>Duolink</a:t>
            </a:r>
            <a:r>
              <a:rPr lang="zh-CN" altLang="en-US" smtClean="0"/>
              <a:t>的关键是一抗的选择</a:t>
            </a:r>
            <a:endParaRPr lang="en-US" altLang="zh-CN" smtClean="0"/>
          </a:p>
          <a:p>
            <a:pPr lvl="1">
              <a:buFont typeface="Wingdings" pitchFamily="2" charset="2"/>
              <a:buChar char="Ø"/>
            </a:pPr>
            <a:r>
              <a:rPr lang="zh-CN" altLang="en-US" smtClean="0"/>
              <a:t>一抗必须是来自不同种属</a:t>
            </a:r>
            <a:endParaRPr lang="en-US" altLang="zh-CN" smtClean="0"/>
          </a:p>
          <a:p>
            <a:r>
              <a:rPr lang="en-US" altLang="zh-CN" smtClean="0"/>
              <a:t>Duolink kit </a:t>
            </a:r>
            <a:r>
              <a:rPr lang="zh-CN" altLang="en-US" smtClean="0"/>
              <a:t>也可构建个性探针</a:t>
            </a:r>
            <a:endParaRPr lang="en-US" altLang="zh-CN" smtClean="0"/>
          </a:p>
          <a:p>
            <a:pPr lvl="1">
              <a:buFont typeface="Wingdings" pitchFamily="2" charset="2"/>
              <a:buChar char="Ø"/>
            </a:pPr>
            <a:r>
              <a:rPr lang="zh-CN" altLang="en-US" smtClean="0"/>
              <a:t>检测同源二聚体蛋白时</a:t>
            </a:r>
            <a:endParaRPr lang="en-US" altLang="zh-CN" smtClean="0"/>
          </a:p>
          <a:p>
            <a:pPr lvl="1">
              <a:buFont typeface="Wingdings" pitchFamily="2" charset="2"/>
              <a:buChar char="Ø"/>
            </a:pPr>
            <a:r>
              <a:rPr lang="zh-CN" altLang="en-US" smtClean="0"/>
              <a:t>用同一种属来源的一抗研究蛋白互作时</a:t>
            </a:r>
            <a:endParaRPr lang="en-US" altLang="zh-CN" smtClean="0"/>
          </a:p>
          <a:p>
            <a:pPr lvl="1">
              <a:buFont typeface="Wingdings" pitchFamily="2" charset="2"/>
              <a:buChar char="Ø"/>
            </a:pPr>
            <a:r>
              <a:rPr lang="zh-CN" altLang="en-US" smtClean="0"/>
              <a:t>用其他种属来源的一抗研究蛋白互作时</a:t>
            </a:r>
            <a:endParaRPr lang="en-US" altLang="zh-CN" smtClean="0"/>
          </a:p>
          <a:p>
            <a:endParaRPr lang="en-US" altLang="zh-CN" smtClean="0"/>
          </a:p>
          <a:p>
            <a:pPr>
              <a:buFont typeface="Wingdings 2" pitchFamily="18" charset="2"/>
              <a:buNone/>
            </a:pPr>
            <a:r>
              <a:rPr lang="en-US" altLang="zh-CN" smtClean="0"/>
              <a:t>    </a:t>
            </a:r>
          </a:p>
          <a:p>
            <a:pPr>
              <a:buFont typeface="Wingdings 2" pitchFamily="18" charset="2"/>
              <a:buNone/>
            </a:pPr>
            <a:endParaRPr lang="en-US" altLang="zh-CN" smtClean="0"/>
          </a:p>
          <a:p>
            <a:pPr>
              <a:buFont typeface="Wingdings 2" pitchFamily="18" charset="2"/>
              <a:buNone/>
            </a:pPr>
            <a:endParaRPr lang="zh-CN"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472" y="2928934"/>
            <a:ext cx="8176597" cy="707886"/>
          </a:xfrm>
          <a:prstGeom prst="rect">
            <a:avLst/>
          </a:prstGeom>
          <a:noFill/>
        </p:spPr>
        <p:txBody>
          <a:bodyPr wrap="none">
            <a:spAutoFit/>
          </a:bodyPr>
          <a:lstStyle/>
          <a:p>
            <a:pPr algn="ctr" fontAlgn="auto">
              <a:spcBef>
                <a:spcPts val="0"/>
              </a:spcBef>
              <a:spcAft>
                <a:spcPts val="0"/>
              </a:spcAft>
              <a:defRPr/>
            </a:pPr>
            <a:r>
              <a:rPr lang="en-US" altLang="zh-CN" sz="4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ea typeface="+mn-ea"/>
              </a:rPr>
              <a:t>Thanks for your attention</a:t>
            </a:r>
            <a:endParaRPr lang="zh-CN" altLang="en-US" sz="4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28625" y="500063"/>
            <a:ext cx="8229600" cy="1143000"/>
          </a:xfrm>
          <a:prstGeom prst="rect">
            <a:avLst/>
          </a:prstGeom>
        </p:spPr>
        <p:txBody>
          <a:bodyPr/>
          <a:lstStyle/>
          <a:p>
            <a:pPr algn="ctr" fontAlgn="auto">
              <a:spcAft>
                <a:spcPts val="0"/>
              </a:spcAft>
              <a:defRPr/>
            </a:pPr>
            <a:r>
              <a:rPr lang="en-US" altLang="zh-CN" sz="4400" dirty="0">
                <a:latin typeface="+mj-lt"/>
                <a:ea typeface="+mj-ea"/>
                <a:cs typeface="+mj-cs"/>
              </a:rPr>
              <a:t>PLA</a:t>
            </a:r>
            <a:r>
              <a:rPr lang="zh-CN" altLang="en-US" sz="4400" dirty="0">
                <a:latin typeface="+mj-lt"/>
                <a:ea typeface="+mj-ea"/>
                <a:cs typeface="+mj-cs"/>
              </a:rPr>
              <a:t>技术简介</a:t>
            </a:r>
          </a:p>
        </p:txBody>
      </p:sp>
      <p:sp>
        <p:nvSpPr>
          <p:cNvPr id="16386" name="内容占位符 5"/>
          <p:cNvSpPr>
            <a:spLocks noGrp="1"/>
          </p:cNvSpPr>
          <p:nvPr>
            <p:ph idx="1"/>
          </p:nvPr>
        </p:nvSpPr>
        <p:spPr>
          <a:xfrm>
            <a:off x="500063" y="1500188"/>
            <a:ext cx="8229600" cy="4525962"/>
          </a:xfrm>
        </p:spPr>
        <p:txBody>
          <a:bodyPr/>
          <a:lstStyle/>
          <a:p>
            <a:r>
              <a:rPr lang="en-US" altLang="zh-CN" smtClean="0"/>
              <a:t>PLA</a:t>
            </a:r>
            <a:r>
              <a:rPr lang="zh-CN" altLang="en-US" smtClean="0"/>
              <a:t>技术背景</a:t>
            </a:r>
            <a:endParaRPr lang="en-US" altLang="zh-CN" smtClean="0"/>
          </a:p>
          <a:p>
            <a:endParaRPr lang="en-US" altLang="zh-CN" smtClean="0"/>
          </a:p>
          <a:p>
            <a:pPr lvl="1">
              <a:buFont typeface="Wingdings" pitchFamily="2" charset="2"/>
              <a:buChar char="Ø"/>
            </a:pPr>
            <a:r>
              <a:rPr lang="zh-CN" altLang="en-US" sz="1900" smtClean="0"/>
              <a:t>分子水平上阐述表达量极低的蛋白质的功能，必须建立一种相应的高灵敏度、高专一性的检测方法。</a:t>
            </a:r>
            <a:endParaRPr lang="en-US" altLang="zh-CN" sz="1900" smtClean="0"/>
          </a:p>
          <a:p>
            <a:pPr lvl="1">
              <a:buFont typeface="Wingdings" pitchFamily="2" charset="2"/>
              <a:buChar char="Ø"/>
            </a:pPr>
            <a:endParaRPr lang="en-US" altLang="zh-CN" sz="1900" smtClean="0"/>
          </a:p>
          <a:p>
            <a:pPr lvl="1">
              <a:buFont typeface="Wingdings" pitchFamily="2" charset="2"/>
              <a:buChar char="Ø"/>
            </a:pPr>
            <a:r>
              <a:rPr lang="en-US" altLang="zh-CN" sz="1900" smtClean="0"/>
              <a:t>PCR</a:t>
            </a:r>
            <a:r>
              <a:rPr lang="zh-CN" altLang="en-US" sz="1900" smtClean="0"/>
              <a:t>检测单个</a:t>
            </a:r>
            <a:r>
              <a:rPr lang="en-US" altLang="zh-CN" sz="1900" smtClean="0"/>
              <a:t>DNA</a:t>
            </a:r>
            <a:r>
              <a:rPr lang="zh-CN" altLang="en-US" sz="1900" smtClean="0"/>
              <a:t>分子。蛋白分子不能扩增，只能直接测定。</a:t>
            </a:r>
            <a:endParaRPr lang="en-US" altLang="zh-CN" sz="1900" smtClean="0"/>
          </a:p>
          <a:p>
            <a:pPr lvl="1">
              <a:buFont typeface="Wingdings" pitchFamily="2" charset="2"/>
              <a:buChar char="Ø"/>
            </a:pPr>
            <a:endParaRPr lang="en-US" altLang="zh-CN" sz="1900" smtClean="0"/>
          </a:p>
          <a:p>
            <a:pPr lvl="1">
              <a:buFont typeface="Wingdings" pitchFamily="2" charset="2"/>
              <a:buChar char="Ø"/>
            </a:pPr>
            <a:r>
              <a:rPr lang="zh-CN" altLang="en-US" sz="1900" smtClean="0"/>
              <a:t>利用扩增</a:t>
            </a:r>
            <a:r>
              <a:rPr lang="en-US" altLang="zh-CN" sz="1900" smtClean="0"/>
              <a:t>DNA</a:t>
            </a:r>
            <a:r>
              <a:rPr lang="zh-CN" altLang="en-US" sz="1900" smtClean="0"/>
              <a:t>的方法检测蛋白质，大大提高灵敏度。</a:t>
            </a:r>
            <a:endParaRPr lang="en-US" altLang="zh-CN" sz="19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428625" y="500063"/>
            <a:ext cx="8229600" cy="1143000"/>
          </a:xfrm>
          <a:prstGeom prst="rect">
            <a:avLst/>
          </a:prstGeom>
        </p:spPr>
        <p:txBody>
          <a:bodyPr/>
          <a:lstStyle/>
          <a:p>
            <a:pPr algn="ctr" fontAlgn="auto">
              <a:spcAft>
                <a:spcPts val="0"/>
              </a:spcAft>
              <a:defRPr/>
            </a:pPr>
            <a:r>
              <a:rPr lang="en-US" altLang="zh-CN" sz="4400" dirty="0">
                <a:latin typeface="+mj-lt"/>
                <a:ea typeface="+mj-ea"/>
                <a:cs typeface="+mj-cs"/>
              </a:rPr>
              <a:t>PLA</a:t>
            </a:r>
            <a:r>
              <a:rPr lang="zh-CN" altLang="en-US" sz="4400" dirty="0">
                <a:latin typeface="+mj-lt"/>
                <a:ea typeface="+mj-ea"/>
                <a:cs typeface="+mj-cs"/>
              </a:rPr>
              <a:t>技术简介</a:t>
            </a:r>
          </a:p>
        </p:txBody>
      </p:sp>
      <p:pic>
        <p:nvPicPr>
          <p:cNvPr id="17410" name="Picture 2"/>
          <p:cNvPicPr>
            <a:picLocks noChangeAspect="1" noChangeArrowheads="1"/>
          </p:cNvPicPr>
          <p:nvPr/>
        </p:nvPicPr>
        <p:blipFill>
          <a:blip r:embed="rId3"/>
          <a:srcRect/>
          <a:stretch>
            <a:fillRect/>
          </a:stretch>
        </p:blipFill>
        <p:spPr bwMode="auto">
          <a:xfrm>
            <a:off x="3186113" y="2357438"/>
            <a:ext cx="4600575" cy="2771775"/>
          </a:xfrm>
          <a:prstGeom prst="rect">
            <a:avLst/>
          </a:prstGeom>
          <a:noFill/>
          <a:ln w="9525">
            <a:noFill/>
            <a:miter lim="800000"/>
            <a:headEnd/>
            <a:tailEnd/>
          </a:ln>
        </p:spPr>
      </p:pic>
      <p:sp>
        <p:nvSpPr>
          <p:cNvPr id="15" name="内容占位符 14"/>
          <p:cNvSpPr>
            <a:spLocks noGrp="1"/>
          </p:cNvSpPr>
          <p:nvPr>
            <p:ph idx="1"/>
          </p:nvPr>
        </p:nvSpPr>
        <p:spPr>
          <a:xfrm>
            <a:off x="642938" y="1571625"/>
            <a:ext cx="8229600" cy="642938"/>
          </a:xfrm>
        </p:spPr>
        <p:txBody>
          <a:bodyPr>
            <a:normAutofit fontScale="92500" lnSpcReduction="10000"/>
          </a:bodyPr>
          <a:lstStyle/>
          <a:p>
            <a:pPr marL="274320" indent="-274320" fontAlgn="auto">
              <a:spcAft>
                <a:spcPts val="0"/>
              </a:spcAft>
              <a:buClr>
                <a:schemeClr val="accent3"/>
              </a:buClr>
              <a:buFont typeface="Wingdings 2"/>
              <a:buChar char=""/>
              <a:defRPr/>
            </a:pPr>
            <a:r>
              <a:rPr lang="en-US" altLang="zh-CN" sz="2100" dirty="0" smtClean="0"/>
              <a:t>PLA </a:t>
            </a:r>
            <a:r>
              <a:rPr lang="zh-CN" altLang="en-US" sz="2100" dirty="0" smtClean="0"/>
              <a:t>最初是由瑞典科学家</a:t>
            </a:r>
            <a:r>
              <a:rPr lang="en-US" altLang="zh-CN" sz="2100" dirty="0" smtClean="0"/>
              <a:t>ULF </a:t>
            </a:r>
            <a:r>
              <a:rPr lang="en-US" altLang="zh-CN" sz="2100" dirty="0" err="1" smtClean="0"/>
              <a:t>Landegren</a:t>
            </a:r>
            <a:r>
              <a:rPr lang="zh-CN" altLang="en-US" sz="2100" dirty="0" smtClean="0"/>
              <a:t>课题组于</a:t>
            </a:r>
            <a:r>
              <a:rPr lang="en-US" altLang="zh-CN" sz="2100" dirty="0" smtClean="0"/>
              <a:t>2002</a:t>
            </a:r>
            <a:r>
              <a:rPr lang="zh-CN" altLang="en-US" sz="2100" dirty="0" smtClean="0"/>
              <a:t>年建立的，用于检测血小板衍生因子</a:t>
            </a:r>
            <a:r>
              <a:rPr lang="en-US" altLang="zh-CN" sz="2100" dirty="0" smtClean="0"/>
              <a:t>PDGF-BB</a:t>
            </a:r>
            <a:r>
              <a:rPr lang="zh-CN" altLang="en-US" sz="2100" dirty="0" smtClean="0"/>
              <a:t>。</a:t>
            </a:r>
            <a:endParaRPr lang="en-US" altLang="zh-CN" dirty="0" smtClean="0"/>
          </a:p>
          <a:p>
            <a:pPr marL="274320" indent="-274320" fontAlgn="auto">
              <a:spcAft>
                <a:spcPts val="0"/>
              </a:spcAft>
              <a:buClr>
                <a:schemeClr val="accent3"/>
              </a:buClr>
              <a:buFont typeface="Wingdings 2"/>
              <a:buChar char=""/>
              <a:defRPr/>
            </a:pPr>
            <a:endParaRPr lang="en-US" altLang="zh-CN" dirty="0" smtClean="0"/>
          </a:p>
          <a:p>
            <a:pPr marL="274320" indent="-274320" fontAlgn="auto">
              <a:spcAft>
                <a:spcPts val="0"/>
              </a:spcAft>
              <a:buClr>
                <a:schemeClr val="accent3"/>
              </a:buClr>
              <a:buFont typeface="Wingdings 2"/>
              <a:buChar char=""/>
              <a:defRPr/>
            </a:pPr>
            <a:endParaRPr lang="en-US" altLang="zh-CN" dirty="0" smtClean="0"/>
          </a:p>
          <a:p>
            <a:pPr marL="274320" indent="-274320" fontAlgn="auto">
              <a:spcAft>
                <a:spcPts val="0"/>
              </a:spcAft>
              <a:buClr>
                <a:schemeClr val="accent3"/>
              </a:buClr>
              <a:buFont typeface="Wingdings 2"/>
              <a:buChar char=""/>
              <a:defRPr/>
            </a:pPr>
            <a:endParaRPr lang="en-US" altLang="zh-CN" dirty="0" smtClean="0"/>
          </a:p>
          <a:p>
            <a:pPr marL="274320" indent="-274320" fontAlgn="auto">
              <a:spcAft>
                <a:spcPts val="0"/>
              </a:spcAft>
              <a:buClr>
                <a:schemeClr val="accent3"/>
              </a:buClr>
              <a:buFont typeface="Wingdings 2"/>
              <a:buChar char=""/>
              <a:defRPr/>
            </a:pPr>
            <a:endParaRPr lang="en-US" altLang="zh-CN" dirty="0" smtClean="0"/>
          </a:p>
          <a:p>
            <a:pPr marL="274320" indent="-274320" fontAlgn="auto">
              <a:spcAft>
                <a:spcPts val="0"/>
              </a:spcAft>
              <a:buClr>
                <a:schemeClr val="accent3"/>
              </a:buClr>
              <a:buFont typeface="Wingdings 2"/>
              <a:buNone/>
              <a:defRPr/>
            </a:pPr>
            <a:endParaRPr lang="en-US" altLang="zh-CN" sz="2100" dirty="0" smtClean="0"/>
          </a:p>
          <a:p>
            <a:pPr marL="274320" indent="-274320" fontAlgn="auto">
              <a:spcAft>
                <a:spcPts val="0"/>
              </a:spcAft>
              <a:buClr>
                <a:schemeClr val="accent3"/>
              </a:buClr>
              <a:buFont typeface="Wingdings 2"/>
              <a:buChar char=""/>
              <a:defRPr/>
            </a:pPr>
            <a:endParaRPr lang="zh-CN" altLang="en-US" dirty="0"/>
          </a:p>
        </p:txBody>
      </p:sp>
      <p:sp>
        <p:nvSpPr>
          <p:cNvPr id="17412" name="TextBox 5"/>
          <p:cNvSpPr txBox="1">
            <a:spLocks noChangeArrowheads="1"/>
          </p:cNvSpPr>
          <p:nvPr/>
        </p:nvSpPr>
        <p:spPr bwMode="auto">
          <a:xfrm>
            <a:off x="3214688" y="5229225"/>
            <a:ext cx="4786312" cy="923925"/>
          </a:xfrm>
          <a:prstGeom prst="rect">
            <a:avLst/>
          </a:prstGeom>
          <a:noFill/>
          <a:ln w="9525">
            <a:noFill/>
            <a:miter lim="800000"/>
            <a:headEnd/>
            <a:tailEnd/>
          </a:ln>
        </p:spPr>
        <p:txBody>
          <a:bodyPr>
            <a:spAutoFit/>
          </a:bodyPr>
          <a:lstStyle/>
          <a:p>
            <a:r>
              <a:rPr lang="en-US" altLang="zh-CN">
                <a:latin typeface="Constantia" pitchFamily="18" charset="0"/>
              </a:rPr>
              <a:t> Schematic view of the homodimeric PDGf-BB bound by two aptamer-based proximity probes for detection by proximity ligation.</a:t>
            </a:r>
            <a:endParaRPr lang="zh-CN" altLang="en-US">
              <a:latin typeface="Constantia" pitchFamily="18" charset="0"/>
            </a:endParaRPr>
          </a:p>
        </p:txBody>
      </p:sp>
      <p:sp>
        <p:nvSpPr>
          <p:cNvPr id="17413" name="TextBox 6"/>
          <p:cNvSpPr txBox="1">
            <a:spLocks noChangeArrowheads="1"/>
          </p:cNvSpPr>
          <p:nvPr/>
        </p:nvSpPr>
        <p:spPr bwMode="auto">
          <a:xfrm>
            <a:off x="6215063" y="6273800"/>
            <a:ext cx="2928937" cy="584200"/>
          </a:xfrm>
          <a:prstGeom prst="rect">
            <a:avLst/>
          </a:prstGeom>
          <a:noFill/>
          <a:ln w="9525">
            <a:noFill/>
            <a:miter lim="800000"/>
            <a:headEnd/>
            <a:tailEnd/>
          </a:ln>
        </p:spPr>
        <p:txBody>
          <a:bodyPr>
            <a:spAutoFit/>
          </a:bodyPr>
          <a:lstStyle/>
          <a:p>
            <a:r>
              <a:rPr lang="en-US" altLang="zh-CN" sz="1600" b="1">
                <a:latin typeface="Constantia" pitchFamily="18" charset="0"/>
              </a:rPr>
              <a:t>Ref: Fredriksson S et al., Nat  Biotechnol.  20(5):473-7(2002)</a:t>
            </a:r>
            <a:endParaRPr lang="zh-CN" altLang="en-US" sz="1600" b="1">
              <a:latin typeface="Constantia" pitchFamily="18" charset="0"/>
            </a:endParaRPr>
          </a:p>
        </p:txBody>
      </p:sp>
      <p:sp>
        <p:nvSpPr>
          <p:cNvPr id="8" name=" 2050"/>
          <p:cNvSpPr/>
          <p:nvPr/>
        </p:nvSpPr>
        <p:spPr bwMode="auto">
          <a:xfrm>
            <a:off x="428625" y="3214688"/>
            <a:ext cx="306388" cy="182562"/>
          </a:xfrm>
          <a:custGeom>
            <a:avLst/>
            <a:gdLst>
              <a:gd name="T0" fmla="*/ 2147483646 w 2758"/>
              <a:gd name="T1" fmla="*/ 2147483646 h 1666"/>
              <a:gd name="T2" fmla="*/ 2147483646 w 2758"/>
              <a:gd name="T3" fmla="*/ 2147483646 h 1666"/>
              <a:gd name="T4" fmla="*/ 2147483646 w 2758"/>
              <a:gd name="T5" fmla="*/ 2147483646 h 1666"/>
              <a:gd name="T6" fmla="*/ 2147483646 w 2758"/>
              <a:gd name="T7" fmla="*/ 2147483646 h 1666"/>
              <a:gd name="T8" fmla="*/ 2147483646 w 2758"/>
              <a:gd name="T9" fmla="*/ 2147483646 h 1666"/>
              <a:gd name="T10" fmla="*/ 2147483646 w 2758"/>
              <a:gd name="T11" fmla="*/ 2147483646 h 1666"/>
              <a:gd name="T12" fmla="*/ 2147483646 w 2758"/>
              <a:gd name="T13" fmla="*/ 2147483646 h 1666"/>
              <a:gd name="T14" fmla="*/ 2147483646 w 2758"/>
              <a:gd name="T15" fmla="*/ 2147483646 h 1666"/>
              <a:gd name="T16" fmla="*/ 2147483646 w 2758"/>
              <a:gd name="T17" fmla="*/ 2147483646 h 1666"/>
              <a:gd name="T18" fmla="*/ 2147483646 w 2758"/>
              <a:gd name="T19" fmla="*/ 2147483646 h 1666"/>
              <a:gd name="T20" fmla="*/ 2147483646 w 2758"/>
              <a:gd name="T21" fmla="*/ 2147483646 h 1666"/>
              <a:gd name="T22" fmla="*/ 2147483646 w 2758"/>
              <a:gd name="T23" fmla="*/ 2147483646 h 1666"/>
              <a:gd name="T24" fmla="*/ 2147483646 w 2758"/>
              <a:gd name="T25" fmla="*/ 2147483646 h 1666"/>
              <a:gd name="T26" fmla="*/ 2147483646 w 2758"/>
              <a:gd name="T27" fmla="*/ 2147483646 h 1666"/>
              <a:gd name="T28" fmla="*/ 2147483646 w 2758"/>
              <a:gd name="T29" fmla="*/ 2147483646 h 1666"/>
              <a:gd name="T30" fmla="*/ 2147483646 w 2758"/>
              <a:gd name="T31" fmla="*/ 2147483646 h 1666"/>
              <a:gd name="T32" fmla="*/ 2147483646 w 2758"/>
              <a:gd name="T33" fmla="*/ 2147483646 h 1666"/>
              <a:gd name="T34" fmla="*/ 2147483646 w 2758"/>
              <a:gd name="T35" fmla="*/ 2147483646 h 1666"/>
              <a:gd name="T36" fmla="*/ 2147483646 w 2758"/>
              <a:gd name="T37" fmla="*/ 2147483646 h 1666"/>
              <a:gd name="T38" fmla="*/ 2147483646 w 2758"/>
              <a:gd name="T39" fmla="*/ 2147483646 h 1666"/>
              <a:gd name="T40" fmla="*/ 2147483646 w 2758"/>
              <a:gd name="T41" fmla="*/ 2147483646 h 1666"/>
              <a:gd name="T42" fmla="*/ 2147483646 w 2758"/>
              <a:gd name="T43" fmla="*/ 2147483646 h 1666"/>
              <a:gd name="T44" fmla="*/ 2147483646 w 2758"/>
              <a:gd name="T45" fmla="*/ 2147483646 h 1666"/>
              <a:gd name="T46" fmla="*/ 2147483646 w 2758"/>
              <a:gd name="T47" fmla="*/ 2147483646 h 1666"/>
              <a:gd name="T48" fmla="*/ 2147483646 w 2758"/>
              <a:gd name="T49" fmla="*/ 2147483646 h 1666"/>
              <a:gd name="T50" fmla="*/ 2147483646 w 2758"/>
              <a:gd name="T51" fmla="*/ 2147483646 h 1666"/>
              <a:gd name="T52" fmla="*/ 2147483646 w 2758"/>
              <a:gd name="T53" fmla="*/ 2147483646 h 1666"/>
              <a:gd name="T54" fmla="*/ 2147483646 w 2758"/>
              <a:gd name="T55" fmla="*/ 2147483646 h 1666"/>
              <a:gd name="T56" fmla="*/ 2147483646 w 2758"/>
              <a:gd name="T57" fmla="*/ 2147483646 h 1666"/>
              <a:gd name="T58" fmla="*/ 2147483646 w 2758"/>
              <a:gd name="T59" fmla="*/ 2147483646 h 1666"/>
              <a:gd name="T60" fmla="*/ 2147483646 w 2758"/>
              <a:gd name="T61" fmla="*/ 2147483646 h 1666"/>
              <a:gd name="T62" fmla="*/ 2147483646 w 2758"/>
              <a:gd name="T63" fmla="*/ 2147483646 h 1666"/>
              <a:gd name="T64" fmla="*/ 2147483646 w 2758"/>
              <a:gd name="T65" fmla="*/ 2147483646 h 1666"/>
              <a:gd name="T66" fmla="*/ 2147483646 w 2758"/>
              <a:gd name="T67" fmla="*/ 2147483646 h 1666"/>
              <a:gd name="T68" fmla="*/ 2147483646 w 2758"/>
              <a:gd name="T69" fmla="*/ 2147483646 h 1666"/>
              <a:gd name="T70" fmla="*/ 2147483646 w 2758"/>
              <a:gd name="T71" fmla="*/ 2147483646 h 1666"/>
              <a:gd name="T72" fmla="*/ 2147483646 w 2758"/>
              <a:gd name="T73" fmla="*/ 2147483646 h 1666"/>
              <a:gd name="T74" fmla="*/ 2147483646 w 2758"/>
              <a:gd name="T75" fmla="*/ 2147483646 h 1666"/>
              <a:gd name="T76" fmla="*/ 2147483646 w 2758"/>
              <a:gd name="T77" fmla="*/ 2147483646 h 1666"/>
              <a:gd name="T78" fmla="*/ 2147483646 w 2758"/>
              <a:gd name="T79" fmla="*/ 2147483646 h 1666"/>
              <a:gd name="T80" fmla="*/ 2147483646 w 2758"/>
              <a:gd name="T81" fmla="*/ 2147483646 h 1666"/>
              <a:gd name="T82" fmla="*/ 2147483646 w 2758"/>
              <a:gd name="T83" fmla="*/ 2147483646 h 1666"/>
              <a:gd name="T84" fmla="*/ 2147483646 w 2758"/>
              <a:gd name="T85" fmla="*/ 2147483646 h 1666"/>
              <a:gd name="T86" fmla="*/ 2147483646 w 2758"/>
              <a:gd name="T87" fmla="*/ 2147483646 h 1666"/>
              <a:gd name="T88" fmla="*/ 2147483646 w 2758"/>
              <a:gd name="T89" fmla="*/ 2147483646 h 1666"/>
              <a:gd name="T90" fmla="*/ 2147483646 w 2758"/>
              <a:gd name="T91" fmla="*/ 2147483646 h 1666"/>
              <a:gd name="T92" fmla="*/ 2147483646 w 2758"/>
              <a:gd name="T93" fmla="*/ 2147483646 h 1666"/>
              <a:gd name="T94" fmla="*/ 2147483646 w 2758"/>
              <a:gd name="T95" fmla="*/ 2147483646 h 1666"/>
              <a:gd name="T96" fmla="*/ 2147483646 w 2758"/>
              <a:gd name="T97" fmla="*/ 2147483646 h 1666"/>
              <a:gd name="T98" fmla="*/ 2147483646 w 2758"/>
              <a:gd name="T99" fmla="*/ 2147483646 h 1666"/>
              <a:gd name="T100" fmla="*/ 2147483646 w 2758"/>
              <a:gd name="T101" fmla="*/ 2147483646 h 1666"/>
              <a:gd name="T102" fmla="*/ 2147483646 w 2758"/>
              <a:gd name="T103" fmla="*/ 2147483646 h 1666"/>
              <a:gd name="T104" fmla="*/ 2147483646 w 2758"/>
              <a:gd name="T105" fmla="*/ 2147483646 h 1666"/>
              <a:gd name="T106" fmla="*/ 2147483646 w 2758"/>
              <a:gd name="T107" fmla="*/ 2147483646 h 1666"/>
              <a:gd name="T108" fmla="*/ 2147483646 w 2758"/>
              <a:gd name="T109" fmla="*/ 2147483646 h 1666"/>
              <a:gd name="T110" fmla="*/ 2147483646 w 2758"/>
              <a:gd name="T111" fmla="*/ 2147483646 h 1666"/>
              <a:gd name="T112" fmla="*/ 2147483646 w 2758"/>
              <a:gd name="T113" fmla="*/ 2147483646 h 1666"/>
              <a:gd name="T114" fmla="*/ 2147483646 w 2758"/>
              <a:gd name="T115" fmla="*/ 2147483646 h 1666"/>
              <a:gd name="T116" fmla="*/ 2147483646 w 2758"/>
              <a:gd name="T117" fmla="*/ 2147483646 h 1666"/>
              <a:gd name="T118" fmla="*/ 2147483646 w 2758"/>
              <a:gd name="T119" fmla="*/ 2147483646 h 1666"/>
              <a:gd name="T120" fmla="*/ 2147483646 w 2758"/>
              <a:gd name="T121" fmla="*/ 2147483646 h 1666"/>
              <a:gd name="T122" fmla="*/ 2147483646 w 2758"/>
              <a:gd name="T123" fmla="*/ 2147483646 h 1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58" h="1666">
                <a:moveTo>
                  <a:pt x="931" y="1269"/>
                </a:moveTo>
                <a:lnTo>
                  <a:pt x="895" y="1297"/>
                </a:lnTo>
                <a:lnTo>
                  <a:pt x="864" y="1328"/>
                </a:lnTo>
                <a:lnTo>
                  <a:pt x="839" y="1359"/>
                </a:lnTo>
                <a:lnTo>
                  <a:pt x="816" y="1392"/>
                </a:lnTo>
                <a:lnTo>
                  <a:pt x="1102" y="1555"/>
                </a:lnTo>
                <a:lnTo>
                  <a:pt x="1172" y="1557"/>
                </a:lnTo>
                <a:lnTo>
                  <a:pt x="1210" y="1555"/>
                </a:lnTo>
                <a:lnTo>
                  <a:pt x="1243" y="1547"/>
                </a:lnTo>
                <a:lnTo>
                  <a:pt x="1269" y="1535"/>
                </a:lnTo>
                <a:lnTo>
                  <a:pt x="1293" y="1518"/>
                </a:lnTo>
                <a:lnTo>
                  <a:pt x="1310" y="1495"/>
                </a:lnTo>
                <a:lnTo>
                  <a:pt x="1323" y="1466"/>
                </a:lnTo>
                <a:lnTo>
                  <a:pt x="1331" y="1434"/>
                </a:lnTo>
                <a:lnTo>
                  <a:pt x="1333" y="1397"/>
                </a:lnTo>
                <a:lnTo>
                  <a:pt x="1164" y="1397"/>
                </a:lnTo>
                <a:lnTo>
                  <a:pt x="931" y="1269"/>
                </a:lnTo>
                <a:close/>
                <a:moveTo>
                  <a:pt x="1060" y="975"/>
                </a:moveTo>
                <a:lnTo>
                  <a:pt x="1026" y="983"/>
                </a:lnTo>
                <a:lnTo>
                  <a:pt x="993" y="992"/>
                </a:lnTo>
                <a:lnTo>
                  <a:pt x="964" y="1006"/>
                </a:lnTo>
                <a:lnTo>
                  <a:pt x="937" y="1021"/>
                </a:lnTo>
                <a:lnTo>
                  <a:pt x="912" y="1040"/>
                </a:lnTo>
                <a:lnTo>
                  <a:pt x="891" y="1061"/>
                </a:lnTo>
                <a:lnTo>
                  <a:pt x="872" y="1084"/>
                </a:lnTo>
                <a:lnTo>
                  <a:pt x="855" y="1111"/>
                </a:lnTo>
                <a:lnTo>
                  <a:pt x="1195" y="1292"/>
                </a:lnTo>
                <a:lnTo>
                  <a:pt x="1352" y="1296"/>
                </a:lnTo>
                <a:lnTo>
                  <a:pt x="1392" y="1294"/>
                </a:lnTo>
                <a:lnTo>
                  <a:pt x="1427" y="1288"/>
                </a:lnTo>
                <a:lnTo>
                  <a:pt x="1456" y="1276"/>
                </a:lnTo>
                <a:lnTo>
                  <a:pt x="1481" y="1263"/>
                </a:lnTo>
                <a:lnTo>
                  <a:pt x="1500" y="1244"/>
                </a:lnTo>
                <a:lnTo>
                  <a:pt x="1513" y="1221"/>
                </a:lnTo>
                <a:lnTo>
                  <a:pt x="1521" y="1192"/>
                </a:lnTo>
                <a:lnTo>
                  <a:pt x="1523" y="1161"/>
                </a:lnTo>
                <a:lnTo>
                  <a:pt x="1521" y="1142"/>
                </a:lnTo>
                <a:lnTo>
                  <a:pt x="1517" y="1121"/>
                </a:lnTo>
                <a:lnTo>
                  <a:pt x="1510" y="1096"/>
                </a:lnTo>
                <a:lnTo>
                  <a:pt x="1498" y="1071"/>
                </a:lnTo>
                <a:lnTo>
                  <a:pt x="1241" y="1075"/>
                </a:lnTo>
                <a:lnTo>
                  <a:pt x="1060" y="975"/>
                </a:lnTo>
                <a:close/>
                <a:moveTo>
                  <a:pt x="1137" y="668"/>
                </a:moveTo>
                <a:lnTo>
                  <a:pt x="1104" y="670"/>
                </a:lnTo>
                <a:lnTo>
                  <a:pt x="1074" y="676"/>
                </a:lnTo>
                <a:lnTo>
                  <a:pt x="1047" y="687"/>
                </a:lnTo>
                <a:lnTo>
                  <a:pt x="1020" y="702"/>
                </a:lnTo>
                <a:lnTo>
                  <a:pt x="997" y="722"/>
                </a:lnTo>
                <a:lnTo>
                  <a:pt x="976" y="745"/>
                </a:lnTo>
                <a:lnTo>
                  <a:pt x="954" y="772"/>
                </a:lnTo>
                <a:lnTo>
                  <a:pt x="937" y="804"/>
                </a:lnTo>
                <a:lnTo>
                  <a:pt x="1269" y="969"/>
                </a:lnTo>
                <a:lnTo>
                  <a:pt x="1454" y="971"/>
                </a:lnTo>
                <a:lnTo>
                  <a:pt x="1502" y="969"/>
                </a:lnTo>
                <a:lnTo>
                  <a:pt x="1542" y="962"/>
                </a:lnTo>
                <a:lnTo>
                  <a:pt x="1579" y="952"/>
                </a:lnTo>
                <a:lnTo>
                  <a:pt x="1608" y="937"/>
                </a:lnTo>
                <a:lnTo>
                  <a:pt x="1631" y="916"/>
                </a:lnTo>
                <a:lnTo>
                  <a:pt x="1646" y="893"/>
                </a:lnTo>
                <a:lnTo>
                  <a:pt x="1656" y="864"/>
                </a:lnTo>
                <a:lnTo>
                  <a:pt x="1659" y="833"/>
                </a:lnTo>
                <a:lnTo>
                  <a:pt x="1657" y="810"/>
                </a:lnTo>
                <a:lnTo>
                  <a:pt x="1650" y="789"/>
                </a:lnTo>
                <a:lnTo>
                  <a:pt x="1640" y="772"/>
                </a:lnTo>
                <a:lnTo>
                  <a:pt x="1625" y="758"/>
                </a:lnTo>
                <a:lnTo>
                  <a:pt x="1604" y="749"/>
                </a:lnTo>
                <a:lnTo>
                  <a:pt x="1579" y="741"/>
                </a:lnTo>
                <a:lnTo>
                  <a:pt x="1550" y="735"/>
                </a:lnTo>
                <a:lnTo>
                  <a:pt x="1517" y="733"/>
                </a:lnTo>
                <a:lnTo>
                  <a:pt x="1293" y="733"/>
                </a:lnTo>
                <a:lnTo>
                  <a:pt x="1273" y="718"/>
                </a:lnTo>
                <a:lnTo>
                  <a:pt x="1254" y="704"/>
                </a:lnTo>
                <a:lnTo>
                  <a:pt x="1233" y="693"/>
                </a:lnTo>
                <a:lnTo>
                  <a:pt x="1214" y="683"/>
                </a:lnTo>
                <a:lnTo>
                  <a:pt x="1195" y="678"/>
                </a:lnTo>
                <a:lnTo>
                  <a:pt x="1175" y="672"/>
                </a:lnTo>
                <a:lnTo>
                  <a:pt x="1156" y="668"/>
                </a:lnTo>
                <a:lnTo>
                  <a:pt x="1137" y="668"/>
                </a:lnTo>
                <a:close/>
                <a:moveTo>
                  <a:pt x="1694" y="240"/>
                </a:moveTo>
                <a:lnTo>
                  <a:pt x="1898" y="466"/>
                </a:lnTo>
                <a:lnTo>
                  <a:pt x="1874" y="497"/>
                </a:lnTo>
                <a:lnTo>
                  <a:pt x="1855" y="520"/>
                </a:lnTo>
                <a:lnTo>
                  <a:pt x="2251" y="518"/>
                </a:lnTo>
                <a:lnTo>
                  <a:pt x="2303" y="516"/>
                </a:lnTo>
                <a:lnTo>
                  <a:pt x="2351" y="516"/>
                </a:lnTo>
                <a:lnTo>
                  <a:pt x="2395" y="512"/>
                </a:lnTo>
                <a:lnTo>
                  <a:pt x="2435" y="511"/>
                </a:lnTo>
                <a:lnTo>
                  <a:pt x="2474" y="505"/>
                </a:lnTo>
                <a:lnTo>
                  <a:pt x="2508" y="501"/>
                </a:lnTo>
                <a:lnTo>
                  <a:pt x="2539" y="493"/>
                </a:lnTo>
                <a:lnTo>
                  <a:pt x="2568" y="488"/>
                </a:lnTo>
                <a:lnTo>
                  <a:pt x="2593" y="478"/>
                </a:lnTo>
                <a:lnTo>
                  <a:pt x="2614" y="470"/>
                </a:lnTo>
                <a:lnTo>
                  <a:pt x="2631" y="459"/>
                </a:lnTo>
                <a:lnTo>
                  <a:pt x="2647" y="449"/>
                </a:lnTo>
                <a:lnTo>
                  <a:pt x="2658" y="436"/>
                </a:lnTo>
                <a:lnTo>
                  <a:pt x="2666" y="424"/>
                </a:lnTo>
                <a:lnTo>
                  <a:pt x="2672" y="411"/>
                </a:lnTo>
                <a:lnTo>
                  <a:pt x="2673" y="395"/>
                </a:lnTo>
                <a:lnTo>
                  <a:pt x="2672" y="380"/>
                </a:lnTo>
                <a:lnTo>
                  <a:pt x="2668" y="363"/>
                </a:lnTo>
                <a:lnTo>
                  <a:pt x="2662" y="349"/>
                </a:lnTo>
                <a:lnTo>
                  <a:pt x="2652" y="336"/>
                </a:lnTo>
                <a:lnTo>
                  <a:pt x="2639" y="324"/>
                </a:lnTo>
                <a:lnTo>
                  <a:pt x="2625" y="313"/>
                </a:lnTo>
                <a:lnTo>
                  <a:pt x="2608" y="301"/>
                </a:lnTo>
                <a:lnTo>
                  <a:pt x="2587" y="294"/>
                </a:lnTo>
                <a:lnTo>
                  <a:pt x="2566" y="284"/>
                </a:lnTo>
                <a:lnTo>
                  <a:pt x="2541" y="278"/>
                </a:lnTo>
                <a:lnTo>
                  <a:pt x="2512" y="273"/>
                </a:lnTo>
                <a:lnTo>
                  <a:pt x="2481" y="267"/>
                </a:lnTo>
                <a:lnTo>
                  <a:pt x="2449" y="263"/>
                </a:lnTo>
                <a:lnTo>
                  <a:pt x="2412" y="261"/>
                </a:lnTo>
                <a:lnTo>
                  <a:pt x="2374" y="259"/>
                </a:lnTo>
                <a:lnTo>
                  <a:pt x="2334" y="259"/>
                </a:lnTo>
                <a:lnTo>
                  <a:pt x="1694" y="240"/>
                </a:lnTo>
                <a:close/>
                <a:moveTo>
                  <a:pt x="1060" y="109"/>
                </a:moveTo>
                <a:lnTo>
                  <a:pt x="1039" y="117"/>
                </a:lnTo>
                <a:lnTo>
                  <a:pt x="1018" y="125"/>
                </a:lnTo>
                <a:lnTo>
                  <a:pt x="993" y="134"/>
                </a:lnTo>
                <a:lnTo>
                  <a:pt x="966" y="146"/>
                </a:lnTo>
                <a:lnTo>
                  <a:pt x="937" y="159"/>
                </a:lnTo>
                <a:lnTo>
                  <a:pt x="906" y="173"/>
                </a:lnTo>
                <a:lnTo>
                  <a:pt x="872" y="188"/>
                </a:lnTo>
                <a:lnTo>
                  <a:pt x="835" y="203"/>
                </a:lnTo>
                <a:lnTo>
                  <a:pt x="799" y="221"/>
                </a:lnTo>
                <a:lnTo>
                  <a:pt x="757" y="240"/>
                </a:lnTo>
                <a:lnTo>
                  <a:pt x="714" y="261"/>
                </a:lnTo>
                <a:lnTo>
                  <a:pt x="670" y="282"/>
                </a:lnTo>
                <a:lnTo>
                  <a:pt x="622" y="305"/>
                </a:lnTo>
                <a:lnTo>
                  <a:pt x="572" y="328"/>
                </a:lnTo>
                <a:lnTo>
                  <a:pt x="520" y="353"/>
                </a:lnTo>
                <a:lnTo>
                  <a:pt x="467" y="380"/>
                </a:lnTo>
                <a:lnTo>
                  <a:pt x="150" y="380"/>
                </a:lnTo>
                <a:lnTo>
                  <a:pt x="123" y="480"/>
                </a:lnTo>
                <a:lnTo>
                  <a:pt x="104" y="580"/>
                </a:lnTo>
                <a:lnTo>
                  <a:pt x="92" y="679"/>
                </a:lnTo>
                <a:lnTo>
                  <a:pt x="88" y="779"/>
                </a:lnTo>
                <a:lnTo>
                  <a:pt x="92" y="875"/>
                </a:lnTo>
                <a:lnTo>
                  <a:pt x="102" y="971"/>
                </a:lnTo>
                <a:lnTo>
                  <a:pt x="119" y="1069"/>
                </a:lnTo>
                <a:lnTo>
                  <a:pt x="142" y="1169"/>
                </a:lnTo>
                <a:lnTo>
                  <a:pt x="378" y="1169"/>
                </a:lnTo>
                <a:lnTo>
                  <a:pt x="417" y="1228"/>
                </a:lnTo>
                <a:lnTo>
                  <a:pt x="459" y="1286"/>
                </a:lnTo>
                <a:lnTo>
                  <a:pt x="501" y="1340"/>
                </a:lnTo>
                <a:lnTo>
                  <a:pt x="545" y="1390"/>
                </a:lnTo>
                <a:lnTo>
                  <a:pt x="591" y="1438"/>
                </a:lnTo>
                <a:lnTo>
                  <a:pt x="640" y="1482"/>
                </a:lnTo>
                <a:lnTo>
                  <a:pt x="688" y="1524"/>
                </a:lnTo>
                <a:lnTo>
                  <a:pt x="737" y="1562"/>
                </a:lnTo>
                <a:lnTo>
                  <a:pt x="757" y="1566"/>
                </a:lnTo>
                <a:lnTo>
                  <a:pt x="774" y="1568"/>
                </a:lnTo>
                <a:lnTo>
                  <a:pt x="787" y="1570"/>
                </a:lnTo>
                <a:lnTo>
                  <a:pt x="797" y="1570"/>
                </a:lnTo>
                <a:lnTo>
                  <a:pt x="805" y="1570"/>
                </a:lnTo>
                <a:lnTo>
                  <a:pt x="814" y="1570"/>
                </a:lnTo>
                <a:lnTo>
                  <a:pt x="826" y="1568"/>
                </a:lnTo>
                <a:lnTo>
                  <a:pt x="839" y="1566"/>
                </a:lnTo>
                <a:lnTo>
                  <a:pt x="855" y="1564"/>
                </a:lnTo>
                <a:lnTo>
                  <a:pt x="872" y="1562"/>
                </a:lnTo>
                <a:lnTo>
                  <a:pt x="891" y="1559"/>
                </a:lnTo>
                <a:lnTo>
                  <a:pt x="912" y="1555"/>
                </a:lnTo>
                <a:lnTo>
                  <a:pt x="695" y="1441"/>
                </a:lnTo>
                <a:lnTo>
                  <a:pt x="720" y="1380"/>
                </a:lnTo>
                <a:lnTo>
                  <a:pt x="753" y="1322"/>
                </a:lnTo>
                <a:lnTo>
                  <a:pt x="791" y="1267"/>
                </a:lnTo>
                <a:lnTo>
                  <a:pt x="835" y="1215"/>
                </a:lnTo>
                <a:lnTo>
                  <a:pt x="728" y="1155"/>
                </a:lnTo>
                <a:lnTo>
                  <a:pt x="753" y="1107"/>
                </a:lnTo>
                <a:lnTo>
                  <a:pt x="778" y="1065"/>
                </a:lnTo>
                <a:lnTo>
                  <a:pt x="803" y="1027"/>
                </a:lnTo>
                <a:lnTo>
                  <a:pt x="830" y="994"/>
                </a:lnTo>
                <a:lnTo>
                  <a:pt x="855" y="967"/>
                </a:lnTo>
                <a:lnTo>
                  <a:pt x="883" y="942"/>
                </a:lnTo>
                <a:lnTo>
                  <a:pt x="910" y="925"/>
                </a:lnTo>
                <a:lnTo>
                  <a:pt x="939" y="912"/>
                </a:lnTo>
                <a:lnTo>
                  <a:pt x="816" y="846"/>
                </a:lnTo>
                <a:lnTo>
                  <a:pt x="832" y="812"/>
                </a:lnTo>
                <a:lnTo>
                  <a:pt x="849" y="781"/>
                </a:lnTo>
                <a:lnTo>
                  <a:pt x="864" y="750"/>
                </a:lnTo>
                <a:lnTo>
                  <a:pt x="882" y="724"/>
                </a:lnTo>
                <a:lnTo>
                  <a:pt x="899" y="697"/>
                </a:lnTo>
                <a:lnTo>
                  <a:pt x="918" y="674"/>
                </a:lnTo>
                <a:lnTo>
                  <a:pt x="937" y="653"/>
                </a:lnTo>
                <a:lnTo>
                  <a:pt x="956" y="633"/>
                </a:lnTo>
                <a:lnTo>
                  <a:pt x="976" y="616"/>
                </a:lnTo>
                <a:lnTo>
                  <a:pt x="997" y="603"/>
                </a:lnTo>
                <a:lnTo>
                  <a:pt x="1020" y="591"/>
                </a:lnTo>
                <a:lnTo>
                  <a:pt x="1041" y="580"/>
                </a:lnTo>
                <a:lnTo>
                  <a:pt x="1064" y="572"/>
                </a:lnTo>
                <a:lnTo>
                  <a:pt x="1087" y="566"/>
                </a:lnTo>
                <a:lnTo>
                  <a:pt x="1112" y="564"/>
                </a:lnTo>
                <a:lnTo>
                  <a:pt x="1137" y="562"/>
                </a:lnTo>
                <a:lnTo>
                  <a:pt x="1181" y="566"/>
                </a:lnTo>
                <a:lnTo>
                  <a:pt x="1225" y="578"/>
                </a:lnTo>
                <a:lnTo>
                  <a:pt x="1248" y="585"/>
                </a:lnTo>
                <a:lnTo>
                  <a:pt x="1271" y="597"/>
                </a:lnTo>
                <a:lnTo>
                  <a:pt x="1294" y="610"/>
                </a:lnTo>
                <a:lnTo>
                  <a:pt x="1317" y="624"/>
                </a:lnTo>
                <a:lnTo>
                  <a:pt x="1477" y="622"/>
                </a:lnTo>
                <a:lnTo>
                  <a:pt x="1431" y="599"/>
                </a:lnTo>
                <a:lnTo>
                  <a:pt x="1385" y="568"/>
                </a:lnTo>
                <a:lnTo>
                  <a:pt x="1335" y="530"/>
                </a:lnTo>
                <a:lnTo>
                  <a:pt x="1285" y="484"/>
                </a:lnTo>
                <a:lnTo>
                  <a:pt x="1248" y="505"/>
                </a:lnTo>
                <a:lnTo>
                  <a:pt x="1214" y="524"/>
                </a:lnTo>
                <a:lnTo>
                  <a:pt x="1177" y="539"/>
                </a:lnTo>
                <a:lnTo>
                  <a:pt x="1139" y="553"/>
                </a:lnTo>
                <a:lnTo>
                  <a:pt x="1102" y="562"/>
                </a:lnTo>
                <a:lnTo>
                  <a:pt x="1064" y="570"/>
                </a:lnTo>
                <a:lnTo>
                  <a:pt x="1026" y="574"/>
                </a:lnTo>
                <a:lnTo>
                  <a:pt x="987" y="576"/>
                </a:lnTo>
                <a:lnTo>
                  <a:pt x="947" y="572"/>
                </a:lnTo>
                <a:lnTo>
                  <a:pt x="943" y="466"/>
                </a:lnTo>
                <a:lnTo>
                  <a:pt x="972" y="468"/>
                </a:lnTo>
                <a:lnTo>
                  <a:pt x="1014" y="466"/>
                </a:lnTo>
                <a:lnTo>
                  <a:pt x="1056" y="461"/>
                </a:lnTo>
                <a:lnTo>
                  <a:pt x="1099" y="453"/>
                </a:lnTo>
                <a:lnTo>
                  <a:pt x="1141" y="441"/>
                </a:lnTo>
                <a:lnTo>
                  <a:pt x="1181" y="424"/>
                </a:lnTo>
                <a:lnTo>
                  <a:pt x="1221" y="405"/>
                </a:lnTo>
                <a:lnTo>
                  <a:pt x="1262" y="384"/>
                </a:lnTo>
                <a:lnTo>
                  <a:pt x="1302" y="357"/>
                </a:lnTo>
                <a:lnTo>
                  <a:pt x="1339" y="401"/>
                </a:lnTo>
                <a:lnTo>
                  <a:pt x="1375" y="440"/>
                </a:lnTo>
                <a:lnTo>
                  <a:pt x="1414" y="474"/>
                </a:lnTo>
                <a:lnTo>
                  <a:pt x="1450" y="499"/>
                </a:lnTo>
                <a:lnTo>
                  <a:pt x="1487" y="520"/>
                </a:lnTo>
                <a:lnTo>
                  <a:pt x="1525" y="536"/>
                </a:lnTo>
                <a:lnTo>
                  <a:pt x="1561" y="545"/>
                </a:lnTo>
                <a:lnTo>
                  <a:pt x="1600" y="547"/>
                </a:lnTo>
                <a:lnTo>
                  <a:pt x="1623" y="547"/>
                </a:lnTo>
                <a:lnTo>
                  <a:pt x="1646" y="543"/>
                </a:lnTo>
                <a:lnTo>
                  <a:pt x="1669" y="536"/>
                </a:lnTo>
                <a:lnTo>
                  <a:pt x="1692" y="526"/>
                </a:lnTo>
                <a:lnTo>
                  <a:pt x="1713" y="514"/>
                </a:lnTo>
                <a:lnTo>
                  <a:pt x="1734" y="501"/>
                </a:lnTo>
                <a:lnTo>
                  <a:pt x="1753" y="484"/>
                </a:lnTo>
                <a:lnTo>
                  <a:pt x="1773" y="464"/>
                </a:lnTo>
                <a:lnTo>
                  <a:pt x="1502" y="155"/>
                </a:lnTo>
                <a:lnTo>
                  <a:pt x="1060" y="109"/>
                </a:lnTo>
                <a:close/>
                <a:moveTo>
                  <a:pt x="1054" y="0"/>
                </a:moveTo>
                <a:lnTo>
                  <a:pt x="1536" y="54"/>
                </a:lnTo>
                <a:lnTo>
                  <a:pt x="1608" y="134"/>
                </a:lnTo>
                <a:lnTo>
                  <a:pt x="2318" y="154"/>
                </a:lnTo>
                <a:lnTo>
                  <a:pt x="2378" y="155"/>
                </a:lnTo>
                <a:lnTo>
                  <a:pt x="2431" y="157"/>
                </a:lnTo>
                <a:lnTo>
                  <a:pt x="2481" y="161"/>
                </a:lnTo>
                <a:lnTo>
                  <a:pt x="2528" y="167"/>
                </a:lnTo>
                <a:lnTo>
                  <a:pt x="2568" y="175"/>
                </a:lnTo>
                <a:lnTo>
                  <a:pt x="2602" y="184"/>
                </a:lnTo>
                <a:lnTo>
                  <a:pt x="2635" y="196"/>
                </a:lnTo>
                <a:lnTo>
                  <a:pt x="2662" y="207"/>
                </a:lnTo>
                <a:lnTo>
                  <a:pt x="2683" y="223"/>
                </a:lnTo>
                <a:lnTo>
                  <a:pt x="2704" y="240"/>
                </a:lnTo>
                <a:lnTo>
                  <a:pt x="2720" y="259"/>
                </a:lnTo>
                <a:lnTo>
                  <a:pt x="2735" y="280"/>
                </a:lnTo>
                <a:lnTo>
                  <a:pt x="2745" y="305"/>
                </a:lnTo>
                <a:lnTo>
                  <a:pt x="2752" y="332"/>
                </a:lnTo>
                <a:lnTo>
                  <a:pt x="2756" y="361"/>
                </a:lnTo>
                <a:lnTo>
                  <a:pt x="2758" y="393"/>
                </a:lnTo>
                <a:lnTo>
                  <a:pt x="2756" y="420"/>
                </a:lnTo>
                <a:lnTo>
                  <a:pt x="2752" y="447"/>
                </a:lnTo>
                <a:lnTo>
                  <a:pt x="2745" y="470"/>
                </a:lnTo>
                <a:lnTo>
                  <a:pt x="2733" y="493"/>
                </a:lnTo>
                <a:lnTo>
                  <a:pt x="2720" y="514"/>
                </a:lnTo>
                <a:lnTo>
                  <a:pt x="2700" y="532"/>
                </a:lnTo>
                <a:lnTo>
                  <a:pt x="2681" y="549"/>
                </a:lnTo>
                <a:lnTo>
                  <a:pt x="2656" y="564"/>
                </a:lnTo>
                <a:lnTo>
                  <a:pt x="2629" y="578"/>
                </a:lnTo>
                <a:lnTo>
                  <a:pt x="2599" y="589"/>
                </a:lnTo>
                <a:lnTo>
                  <a:pt x="2566" y="601"/>
                </a:lnTo>
                <a:lnTo>
                  <a:pt x="2529" y="608"/>
                </a:lnTo>
                <a:lnTo>
                  <a:pt x="2489" y="614"/>
                </a:lnTo>
                <a:lnTo>
                  <a:pt x="2447" y="618"/>
                </a:lnTo>
                <a:lnTo>
                  <a:pt x="2401" y="622"/>
                </a:lnTo>
                <a:lnTo>
                  <a:pt x="2353" y="622"/>
                </a:lnTo>
                <a:lnTo>
                  <a:pt x="1725" y="631"/>
                </a:lnTo>
                <a:lnTo>
                  <a:pt x="1661" y="649"/>
                </a:lnTo>
                <a:lnTo>
                  <a:pt x="1682" y="666"/>
                </a:lnTo>
                <a:lnTo>
                  <a:pt x="1700" y="685"/>
                </a:lnTo>
                <a:lnTo>
                  <a:pt x="1715" y="704"/>
                </a:lnTo>
                <a:lnTo>
                  <a:pt x="1727" y="727"/>
                </a:lnTo>
                <a:lnTo>
                  <a:pt x="1736" y="750"/>
                </a:lnTo>
                <a:lnTo>
                  <a:pt x="1744" y="777"/>
                </a:lnTo>
                <a:lnTo>
                  <a:pt x="1748" y="804"/>
                </a:lnTo>
                <a:lnTo>
                  <a:pt x="1748" y="835"/>
                </a:lnTo>
                <a:lnTo>
                  <a:pt x="1746" y="875"/>
                </a:lnTo>
                <a:lnTo>
                  <a:pt x="1738" y="912"/>
                </a:lnTo>
                <a:lnTo>
                  <a:pt x="1727" y="944"/>
                </a:lnTo>
                <a:lnTo>
                  <a:pt x="1709" y="973"/>
                </a:lnTo>
                <a:lnTo>
                  <a:pt x="1688" y="1000"/>
                </a:lnTo>
                <a:lnTo>
                  <a:pt x="1661" y="1021"/>
                </a:lnTo>
                <a:lnTo>
                  <a:pt x="1631" y="1040"/>
                </a:lnTo>
                <a:lnTo>
                  <a:pt x="1596" y="1056"/>
                </a:lnTo>
                <a:lnTo>
                  <a:pt x="1604" y="1084"/>
                </a:lnTo>
                <a:lnTo>
                  <a:pt x="1609" y="1111"/>
                </a:lnTo>
                <a:lnTo>
                  <a:pt x="1613" y="1136"/>
                </a:lnTo>
                <a:lnTo>
                  <a:pt x="1615" y="1159"/>
                </a:lnTo>
                <a:lnTo>
                  <a:pt x="1611" y="1207"/>
                </a:lnTo>
                <a:lnTo>
                  <a:pt x="1602" y="1251"/>
                </a:lnTo>
                <a:lnTo>
                  <a:pt x="1586" y="1290"/>
                </a:lnTo>
                <a:lnTo>
                  <a:pt x="1565" y="1321"/>
                </a:lnTo>
                <a:lnTo>
                  <a:pt x="1538" y="1347"/>
                </a:lnTo>
                <a:lnTo>
                  <a:pt x="1504" y="1370"/>
                </a:lnTo>
                <a:lnTo>
                  <a:pt x="1463" y="1386"/>
                </a:lnTo>
                <a:lnTo>
                  <a:pt x="1417" y="1397"/>
                </a:lnTo>
                <a:lnTo>
                  <a:pt x="1419" y="1416"/>
                </a:lnTo>
                <a:lnTo>
                  <a:pt x="1419" y="1432"/>
                </a:lnTo>
                <a:lnTo>
                  <a:pt x="1417" y="1459"/>
                </a:lnTo>
                <a:lnTo>
                  <a:pt x="1415" y="1486"/>
                </a:lnTo>
                <a:lnTo>
                  <a:pt x="1410" y="1511"/>
                </a:lnTo>
                <a:lnTo>
                  <a:pt x="1402" y="1532"/>
                </a:lnTo>
                <a:lnTo>
                  <a:pt x="1394" y="1553"/>
                </a:lnTo>
                <a:lnTo>
                  <a:pt x="1383" y="1572"/>
                </a:lnTo>
                <a:lnTo>
                  <a:pt x="1369" y="1589"/>
                </a:lnTo>
                <a:lnTo>
                  <a:pt x="1354" y="1605"/>
                </a:lnTo>
                <a:lnTo>
                  <a:pt x="1337" y="1618"/>
                </a:lnTo>
                <a:lnTo>
                  <a:pt x="1317" y="1630"/>
                </a:lnTo>
                <a:lnTo>
                  <a:pt x="1296" y="1639"/>
                </a:lnTo>
                <a:lnTo>
                  <a:pt x="1273" y="1649"/>
                </a:lnTo>
                <a:lnTo>
                  <a:pt x="1246" y="1654"/>
                </a:lnTo>
                <a:lnTo>
                  <a:pt x="1220" y="1658"/>
                </a:lnTo>
                <a:lnTo>
                  <a:pt x="1191" y="1662"/>
                </a:lnTo>
                <a:lnTo>
                  <a:pt x="1158" y="1662"/>
                </a:lnTo>
                <a:lnTo>
                  <a:pt x="1099" y="1658"/>
                </a:lnTo>
                <a:lnTo>
                  <a:pt x="1033" y="1624"/>
                </a:lnTo>
                <a:lnTo>
                  <a:pt x="979" y="1643"/>
                </a:lnTo>
                <a:lnTo>
                  <a:pt x="928" y="1656"/>
                </a:lnTo>
                <a:lnTo>
                  <a:pt x="876" y="1664"/>
                </a:lnTo>
                <a:lnTo>
                  <a:pt x="828" y="1666"/>
                </a:lnTo>
                <a:lnTo>
                  <a:pt x="809" y="1666"/>
                </a:lnTo>
                <a:lnTo>
                  <a:pt x="785" y="1664"/>
                </a:lnTo>
                <a:lnTo>
                  <a:pt x="757" y="1660"/>
                </a:lnTo>
                <a:lnTo>
                  <a:pt x="722" y="1656"/>
                </a:lnTo>
                <a:lnTo>
                  <a:pt x="676" y="1626"/>
                </a:lnTo>
                <a:lnTo>
                  <a:pt x="628" y="1591"/>
                </a:lnTo>
                <a:lnTo>
                  <a:pt x="578" y="1553"/>
                </a:lnTo>
                <a:lnTo>
                  <a:pt x="530" y="1509"/>
                </a:lnTo>
                <a:lnTo>
                  <a:pt x="482" y="1459"/>
                </a:lnTo>
                <a:lnTo>
                  <a:pt x="432" y="1403"/>
                </a:lnTo>
                <a:lnTo>
                  <a:pt x="382" y="1344"/>
                </a:lnTo>
                <a:lnTo>
                  <a:pt x="332" y="1280"/>
                </a:lnTo>
                <a:lnTo>
                  <a:pt x="83" y="1280"/>
                </a:lnTo>
                <a:lnTo>
                  <a:pt x="63" y="1219"/>
                </a:lnTo>
                <a:lnTo>
                  <a:pt x="46" y="1157"/>
                </a:lnTo>
                <a:lnTo>
                  <a:pt x="33" y="1096"/>
                </a:lnTo>
                <a:lnTo>
                  <a:pt x="19" y="1036"/>
                </a:lnTo>
                <a:lnTo>
                  <a:pt x="11" y="975"/>
                </a:lnTo>
                <a:lnTo>
                  <a:pt x="4" y="914"/>
                </a:lnTo>
                <a:lnTo>
                  <a:pt x="0" y="854"/>
                </a:lnTo>
                <a:lnTo>
                  <a:pt x="0" y="793"/>
                </a:lnTo>
                <a:lnTo>
                  <a:pt x="0" y="724"/>
                </a:lnTo>
                <a:lnTo>
                  <a:pt x="6" y="656"/>
                </a:lnTo>
                <a:lnTo>
                  <a:pt x="11" y="591"/>
                </a:lnTo>
                <a:lnTo>
                  <a:pt x="23" y="526"/>
                </a:lnTo>
                <a:lnTo>
                  <a:pt x="34" y="463"/>
                </a:lnTo>
                <a:lnTo>
                  <a:pt x="52" y="399"/>
                </a:lnTo>
                <a:lnTo>
                  <a:pt x="69" y="336"/>
                </a:lnTo>
                <a:lnTo>
                  <a:pt x="92" y="276"/>
                </a:lnTo>
                <a:lnTo>
                  <a:pt x="465" y="276"/>
                </a:lnTo>
                <a:lnTo>
                  <a:pt x="530" y="236"/>
                </a:lnTo>
                <a:lnTo>
                  <a:pt x="599" y="200"/>
                </a:lnTo>
                <a:lnTo>
                  <a:pt x="668" y="163"/>
                </a:lnTo>
                <a:lnTo>
                  <a:pt x="741" y="129"/>
                </a:lnTo>
                <a:lnTo>
                  <a:pt x="816" y="94"/>
                </a:lnTo>
                <a:lnTo>
                  <a:pt x="893" y="61"/>
                </a:lnTo>
                <a:lnTo>
                  <a:pt x="972" y="31"/>
                </a:lnTo>
                <a:lnTo>
                  <a:pt x="1054" y="0"/>
                </a:lnTo>
                <a:close/>
              </a:path>
            </a:pathLst>
          </a:cu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threePt" dir="t"/>
            </a:scene3d>
            <a:sp3d>
              <a:contourClr>
                <a:srgbClr val="FFFFFF"/>
              </a:contourClr>
            </a:sp3d>
          </a:bodyPr>
          <a:lstStyle/>
          <a:p>
            <a:pPr algn="ctr" fontAlgn="auto">
              <a:spcBef>
                <a:spcPts val="0"/>
              </a:spcBef>
              <a:spcAft>
                <a:spcPts val="0"/>
              </a:spcAft>
              <a:buFont typeface="Arial" panose="020B0604020202020204" pitchFamily="34" charset="0"/>
              <a:buNone/>
              <a:defRPr/>
            </a:pPr>
            <a:endParaRPr lang="zh-CN" altLang="en-US" sz="2000" noProof="1">
              <a:solidFill>
                <a:srgbClr val="FFFFFF"/>
              </a:solidFill>
              <a:latin typeface="Times New Roman" panose="02020603050405020304" pitchFamily="18" charset="0"/>
              <a:ea typeface="楷体" panose="02010609060101010101" pitchFamily="49" charset="-122"/>
            </a:endParaRPr>
          </a:p>
        </p:txBody>
      </p:sp>
      <p:sp>
        <p:nvSpPr>
          <p:cNvPr id="10" name="矩形 9"/>
          <p:cNvSpPr>
            <a:spLocks noChangeArrowheads="1"/>
          </p:cNvSpPr>
          <p:nvPr/>
        </p:nvSpPr>
        <p:spPr bwMode="auto">
          <a:xfrm>
            <a:off x="785813" y="3143250"/>
            <a:ext cx="2500312" cy="1477963"/>
          </a:xfrm>
          <a:prstGeom prst="rect">
            <a:avLst/>
          </a:prstGeom>
          <a:noFill/>
          <a:ln w="9525">
            <a:noFill/>
            <a:miter lim="800000"/>
            <a:headEnd/>
            <a:tailEnd/>
          </a:ln>
        </p:spPr>
        <p:txBody>
          <a:bodyPr>
            <a:spAutoFit/>
          </a:bodyPr>
          <a:lstStyle/>
          <a:p>
            <a:r>
              <a:rPr lang="en-US" altLang="zh-CN">
                <a:latin typeface="Constantia" pitchFamily="18" charset="0"/>
              </a:rPr>
              <a:t>PLA </a:t>
            </a:r>
            <a:r>
              <a:rPr lang="zh-CN" altLang="en-US">
                <a:latin typeface="Constantia" pitchFamily="18" charset="0"/>
              </a:rPr>
              <a:t>能够在 </a:t>
            </a:r>
            <a:r>
              <a:rPr lang="en-US" altLang="zh-CN">
                <a:latin typeface="Constantia" pitchFamily="18" charset="0"/>
              </a:rPr>
              <a:t>1</a:t>
            </a:r>
            <a:r>
              <a:rPr lang="zh-CN" altLang="en-US">
                <a:latin typeface="Constantia" pitchFamily="18" charset="0"/>
              </a:rPr>
              <a:t>微升样品中检测出 </a:t>
            </a:r>
            <a:r>
              <a:rPr lang="en-US" altLang="zh-CN">
                <a:latin typeface="Constantia" pitchFamily="18" charset="0"/>
              </a:rPr>
              <a:t>fmol </a:t>
            </a:r>
            <a:r>
              <a:rPr lang="zh-CN" altLang="en-US">
                <a:latin typeface="Constantia" pitchFamily="18" charset="0"/>
              </a:rPr>
              <a:t>级的蛋白质分子，其灵敏度为 </a:t>
            </a:r>
            <a:r>
              <a:rPr lang="en-US" altLang="zh-CN">
                <a:latin typeface="Constantia" pitchFamily="18" charset="0"/>
              </a:rPr>
              <a:t>ELISA </a:t>
            </a:r>
            <a:r>
              <a:rPr lang="zh-CN" altLang="en-US">
                <a:latin typeface="Constantia" pitchFamily="18" charset="0"/>
              </a:rPr>
              <a:t>的 </a:t>
            </a:r>
            <a:r>
              <a:rPr lang="en-US" altLang="zh-CN">
                <a:latin typeface="Constantia" pitchFamily="18" charset="0"/>
              </a:rPr>
              <a:t>1000 </a:t>
            </a:r>
            <a:r>
              <a:rPr lang="zh-CN" altLang="en-US">
                <a:latin typeface="Constantia" pitchFamily="18" charset="0"/>
              </a:rPr>
              <a:t>倍。特异性也强于免疫</a:t>
            </a:r>
            <a:r>
              <a:rPr lang="en-US" altLang="zh-CN">
                <a:latin typeface="Constantia" pitchFamily="18" charset="0"/>
              </a:rPr>
              <a:t>PCR</a:t>
            </a:r>
            <a:r>
              <a:rPr lang="zh-CN" altLang="en-US">
                <a:latin typeface="Constanti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2"/>
          <p:cNvSpPr>
            <a:spLocks noGrp="1"/>
          </p:cNvSpPr>
          <p:nvPr>
            <p:ph idx="1"/>
          </p:nvPr>
        </p:nvSpPr>
        <p:spPr/>
        <p:txBody>
          <a:bodyPr/>
          <a:lstStyle/>
          <a:p>
            <a:r>
              <a:rPr lang="en-US" altLang="zh-CN" sz="2400" smtClean="0"/>
              <a:t>PLA</a:t>
            </a:r>
            <a:r>
              <a:rPr lang="zh-CN" altLang="en-US" sz="2400" smtClean="0"/>
              <a:t>原理</a:t>
            </a:r>
            <a:endParaRPr lang="en-US" altLang="zh-CN" sz="2400" smtClean="0"/>
          </a:p>
          <a:p>
            <a:pPr lvl="1">
              <a:buFont typeface="Wingdings 2" pitchFamily="18" charset="2"/>
              <a:buNone/>
            </a:pPr>
            <a:endParaRPr lang="en-US" altLang="zh-CN" sz="1800" smtClean="0"/>
          </a:p>
          <a:p>
            <a:pPr lvl="1">
              <a:buFont typeface="Wingdings" pitchFamily="2" charset="2"/>
              <a:buChar char="Ø"/>
            </a:pPr>
            <a:r>
              <a:rPr lang="zh-CN" altLang="en-US" sz="1800" smtClean="0"/>
              <a:t>原理：该技术采用核酸适体（</a:t>
            </a:r>
            <a:r>
              <a:rPr lang="en-US" altLang="zh-CN" sz="1800" smtClean="0"/>
              <a:t>aptamer</a:t>
            </a:r>
            <a:r>
              <a:rPr lang="zh-CN" altLang="en-US" sz="1800" smtClean="0"/>
              <a:t>）或单</a:t>
            </a:r>
            <a:r>
              <a:rPr lang="en-US" altLang="zh-CN" sz="1800" smtClean="0"/>
              <a:t>/</a:t>
            </a:r>
            <a:r>
              <a:rPr lang="zh-CN" altLang="en-US" sz="1800" smtClean="0"/>
              <a:t>多克隆抗体</a:t>
            </a:r>
            <a:r>
              <a:rPr lang="en-US" altLang="zh-CN" sz="1800" smtClean="0"/>
              <a:t>-</a:t>
            </a:r>
            <a:r>
              <a:rPr lang="zh-CN" altLang="en-US" sz="1800" smtClean="0"/>
              <a:t>寡聚核苷酸复合物作为邻位连接探针（</a:t>
            </a:r>
            <a:r>
              <a:rPr lang="en-US" altLang="zh-CN" sz="1800" smtClean="0"/>
              <a:t>proximity probes</a:t>
            </a:r>
            <a:r>
              <a:rPr lang="zh-CN" altLang="en-US" sz="1800" smtClean="0"/>
              <a:t>）。当一对邻位探针同时识别同一个目标蛋白分子（一个蛋白复合体中的两个蛋白）时，它们将在空间位置上相互临近，通过连接反应形成一段可扩增的</a:t>
            </a:r>
            <a:r>
              <a:rPr lang="en-US" altLang="zh-CN" sz="1800" smtClean="0"/>
              <a:t>DNA</a:t>
            </a:r>
            <a:r>
              <a:rPr lang="zh-CN" altLang="en-US" sz="1800" smtClean="0"/>
              <a:t>标签序列，该标签序列能够反映待测蛋白的表达及互作情况。</a:t>
            </a:r>
            <a:endParaRPr lang="en-US" altLang="zh-CN" sz="1800" smtClean="0"/>
          </a:p>
          <a:p>
            <a:pPr lvl="1">
              <a:buFont typeface="Wingdings 2" pitchFamily="18" charset="2"/>
              <a:buNone/>
            </a:pPr>
            <a:endParaRPr lang="en-US" altLang="zh-CN" sz="1800" smtClean="0"/>
          </a:p>
        </p:txBody>
      </p:sp>
      <p:sp>
        <p:nvSpPr>
          <p:cNvPr id="5" name="标题 1"/>
          <p:cNvSpPr txBox="1">
            <a:spLocks/>
          </p:cNvSpPr>
          <p:nvPr/>
        </p:nvSpPr>
        <p:spPr>
          <a:xfrm>
            <a:off x="428625" y="642938"/>
            <a:ext cx="8229600" cy="1143000"/>
          </a:xfrm>
          <a:prstGeom prst="rect">
            <a:avLst/>
          </a:prstGeom>
        </p:spPr>
        <p:txBody>
          <a:bodyPr/>
          <a:lstStyle/>
          <a:p>
            <a:pPr algn="ctr" fontAlgn="auto">
              <a:spcAft>
                <a:spcPts val="0"/>
              </a:spcAft>
              <a:defRPr/>
            </a:pPr>
            <a:r>
              <a:rPr lang="en-US" altLang="zh-CN" sz="4400" dirty="0">
                <a:latin typeface="+mj-lt"/>
                <a:ea typeface="+mj-ea"/>
                <a:cs typeface="+mj-cs"/>
              </a:rPr>
              <a:t>PLA</a:t>
            </a:r>
            <a:r>
              <a:rPr lang="zh-CN" altLang="en-US" sz="4400" dirty="0">
                <a:latin typeface="+mj-lt"/>
                <a:ea typeface="+mj-ea"/>
                <a:cs typeface="+mj-cs"/>
              </a:rPr>
              <a:t>技术简介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4"/>
          <p:cNvSpPr>
            <a:spLocks noChangeArrowheads="1"/>
          </p:cNvSpPr>
          <p:nvPr/>
        </p:nvSpPr>
        <p:spPr bwMode="auto">
          <a:xfrm>
            <a:off x="1928813" y="5286375"/>
            <a:ext cx="5929312" cy="923925"/>
          </a:xfrm>
          <a:prstGeom prst="rect">
            <a:avLst/>
          </a:prstGeom>
          <a:noFill/>
          <a:ln w="9525">
            <a:noFill/>
            <a:miter lim="800000"/>
            <a:headEnd/>
            <a:tailEnd/>
          </a:ln>
        </p:spPr>
        <p:txBody>
          <a:bodyPr>
            <a:spAutoFit/>
          </a:bodyPr>
          <a:lstStyle/>
          <a:p>
            <a:r>
              <a:rPr lang="zh-CN" altLang="en-US">
                <a:latin typeface="Constantia" pitchFamily="18" charset="0"/>
              </a:rPr>
              <a:t>一对邻位探针的识别因子 </a:t>
            </a:r>
            <a:r>
              <a:rPr lang="en-US" altLang="zh-CN">
                <a:latin typeface="Constantia" pitchFamily="18" charset="0"/>
              </a:rPr>
              <a:t>(</a:t>
            </a:r>
            <a:r>
              <a:rPr lang="zh-CN" altLang="en-US">
                <a:latin typeface="Constantia" pitchFamily="18" charset="0"/>
              </a:rPr>
              <a:t>抗体 </a:t>
            </a:r>
            <a:r>
              <a:rPr lang="en-US" altLang="zh-CN">
                <a:latin typeface="Constantia" pitchFamily="18" charset="0"/>
              </a:rPr>
              <a:t>)</a:t>
            </a:r>
            <a:r>
              <a:rPr lang="zh-CN" altLang="en-US">
                <a:latin typeface="Constantia" pitchFamily="18" charset="0"/>
              </a:rPr>
              <a:t>分 别结合到 蛋白质上</a:t>
            </a:r>
            <a:r>
              <a:rPr lang="en-US" altLang="zh-CN">
                <a:latin typeface="Constantia" pitchFamily="18" charset="0"/>
              </a:rPr>
              <a:t>, </a:t>
            </a:r>
            <a:r>
              <a:rPr lang="zh-CN" altLang="en-US">
                <a:latin typeface="Constantia" pitchFamily="18" charset="0"/>
              </a:rPr>
              <a:t>探针上的 </a:t>
            </a:r>
            <a:r>
              <a:rPr lang="en-US" altLang="zh-CN">
                <a:latin typeface="Constantia" pitchFamily="18" charset="0"/>
              </a:rPr>
              <a:t>DNA </a:t>
            </a:r>
            <a:r>
              <a:rPr lang="zh-CN" altLang="en-US">
                <a:latin typeface="Constantia" pitchFamily="18" charset="0"/>
              </a:rPr>
              <a:t>序列发生邻位连接</a:t>
            </a:r>
            <a:r>
              <a:rPr lang="en-US" altLang="zh-CN">
                <a:latin typeface="Constantia" pitchFamily="18" charset="0"/>
              </a:rPr>
              <a:t>, </a:t>
            </a:r>
            <a:r>
              <a:rPr lang="zh-CN" altLang="en-US">
                <a:latin typeface="Constantia" pitchFamily="18" charset="0"/>
              </a:rPr>
              <a:t>通过定量 </a:t>
            </a:r>
            <a:r>
              <a:rPr lang="en-US" altLang="zh-CN">
                <a:latin typeface="Constantia" pitchFamily="18" charset="0"/>
              </a:rPr>
              <a:t>PCR</a:t>
            </a:r>
            <a:r>
              <a:rPr lang="zh-CN" altLang="en-US">
                <a:latin typeface="Constantia" pitchFamily="18" charset="0"/>
              </a:rPr>
              <a:t>进行放大检测</a:t>
            </a:r>
            <a:r>
              <a:rPr lang="en-US" altLang="zh-CN">
                <a:latin typeface="Constantia" pitchFamily="18" charset="0"/>
              </a:rPr>
              <a:t>, </a:t>
            </a:r>
            <a:r>
              <a:rPr lang="zh-CN" altLang="en-US">
                <a:latin typeface="Constantia" pitchFamily="18" charset="0"/>
              </a:rPr>
              <a:t>即可进行目的蛋白的定量分析。</a:t>
            </a:r>
          </a:p>
        </p:txBody>
      </p:sp>
      <p:pic>
        <p:nvPicPr>
          <p:cNvPr id="20482" name="Picture 3"/>
          <p:cNvPicPr>
            <a:picLocks noChangeAspect="1" noChangeArrowheads="1"/>
          </p:cNvPicPr>
          <p:nvPr/>
        </p:nvPicPr>
        <p:blipFill>
          <a:blip r:embed="rId2"/>
          <a:srcRect/>
          <a:stretch>
            <a:fillRect/>
          </a:stretch>
        </p:blipFill>
        <p:spPr bwMode="auto">
          <a:xfrm>
            <a:off x="2286000" y="1214438"/>
            <a:ext cx="5062538" cy="3214687"/>
          </a:xfrm>
          <a:prstGeom prst="rect">
            <a:avLst/>
          </a:prstGeom>
          <a:noFill/>
          <a:ln w="9525">
            <a:noFill/>
            <a:miter lim="800000"/>
            <a:headEnd/>
            <a:tailEnd/>
          </a:ln>
        </p:spPr>
      </p:pic>
      <p:sp>
        <p:nvSpPr>
          <p:cNvPr id="20483" name="矩形 5"/>
          <p:cNvSpPr>
            <a:spLocks noChangeArrowheads="1"/>
          </p:cNvSpPr>
          <p:nvPr/>
        </p:nvSpPr>
        <p:spPr bwMode="auto">
          <a:xfrm>
            <a:off x="4143375" y="4702175"/>
            <a:ext cx="1065213" cy="369888"/>
          </a:xfrm>
          <a:prstGeom prst="rect">
            <a:avLst/>
          </a:prstGeom>
          <a:noFill/>
          <a:ln w="9525">
            <a:noFill/>
            <a:miter lim="800000"/>
            <a:headEnd/>
            <a:tailEnd/>
          </a:ln>
        </p:spPr>
        <p:txBody>
          <a:bodyPr wrap="none">
            <a:spAutoFit/>
          </a:bodyPr>
          <a:lstStyle/>
          <a:p>
            <a:r>
              <a:rPr lang="en-US" altLang="zh-CN">
                <a:latin typeface="Constantia" pitchFamily="18" charset="0"/>
              </a:rPr>
              <a:t>PLA</a:t>
            </a:r>
            <a:r>
              <a:rPr lang="zh-CN" altLang="en-US">
                <a:latin typeface="Constantia" pitchFamily="18" charset="0"/>
              </a:rPr>
              <a:t>原理</a:t>
            </a:r>
            <a:endParaRPr lang="en-US" altLang="zh-CN">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p:cNvSpPr>
          <p:nvPr>
            <p:ph idx="1"/>
          </p:nvPr>
        </p:nvSpPr>
        <p:spPr>
          <a:xfrm>
            <a:off x="457200" y="1600200"/>
            <a:ext cx="8229600" cy="1257300"/>
          </a:xfrm>
        </p:spPr>
        <p:txBody>
          <a:bodyPr/>
          <a:lstStyle/>
          <a:p>
            <a:r>
              <a:rPr lang="en-US" altLang="zh-CN" smtClean="0"/>
              <a:t>PLA</a:t>
            </a:r>
            <a:r>
              <a:rPr lang="zh-CN" altLang="en-US" smtClean="0"/>
              <a:t>分类：</a:t>
            </a:r>
            <a:endParaRPr lang="en-US" altLang="zh-CN" smtClean="0"/>
          </a:p>
          <a:p>
            <a:pPr lvl="1">
              <a:buFont typeface="Wingdings" pitchFamily="2" charset="2"/>
              <a:buChar char="Ø"/>
            </a:pPr>
            <a:r>
              <a:rPr lang="zh-CN" altLang="en-US" smtClean="0"/>
              <a:t>根据邻位探针的类型可分为适体 </a:t>
            </a:r>
            <a:r>
              <a:rPr lang="en-US" altLang="zh-CN" smtClean="0"/>
              <a:t>PLA </a:t>
            </a:r>
            <a:r>
              <a:rPr lang="zh-CN" altLang="en-US" smtClean="0"/>
              <a:t>和抗体</a:t>
            </a:r>
            <a:r>
              <a:rPr lang="en-US" altLang="zh-CN" smtClean="0"/>
              <a:t>PLA</a:t>
            </a:r>
            <a:r>
              <a:rPr lang="zh-CN" altLang="en-US" smtClean="0"/>
              <a:t>。</a:t>
            </a:r>
            <a:endParaRPr lang="en-US" altLang="zh-CN" smtClean="0"/>
          </a:p>
          <a:p>
            <a:endParaRPr lang="zh-CN" altLang="en-US" smtClean="0"/>
          </a:p>
        </p:txBody>
      </p:sp>
      <p:pic>
        <p:nvPicPr>
          <p:cNvPr id="21506" name="Picture 4"/>
          <p:cNvPicPr>
            <a:picLocks noChangeAspect="1" noChangeArrowheads="1"/>
          </p:cNvPicPr>
          <p:nvPr/>
        </p:nvPicPr>
        <p:blipFill>
          <a:blip r:embed="rId2"/>
          <a:srcRect/>
          <a:stretch>
            <a:fillRect/>
          </a:stretch>
        </p:blipFill>
        <p:spPr bwMode="auto">
          <a:xfrm>
            <a:off x="1357313" y="3357563"/>
            <a:ext cx="3049587" cy="1785937"/>
          </a:xfrm>
          <a:prstGeom prst="rect">
            <a:avLst/>
          </a:prstGeom>
          <a:noFill/>
          <a:ln w="9525">
            <a:noFill/>
            <a:miter lim="800000"/>
            <a:headEnd/>
            <a:tailEnd/>
          </a:ln>
        </p:spPr>
      </p:pic>
      <p:pic>
        <p:nvPicPr>
          <p:cNvPr id="21507" name="Picture 5"/>
          <p:cNvPicPr>
            <a:picLocks noChangeAspect="1" noChangeArrowheads="1"/>
          </p:cNvPicPr>
          <p:nvPr/>
        </p:nvPicPr>
        <p:blipFill>
          <a:blip r:embed="rId3"/>
          <a:srcRect/>
          <a:stretch>
            <a:fillRect/>
          </a:stretch>
        </p:blipFill>
        <p:spPr bwMode="auto">
          <a:xfrm>
            <a:off x="5357813" y="3071813"/>
            <a:ext cx="2085975" cy="2152650"/>
          </a:xfrm>
          <a:prstGeom prst="rect">
            <a:avLst/>
          </a:prstGeom>
          <a:noFill/>
          <a:ln w="9525">
            <a:noFill/>
            <a:miter lim="800000"/>
            <a:headEnd/>
            <a:tailEnd/>
          </a:ln>
        </p:spPr>
      </p:pic>
      <p:sp>
        <p:nvSpPr>
          <p:cNvPr id="21508" name="矩形 8"/>
          <p:cNvSpPr>
            <a:spLocks noChangeArrowheads="1"/>
          </p:cNvSpPr>
          <p:nvPr/>
        </p:nvSpPr>
        <p:spPr bwMode="auto">
          <a:xfrm>
            <a:off x="2428875" y="5500688"/>
            <a:ext cx="1101725" cy="369887"/>
          </a:xfrm>
          <a:prstGeom prst="rect">
            <a:avLst/>
          </a:prstGeom>
          <a:noFill/>
          <a:ln w="9525">
            <a:noFill/>
            <a:miter lim="800000"/>
            <a:headEnd/>
            <a:tailEnd/>
          </a:ln>
        </p:spPr>
        <p:txBody>
          <a:bodyPr wrap="none">
            <a:spAutoFit/>
          </a:bodyPr>
          <a:lstStyle/>
          <a:p>
            <a:r>
              <a:rPr lang="zh-CN" altLang="en-US">
                <a:latin typeface="Constantia" pitchFamily="18" charset="0"/>
              </a:rPr>
              <a:t>适体 </a:t>
            </a:r>
            <a:r>
              <a:rPr lang="en-US" altLang="zh-CN">
                <a:latin typeface="Constantia" pitchFamily="18" charset="0"/>
              </a:rPr>
              <a:t>PLA </a:t>
            </a:r>
            <a:endParaRPr lang="zh-CN" altLang="en-US">
              <a:latin typeface="Constantia" pitchFamily="18" charset="0"/>
            </a:endParaRPr>
          </a:p>
        </p:txBody>
      </p:sp>
      <p:sp>
        <p:nvSpPr>
          <p:cNvPr id="21509" name="矩形 9"/>
          <p:cNvSpPr>
            <a:spLocks noChangeArrowheads="1"/>
          </p:cNvSpPr>
          <p:nvPr/>
        </p:nvSpPr>
        <p:spPr bwMode="auto">
          <a:xfrm>
            <a:off x="6000750" y="5487988"/>
            <a:ext cx="995363" cy="369887"/>
          </a:xfrm>
          <a:prstGeom prst="rect">
            <a:avLst/>
          </a:prstGeom>
          <a:noFill/>
          <a:ln w="9525">
            <a:noFill/>
            <a:miter lim="800000"/>
            <a:headEnd/>
            <a:tailEnd/>
          </a:ln>
        </p:spPr>
        <p:txBody>
          <a:bodyPr wrap="none">
            <a:spAutoFit/>
          </a:bodyPr>
          <a:lstStyle/>
          <a:p>
            <a:r>
              <a:rPr lang="zh-CN" altLang="en-US">
                <a:latin typeface="Constantia" pitchFamily="18" charset="0"/>
              </a:rPr>
              <a:t>抗体</a:t>
            </a:r>
            <a:r>
              <a:rPr lang="en-US" altLang="zh-CN">
                <a:latin typeface="Constantia" pitchFamily="18" charset="0"/>
              </a:rPr>
              <a:t>PLA</a:t>
            </a:r>
            <a:endParaRPr lang="zh-CN" altLang="en-US">
              <a:latin typeface="Constantia" pitchFamily="18" charset="0"/>
            </a:endParaRPr>
          </a:p>
        </p:txBody>
      </p:sp>
      <p:sp>
        <p:nvSpPr>
          <p:cNvPr id="11" name="标题 1"/>
          <p:cNvSpPr txBox="1">
            <a:spLocks/>
          </p:cNvSpPr>
          <p:nvPr/>
        </p:nvSpPr>
        <p:spPr>
          <a:xfrm>
            <a:off x="428625" y="642938"/>
            <a:ext cx="8229600" cy="1143000"/>
          </a:xfrm>
          <a:prstGeom prst="rect">
            <a:avLst/>
          </a:prstGeom>
        </p:spPr>
        <p:txBody>
          <a:bodyPr/>
          <a:lstStyle/>
          <a:p>
            <a:pPr algn="ctr" fontAlgn="auto">
              <a:spcAft>
                <a:spcPts val="0"/>
              </a:spcAft>
              <a:defRPr/>
            </a:pPr>
            <a:r>
              <a:rPr lang="en-US" altLang="zh-CN" sz="4400" dirty="0">
                <a:latin typeface="+mj-lt"/>
                <a:ea typeface="+mj-ea"/>
                <a:cs typeface="+mj-cs"/>
              </a:rPr>
              <a:t>PLA</a:t>
            </a:r>
            <a:r>
              <a:rPr lang="zh-CN" altLang="en-US" sz="4400" dirty="0">
                <a:latin typeface="+mj-lt"/>
                <a:ea typeface="+mj-ea"/>
                <a:cs typeface="+mj-cs"/>
              </a:rPr>
              <a:t>技术简介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2"/>
          <p:cNvSpPr>
            <a:spLocks noGrp="1"/>
          </p:cNvSpPr>
          <p:nvPr>
            <p:ph idx="1"/>
          </p:nvPr>
        </p:nvSpPr>
        <p:spPr>
          <a:xfrm>
            <a:off x="500063" y="1428750"/>
            <a:ext cx="8229600" cy="1257300"/>
          </a:xfrm>
        </p:spPr>
        <p:txBody>
          <a:bodyPr/>
          <a:lstStyle/>
          <a:p>
            <a:r>
              <a:rPr lang="en-US" altLang="zh-CN" smtClean="0"/>
              <a:t>PLA</a:t>
            </a:r>
            <a:r>
              <a:rPr lang="zh-CN" altLang="en-US" smtClean="0"/>
              <a:t>分类：</a:t>
            </a:r>
            <a:endParaRPr lang="en-US" altLang="zh-CN" smtClean="0"/>
          </a:p>
          <a:p>
            <a:pPr lvl="1">
              <a:buFont typeface="Wingdings" pitchFamily="2" charset="2"/>
              <a:buChar char="Ø"/>
            </a:pPr>
            <a:r>
              <a:rPr lang="zh-CN" altLang="en-US" smtClean="0"/>
              <a:t>单相</a:t>
            </a:r>
            <a:r>
              <a:rPr lang="en-US" altLang="zh-CN" smtClean="0"/>
              <a:t>PLA</a:t>
            </a:r>
            <a:r>
              <a:rPr lang="zh-CN" altLang="en-US" smtClean="0"/>
              <a:t>，固相</a:t>
            </a:r>
            <a:r>
              <a:rPr lang="en-US" altLang="zh-CN" smtClean="0"/>
              <a:t>PLA</a:t>
            </a:r>
            <a:r>
              <a:rPr lang="zh-CN" altLang="en-US" smtClean="0"/>
              <a:t>，原位</a:t>
            </a:r>
            <a:r>
              <a:rPr lang="en-US" altLang="zh-CN" smtClean="0"/>
              <a:t>PLA</a:t>
            </a:r>
            <a:r>
              <a:rPr lang="zh-CN" altLang="en-US" smtClean="0"/>
              <a:t>，</a:t>
            </a:r>
            <a:r>
              <a:rPr lang="en-US" altLang="zh-CN" smtClean="0"/>
              <a:t>3PLA</a:t>
            </a:r>
            <a:r>
              <a:rPr lang="zh-CN" altLang="en-US" smtClean="0"/>
              <a:t>，多元</a:t>
            </a:r>
            <a:r>
              <a:rPr lang="en-US" altLang="zh-CN" smtClean="0"/>
              <a:t>PLA</a:t>
            </a:r>
            <a:r>
              <a:rPr lang="zh-CN" altLang="en-US" smtClean="0"/>
              <a:t>。</a:t>
            </a:r>
            <a:endParaRPr lang="en-US" altLang="zh-CN" smtClean="0"/>
          </a:p>
          <a:p>
            <a:endParaRPr lang="zh-CN" altLang="en-US" smtClean="0"/>
          </a:p>
        </p:txBody>
      </p:sp>
      <p:grpSp>
        <p:nvGrpSpPr>
          <p:cNvPr id="12" name="组合 11"/>
          <p:cNvGrpSpPr>
            <a:grpSpLocks/>
          </p:cNvGrpSpPr>
          <p:nvPr/>
        </p:nvGrpSpPr>
        <p:grpSpPr bwMode="auto">
          <a:xfrm>
            <a:off x="785813" y="2895600"/>
            <a:ext cx="3343275" cy="3832225"/>
            <a:chOff x="785786" y="2895618"/>
            <a:chExt cx="3343275" cy="3831672"/>
          </a:xfrm>
        </p:grpSpPr>
        <p:pic>
          <p:nvPicPr>
            <p:cNvPr id="22534" name="Picture 2"/>
            <p:cNvPicPr>
              <a:picLocks noChangeAspect="1" noChangeArrowheads="1"/>
            </p:cNvPicPr>
            <p:nvPr/>
          </p:nvPicPr>
          <p:blipFill>
            <a:blip r:embed="rId2"/>
            <a:srcRect/>
            <a:stretch>
              <a:fillRect/>
            </a:stretch>
          </p:blipFill>
          <p:spPr bwMode="auto">
            <a:xfrm>
              <a:off x="785786" y="2895618"/>
              <a:ext cx="3343275" cy="3105150"/>
            </a:xfrm>
            <a:prstGeom prst="rect">
              <a:avLst/>
            </a:prstGeom>
            <a:noFill/>
            <a:ln w="9525">
              <a:noFill/>
              <a:miter lim="800000"/>
              <a:headEnd/>
              <a:tailEnd/>
            </a:ln>
          </p:spPr>
        </p:pic>
        <p:sp>
          <p:nvSpPr>
            <p:cNvPr id="22535" name="矩形 8"/>
            <p:cNvSpPr>
              <a:spLocks noChangeArrowheads="1"/>
            </p:cNvSpPr>
            <p:nvPr/>
          </p:nvSpPr>
          <p:spPr bwMode="auto">
            <a:xfrm>
              <a:off x="1928794" y="6357958"/>
              <a:ext cx="995785" cy="369332"/>
            </a:xfrm>
            <a:prstGeom prst="rect">
              <a:avLst/>
            </a:prstGeom>
            <a:noFill/>
            <a:ln w="9525">
              <a:noFill/>
              <a:miter lim="800000"/>
              <a:headEnd/>
              <a:tailEnd/>
            </a:ln>
          </p:spPr>
          <p:txBody>
            <a:bodyPr wrap="none">
              <a:spAutoFit/>
            </a:bodyPr>
            <a:lstStyle/>
            <a:p>
              <a:r>
                <a:rPr lang="zh-CN" altLang="en-US">
                  <a:latin typeface="Constantia" pitchFamily="18" charset="0"/>
                </a:rPr>
                <a:t>单相</a:t>
              </a:r>
              <a:r>
                <a:rPr lang="en-US" altLang="zh-CN">
                  <a:latin typeface="Constantia" pitchFamily="18" charset="0"/>
                </a:rPr>
                <a:t>PLA</a:t>
              </a:r>
              <a:endParaRPr lang="zh-CN" altLang="en-US">
                <a:latin typeface="Constantia" pitchFamily="18" charset="0"/>
              </a:endParaRPr>
            </a:p>
          </p:txBody>
        </p:sp>
      </p:grpSp>
      <p:grpSp>
        <p:nvGrpSpPr>
          <p:cNvPr id="13" name="组合 12"/>
          <p:cNvGrpSpPr>
            <a:grpSpLocks/>
          </p:cNvGrpSpPr>
          <p:nvPr/>
        </p:nvGrpSpPr>
        <p:grpSpPr bwMode="auto">
          <a:xfrm>
            <a:off x="4198938" y="4240213"/>
            <a:ext cx="4730750" cy="2487612"/>
            <a:chOff x="4198233" y="4239812"/>
            <a:chExt cx="4731485" cy="2487478"/>
          </a:xfrm>
        </p:grpSpPr>
        <p:pic>
          <p:nvPicPr>
            <p:cNvPr id="22532" name="Picture 2"/>
            <p:cNvPicPr>
              <a:picLocks noChangeAspect="1" noChangeArrowheads="1"/>
            </p:cNvPicPr>
            <p:nvPr/>
          </p:nvPicPr>
          <p:blipFill>
            <a:blip r:embed="rId3"/>
            <a:srcRect/>
            <a:stretch>
              <a:fillRect/>
            </a:stretch>
          </p:blipFill>
          <p:spPr bwMode="auto">
            <a:xfrm>
              <a:off x="4198233" y="4239812"/>
              <a:ext cx="4731485" cy="1118014"/>
            </a:xfrm>
            <a:prstGeom prst="rect">
              <a:avLst/>
            </a:prstGeom>
            <a:noFill/>
            <a:ln w="9525">
              <a:noFill/>
              <a:miter lim="800000"/>
              <a:headEnd/>
              <a:tailEnd/>
            </a:ln>
          </p:spPr>
        </p:pic>
        <p:sp>
          <p:nvSpPr>
            <p:cNvPr id="22533" name="矩形 10"/>
            <p:cNvSpPr>
              <a:spLocks noChangeArrowheads="1"/>
            </p:cNvSpPr>
            <p:nvPr/>
          </p:nvSpPr>
          <p:spPr bwMode="auto">
            <a:xfrm>
              <a:off x="6500826" y="6357958"/>
              <a:ext cx="651140" cy="369332"/>
            </a:xfrm>
            <a:prstGeom prst="rect">
              <a:avLst/>
            </a:prstGeom>
            <a:noFill/>
            <a:ln w="9525">
              <a:noFill/>
              <a:miter lim="800000"/>
              <a:headEnd/>
              <a:tailEnd/>
            </a:ln>
          </p:spPr>
          <p:txBody>
            <a:bodyPr wrap="none">
              <a:spAutoFit/>
            </a:bodyPr>
            <a:lstStyle/>
            <a:p>
              <a:r>
                <a:rPr lang="en-US" altLang="zh-CN">
                  <a:latin typeface="Constantia" pitchFamily="18" charset="0"/>
                </a:rPr>
                <a:t>3PLA</a:t>
              </a:r>
              <a:endParaRPr lang="zh-CN" altLang="en-US">
                <a:latin typeface="Constanti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截图1481792899.jpg"/>
          <p:cNvPicPr>
            <a:picLocks noChangeAspect="1"/>
          </p:cNvPicPr>
          <p:nvPr/>
        </p:nvPicPr>
        <p:blipFill>
          <a:blip r:embed="rId2"/>
          <a:srcRect/>
          <a:stretch>
            <a:fillRect/>
          </a:stretch>
        </p:blipFill>
        <p:spPr bwMode="auto">
          <a:xfrm>
            <a:off x="857250" y="857250"/>
            <a:ext cx="7381875" cy="4062413"/>
          </a:xfrm>
          <a:prstGeom prst="rect">
            <a:avLst/>
          </a:prstGeom>
          <a:noFill/>
          <a:ln w="9525">
            <a:noFill/>
            <a:miter lim="800000"/>
            <a:headEnd/>
            <a:tailEnd/>
          </a:ln>
        </p:spPr>
      </p:pic>
      <p:sp>
        <p:nvSpPr>
          <p:cNvPr id="23554" name="矩形 4"/>
          <p:cNvSpPr>
            <a:spLocks noChangeArrowheads="1"/>
          </p:cNvSpPr>
          <p:nvPr/>
        </p:nvSpPr>
        <p:spPr bwMode="auto">
          <a:xfrm>
            <a:off x="4000500" y="5143500"/>
            <a:ext cx="995363" cy="369888"/>
          </a:xfrm>
          <a:prstGeom prst="rect">
            <a:avLst/>
          </a:prstGeom>
          <a:noFill/>
          <a:ln w="9525">
            <a:noFill/>
            <a:miter lim="800000"/>
            <a:headEnd/>
            <a:tailEnd/>
          </a:ln>
        </p:spPr>
        <p:txBody>
          <a:bodyPr wrap="none">
            <a:spAutoFit/>
          </a:bodyPr>
          <a:lstStyle/>
          <a:p>
            <a:r>
              <a:rPr lang="zh-CN" altLang="en-US">
                <a:latin typeface="Constantia" pitchFamily="18" charset="0"/>
              </a:rPr>
              <a:t>原位</a:t>
            </a:r>
            <a:r>
              <a:rPr lang="en-US" altLang="zh-CN">
                <a:latin typeface="Constantia" pitchFamily="18" charset="0"/>
              </a:rPr>
              <a:t>PLA</a:t>
            </a:r>
            <a:endParaRPr lang="zh-CN" altLang="en-US">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2855</TotalTime>
  <Words>1114</Words>
  <Application>Microsoft Office PowerPoint</Application>
  <PresentationFormat>全屏显示(4:3)</PresentationFormat>
  <Paragraphs>119</Paragraphs>
  <Slides>23</Slides>
  <Notes>2</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流畅</vt:lpstr>
      <vt:lpstr>邻位连接技术（PLA）</vt:lpstr>
      <vt:lpstr>PLA技术简介</vt:lpstr>
      <vt:lpstr>幻灯片 3</vt:lpstr>
      <vt:lpstr>幻灯片 4</vt:lpstr>
      <vt:lpstr>幻灯片 5</vt:lpstr>
      <vt:lpstr>幻灯片 6</vt:lpstr>
      <vt:lpstr>幻灯片 7</vt:lpstr>
      <vt:lpstr>幻灯片 8</vt:lpstr>
      <vt:lpstr>幻灯片 9</vt:lpstr>
      <vt:lpstr>幻灯片 10</vt:lpstr>
      <vt:lpstr>PLA技术应用</vt:lpstr>
      <vt:lpstr> PLA技术检测蛋白的核心 —一对邻位探针</vt:lpstr>
      <vt:lpstr>幻灯片 13</vt:lpstr>
      <vt:lpstr>幻灯片 14</vt:lpstr>
      <vt:lpstr>幻灯片 15</vt:lpstr>
      <vt:lpstr>幻灯片 16</vt:lpstr>
      <vt:lpstr>Duolink的应用举例</vt:lpstr>
      <vt:lpstr>Duolink的应用举例</vt:lpstr>
      <vt:lpstr>Duolink的应用举例</vt:lpstr>
      <vt:lpstr>Duolink的应用举例</vt:lpstr>
      <vt:lpstr>Duolink的应用举例</vt:lpstr>
      <vt:lpstr>幻灯片 22</vt:lpstr>
      <vt:lpstr>幻灯片 23</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227</cp:revision>
  <dcterms:created xsi:type="dcterms:W3CDTF">2016-12-02T09:38:56Z</dcterms:created>
  <dcterms:modified xsi:type="dcterms:W3CDTF">2016-12-21T02:49:30Z</dcterms:modified>
</cp:coreProperties>
</file>