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3"/>
  </p:notesMasterIdLst>
  <p:handoutMasterIdLst>
    <p:handoutMasterId r:id="rId24"/>
  </p:handoutMasterIdLst>
  <p:sldIdLst>
    <p:sldId id="256" r:id="rId2"/>
    <p:sldId id="292" r:id="rId3"/>
    <p:sldId id="277" r:id="rId4"/>
    <p:sldId id="296" r:id="rId5"/>
    <p:sldId id="294" r:id="rId6"/>
    <p:sldId id="295" r:id="rId7"/>
    <p:sldId id="279" r:id="rId8"/>
    <p:sldId id="297" r:id="rId9"/>
    <p:sldId id="298" r:id="rId10"/>
    <p:sldId id="299" r:id="rId11"/>
    <p:sldId id="303" r:id="rId12"/>
    <p:sldId id="301" r:id="rId13"/>
    <p:sldId id="304" r:id="rId14"/>
    <p:sldId id="305" r:id="rId15"/>
    <p:sldId id="300" r:id="rId16"/>
    <p:sldId id="287" r:id="rId17"/>
    <p:sldId id="288" r:id="rId18"/>
    <p:sldId id="306" r:id="rId19"/>
    <p:sldId id="302" r:id="rId20"/>
    <p:sldId id="307" r:id="rId21"/>
    <p:sldId id="261"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692" y="-66"/>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89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E1EFE-C287-4904-8699-C58D13383D3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CN" altLang="en-US"/>
        </a:p>
      </dgm:t>
    </dgm:pt>
    <dgm:pt modelId="{C70E981D-1EB0-4E4F-A136-502D1D4C5FD2}">
      <dgm:prSet phldrT="[文本]" custT="1"/>
      <dgm:spPr/>
      <dgm:t>
        <a:bodyPr/>
        <a:lstStyle/>
        <a:p>
          <a:r>
            <a:rPr lang="en-US" altLang="zh-CN" sz="2400" dirty="0" smtClean="0">
              <a:latin typeface="Times New Roman" pitchFamily="18" charset="0"/>
              <a:cs typeface="Times New Roman" pitchFamily="18" charset="0"/>
            </a:rPr>
            <a:t>DNA</a:t>
          </a:r>
          <a:r>
            <a:rPr lang="zh-CN" altLang="en-US" sz="2400" dirty="0" smtClean="0">
              <a:latin typeface="Times New Roman" pitchFamily="18" charset="0"/>
              <a:cs typeface="Times New Roman" pitchFamily="18" charset="0"/>
            </a:rPr>
            <a:t>提取</a:t>
          </a:r>
          <a:endParaRPr lang="zh-CN" altLang="en-US" sz="2400" dirty="0">
            <a:latin typeface="Times New Roman" pitchFamily="18" charset="0"/>
            <a:cs typeface="Times New Roman" pitchFamily="18" charset="0"/>
          </a:endParaRPr>
        </a:p>
      </dgm:t>
    </dgm:pt>
    <dgm:pt modelId="{D4BBFD35-0FD5-4E28-9524-CACC74955179}" type="parTrans" cxnId="{F0D5D7B3-FC04-4314-AA42-E604C89ECB80}">
      <dgm:prSet/>
      <dgm:spPr/>
      <dgm:t>
        <a:bodyPr/>
        <a:lstStyle/>
        <a:p>
          <a:endParaRPr lang="zh-CN" altLang="en-US" sz="2400"/>
        </a:p>
      </dgm:t>
    </dgm:pt>
    <dgm:pt modelId="{9A8B0D07-D36B-430D-97BB-739ABC65F2D8}" type="sibTrans" cxnId="{F0D5D7B3-FC04-4314-AA42-E604C89ECB80}">
      <dgm:prSet/>
      <dgm:spPr/>
      <dgm:t>
        <a:bodyPr/>
        <a:lstStyle/>
        <a:p>
          <a:endParaRPr lang="zh-CN" altLang="en-US" sz="2400"/>
        </a:p>
      </dgm:t>
    </dgm:pt>
    <dgm:pt modelId="{E20BE6A7-D0A0-4D27-8182-149164595916}">
      <dgm:prSet phldrT="[文本]" custT="1"/>
      <dgm:spPr/>
      <dgm:t>
        <a:bodyPr/>
        <a:lstStyle/>
        <a:p>
          <a:r>
            <a:rPr lang="zh-CN" altLang="en-US" sz="2400" dirty="0" smtClean="0">
              <a:latin typeface="Times New Roman" pitchFamily="18" charset="0"/>
              <a:cs typeface="Times New Roman" pitchFamily="18" charset="0"/>
            </a:rPr>
            <a:t>基因</a:t>
          </a:r>
          <a:r>
            <a:rPr lang="en-US" altLang="zh-CN" sz="2400" dirty="0" smtClean="0">
              <a:latin typeface="Times New Roman" pitchFamily="18" charset="0"/>
              <a:cs typeface="Times New Roman" pitchFamily="18" charset="0"/>
            </a:rPr>
            <a:t>PCR</a:t>
          </a:r>
          <a:r>
            <a:rPr lang="zh-CN" altLang="en-US" sz="2400" dirty="0" smtClean="0">
              <a:latin typeface="Times New Roman" pitchFamily="18" charset="0"/>
              <a:cs typeface="Times New Roman" pitchFamily="18" charset="0"/>
            </a:rPr>
            <a:t>扩增</a:t>
          </a:r>
          <a:endParaRPr lang="zh-CN" altLang="en-US" sz="2400" dirty="0">
            <a:latin typeface="Times New Roman" pitchFamily="18" charset="0"/>
            <a:cs typeface="Times New Roman" pitchFamily="18" charset="0"/>
          </a:endParaRPr>
        </a:p>
      </dgm:t>
    </dgm:pt>
    <dgm:pt modelId="{DF595305-0B73-4DFA-A13B-08D1964A52F8}" type="parTrans" cxnId="{B0C0DCB2-7FE6-4C32-BC71-DC3EEAAE98B4}">
      <dgm:prSet/>
      <dgm:spPr/>
      <dgm:t>
        <a:bodyPr/>
        <a:lstStyle/>
        <a:p>
          <a:endParaRPr lang="zh-CN" altLang="en-US" sz="2400"/>
        </a:p>
      </dgm:t>
    </dgm:pt>
    <dgm:pt modelId="{F94F5F05-1DF7-4DFC-A452-EFD6F37B88FA}" type="sibTrans" cxnId="{B0C0DCB2-7FE6-4C32-BC71-DC3EEAAE98B4}">
      <dgm:prSet/>
      <dgm:spPr/>
      <dgm:t>
        <a:bodyPr/>
        <a:lstStyle/>
        <a:p>
          <a:endParaRPr lang="zh-CN" altLang="en-US" sz="2400"/>
        </a:p>
      </dgm:t>
    </dgm:pt>
    <dgm:pt modelId="{C405B718-C34F-4EC1-B395-0BB66A1364A5}">
      <dgm:prSet phldrT="[文本]" custT="1"/>
      <dgm:spPr/>
      <dgm:t>
        <a:bodyPr/>
        <a:lstStyle/>
        <a:p>
          <a:r>
            <a:rPr lang="zh-CN" altLang="en-US" sz="2400" dirty="0" smtClean="0"/>
            <a:t>测序</a:t>
          </a:r>
          <a:endParaRPr lang="zh-CN" altLang="en-US" sz="2400" dirty="0"/>
        </a:p>
      </dgm:t>
    </dgm:pt>
    <dgm:pt modelId="{CAA299BD-C697-4D8E-A010-CDFCEA4D56E9}" type="parTrans" cxnId="{7AC9E5CE-805B-49DE-BCCE-85A90EA825DD}">
      <dgm:prSet/>
      <dgm:spPr/>
      <dgm:t>
        <a:bodyPr/>
        <a:lstStyle/>
        <a:p>
          <a:endParaRPr lang="zh-CN" altLang="en-US" sz="2400"/>
        </a:p>
      </dgm:t>
    </dgm:pt>
    <dgm:pt modelId="{720B4AB5-9CA1-4CBC-AB4F-8D17746EDC1D}" type="sibTrans" cxnId="{7AC9E5CE-805B-49DE-BCCE-85A90EA825DD}">
      <dgm:prSet/>
      <dgm:spPr/>
      <dgm:t>
        <a:bodyPr/>
        <a:lstStyle/>
        <a:p>
          <a:endParaRPr lang="zh-CN" altLang="en-US" sz="2400"/>
        </a:p>
      </dgm:t>
    </dgm:pt>
    <dgm:pt modelId="{FDBBAB87-04FF-4E6D-A05B-DDF3370C05EF}">
      <dgm:prSet phldrT="[文本]" custT="1"/>
      <dgm:spPr>
        <a:solidFill>
          <a:schemeClr val="accent2">
            <a:lumMod val="60000"/>
            <a:lumOff val="40000"/>
          </a:schemeClr>
        </a:solidFill>
      </dgm:spPr>
      <dgm:t>
        <a:bodyPr/>
        <a:lstStyle/>
        <a:p>
          <a:r>
            <a:rPr lang="en-US" altLang="zh-CN" sz="2400" dirty="0" smtClean="0">
              <a:latin typeface="Times New Roman" pitchFamily="18" charset="0"/>
              <a:cs typeface="Times New Roman" pitchFamily="18" charset="0"/>
            </a:rPr>
            <a:t>RNA</a:t>
          </a:r>
          <a:r>
            <a:rPr lang="zh-CN" altLang="en-US" sz="2400" dirty="0" smtClean="0">
              <a:latin typeface="Times New Roman" pitchFamily="18" charset="0"/>
              <a:cs typeface="Times New Roman" pitchFamily="18" charset="0"/>
            </a:rPr>
            <a:t>提取</a:t>
          </a:r>
          <a:endParaRPr lang="zh-CN" altLang="en-US" sz="2400" dirty="0">
            <a:latin typeface="Times New Roman" pitchFamily="18" charset="0"/>
            <a:cs typeface="Times New Roman" pitchFamily="18" charset="0"/>
          </a:endParaRPr>
        </a:p>
      </dgm:t>
    </dgm:pt>
    <dgm:pt modelId="{EA24E04D-31FC-43FF-BD89-F615ACDA2F21}" type="parTrans" cxnId="{5AD0846D-7BF3-467B-AF9F-C004C692234D}">
      <dgm:prSet/>
      <dgm:spPr/>
      <dgm:t>
        <a:bodyPr/>
        <a:lstStyle/>
        <a:p>
          <a:endParaRPr lang="zh-CN" altLang="en-US" sz="2400"/>
        </a:p>
      </dgm:t>
    </dgm:pt>
    <dgm:pt modelId="{BE6BD013-9D2F-4040-A357-76F9BAEF9BA0}" type="sibTrans" cxnId="{5AD0846D-7BF3-467B-AF9F-C004C692234D}">
      <dgm:prSet/>
      <dgm:spPr/>
      <dgm:t>
        <a:bodyPr/>
        <a:lstStyle/>
        <a:p>
          <a:endParaRPr lang="zh-CN" altLang="en-US" sz="2400"/>
        </a:p>
      </dgm:t>
    </dgm:pt>
    <dgm:pt modelId="{F079A945-1A91-4385-BE74-F737448634DA}">
      <dgm:prSet phldrT="[文本]" custT="1"/>
      <dgm:spPr/>
      <dgm:t>
        <a:bodyPr/>
        <a:lstStyle/>
        <a:p>
          <a:r>
            <a:rPr lang="zh-CN" altLang="en-US" sz="2400" dirty="0" smtClean="0"/>
            <a:t>逆转录</a:t>
          </a:r>
          <a:endParaRPr lang="zh-CN" altLang="en-US" sz="2400" dirty="0"/>
        </a:p>
      </dgm:t>
    </dgm:pt>
    <dgm:pt modelId="{A903C2A0-3C32-4F9C-B30F-EC2E7DD93EF0}" type="parTrans" cxnId="{FBA50BC5-97CB-4DBF-9606-7A11A462FB6B}">
      <dgm:prSet/>
      <dgm:spPr/>
      <dgm:t>
        <a:bodyPr/>
        <a:lstStyle/>
        <a:p>
          <a:endParaRPr lang="zh-CN" altLang="en-US" sz="2400"/>
        </a:p>
      </dgm:t>
    </dgm:pt>
    <dgm:pt modelId="{AAB9934E-77AC-40B5-B68E-A815E01436A2}" type="sibTrans" cxnId="{FBA50BC5-97CB-4DBF-9606-7A11A462FB6B}">
      <dgm:prSet/>
      <dgm:spPr/>
      <dgm:t>
        <a:bodyPr/>
        <a:lstStyle/>
        <a:p>
          <a:endParaRPr lang="zh-CN" altLang="en-US" sz="2400"/>
        </a:p>
      </dgm:t>
    </dgm:pt>
    <dgm:pt modelId="{C0BA5042-D20A-4DCF-B3DB-7E1899EF7072}">
      <dgm:prSet phldrT="[文本]" custT="1"/>
      <dgm:spPr/>
      <dgm:t>
        <a:bodyPr/>
        <a:lstStyle/>
        <a:p>
          <a:r>
            <a:rPr lang="zh-CN" altLang="en-US" sz="2400" dirty="0" smtClean="0"/>
            <a:t>荧光定量检测</a:t>
          </a:r>
          <a:endParaRPr lang="zh-CN" altLang="en-US" sz="2400" dirty="0"/>
        </a:p>
      </dgm:t>
    </dgm:pt>
    <dgm:pt modelId="{978DB4E5-4620-4041-9207-F23241479D01}" type="parTrans" cxnId="{E5907D6B-0761-4841-A9DB-A9048FF8DFFD}">
      <dgm:prSet/>
      <dgm:spPr/>
      <dgm:t>
        <a:bodyPr/>
        <a:lstStyle/>
        <a:p>
          <a:endParaRPr lang="zh-CN" altLang="en-US" sz="2400"/>
        </a:p>
      </dgm:t>
    </dgm:pt>
    <dgm:pt modelId="{274EFE0F-99F5-4E13-9998-B0F77EEB2A3C}" type="sibTrans" cxnId="{E5907D6B-0761-4841-A9DB-A9048FF8DFFD}">
      <dgm:prSet/>
      <dgm:spPr/>
      <dgm:t>
        <a:bodyPr/>
        <a:lstStyle/>
        <a:p>
          <a:endParaRPr lang="zh-CN" altLang="en-US" sz="2400"/>
        </a:p>
      </dgm:t>
    </dgm:pt>
    <dgm:pt modelId="{F43313FC-BFC2-48AF-80FC-9D7C0F89E680}" type="pres">
      <dgm:prSet presAssocID="{426E1EFE-C287-4904-8699-C58D13383D3C}" presName="diagram" presStyleCnt="0">
        <dgm:presLayoutVars>
          <dgm:chPref val="1"/>
          <dgm:dir/>
          <dgm:animOne val="branch"/>
          <dgm:animLvl val="lvl"/>
          <dgm:resizeHandles/>
        </dgm:presLayoutVars>
      </dgm:prSet>
      <dgm:spPr/>
      <dgm:t>
        <a:bodyPr/>
        <a:lstStyle/>
        <a:p>
          <a:endParaRPr lang="zh-CN" altLang="en-US"/>
        </a:p>
      </dgm:t>
    </dgm:pt>
    <dgm:pt modelId="{431FD00A-E482-4536-8FD0-BE22C38C3DF8}" type="pres">
      <dgm:prSet presAssocID="{C70E981D-1EB0-4E4F-A136-502D1D4C5FD2}" presName="root" presStyleCnt="0"/>
      <dgm:spPr/>
    </dgm:pt>
    <dgm:pt modelId="{6DEC604E-FE2C-4C9B-AB06-CD4CD45A4711}" type="pres">
      <dgm:prSet presAssocID="{C70E981D-1EB0-4E4F-A136-502D1D4C5FD2}" presName="rootComposite" presStyleCnt="0"/>
      <dgm:spPr/>
    </dgm:pt>
    <dgm:pt modelId="{B3270013-9454-4270-8DE8-271E10370243}" type="pres">
      <dgm:prSet presAssocID="{C70E981D-1EB0-4E4F-A136-502D1D4C5FD2}" presName="rootText" presStyleLbl="node1" presStyleIdx="0" presStyleCnt="2"/>
      <dgm:spPr/>
      <dgm:t>
        <a:bodyPr/>
        <a:lstStyle/>
        <a:p>
          <a:endParaRPr lang="zh-CN" altLang="en-US"/>
        </a:p>
      </dgm:t>
    </dgm:pt>
    <dgm:pt modelId="{F3FEC5B4-4186-4A95-8B5A-2835A64B8EC1}" type="pres">
      <dgm:prSet presAssocID="{C70E981D-1EB0-4E4F-A136-502D1D4C5FD2}" presName="rootConnector" presStyleLbl="node1" presStyleIdx="0" presStyleCnt="2"/>
      <dgm:spPr/>
      <dgm:t>
        <a:bodyPr/>
        <a:lstStyle/>
        <a:p>
          <a:endParaRPr lang="zh-CN" altLang="en-US"/>
        </a:p>
      </dgm:t>
    </dgm:pt>
    <dgm:pt modelId="{F1B26745-113B-4A69-98D2-614B0EAE920B}" type="pres">
      <dgm:prSet presAssocID="{C70E981D-1EB0-4E4F-A136-502D1D4C5FD2}" presName="childShape" presStyleCnt="0"/>
      <dgm:spPr/>
    </dgm:pt>
    <dgm:pt modelId="{B07DEBE2-E8B4-4E91-A33E-ED7C1AE30F78}" type="pres">
      <dgm:prSet presAssocID="{DF595305-0B73-4DFA-A13B-08D1964A52F8}" presName="Name13" presStyleLbl="parChTrans1D2" presStyleIdx="0" presStyleCnt="4"/>
      <dgm:spPr/>
      <dgm:t>
        <a:bodyPr/>
        <a:lstStyle/>
        <a:p>
          <a:endParaRPr lang="zh-CN" altLang="en-US"/>
        </a:p>
      </dgm:t>
    </dgm:pt>
    <dgm:pt modelId="{BE2A94CA-B69C-4BBE-9F87-104D0055D56D}" type="pres">
      <dgm:prSet presAssocID="{E20BE6A7-D0A0-4D27-8182-149164595916}" presName="childText" presStyleLbl="bgAcc1" presStyleIdx="0" presStyleCnt="4" custScaleX="138942">
        <dgm:presLayoutVars>
          <dgm:bulletEnabled val="1"/>
        </dgm:presLayoutVars>
      </dgm:prSet>
      <dgm:spPr/>
      <dgm:t>
        <a:bodyPr/>
        <a:lstStyle/>
        <a:p>
          <a:endParaRPr lang="zh-CN" altLang="en-US"/>
        </a:p>
      </dgm:t>
    </dgm:pt>
    <dgm:pt modelId="{6C4BA240-D133-4F1F-A007-AAB38FE3CF79}" type="pres">
      <dgm:prSet presAssocID="{CAA299BD-C697-4D8E-A010-CDFCEA4D56E9}" presName="Name13" presStyleLbl="parChTrans1D2" presStyleIdx="1" presStyleCnt="4"/>
      <dgm:spPr/>
      <dgm:t>
        <a:bodyPr/>
        <a:lstStyle/>
        <a:p>
          <a:endParaRPr lang="zh-CN" altLang="en-US"/>
        </a:p>
      </dgm:t>
    </dgm:pt>
    <dgm:pt modelId="{CBB6E07D-8B98-4E7F-AC75-9C9B2139D082}" type="pres">
      <dgm:prSet presAssocID="{C405B718-C34F-4EC1-B395-0BB66A1364A5}" presName="childText" presStyleLbl="bgAcc1" presStyleIdx="1" presStyleCnt="4" custScaleX="138942">
        <dgm:presLayoutVars>
          <dgm:bulletEnabled val="1"/>
        </dgm:presLayoutVars>
      </dgm:prSet>
      <dgm:spPr/>
      <dgm:t>
        <a:bodyPr/>
        <a:lstStyle/>
        <a:p>
          <a:endParaRPr lang="zh-CN" altLang="en-US"/>
        </a:p>
      </dgm:t>
    </dgm:pt>
    <dgm:pt modelId="{234EB16D-F103-4DF9-ACD8-E3861E5D8EEF}" type="pres">
      <dgm:prSet presAssocID="{FDBBAB87-04FF-4E6D-A05B-DDF3370C05EF}" presName="root" presStyleCnt="0"/>
      <dgm:spPr/>
    </dgm:pt>
    <dgm:pt modelId="{A7E4E119-E89F-47AC-8438-B0A40542ED03}" type="pres">
      <dgm:prSet presAssocID="{FDBBAB87-04FF-4E6D-A05B-DDF3370C05EF}" presName="rootComposite" presStyleCnt="0"/>
      <dgm:spPr/>
    </dgm:pt>
    <dgm:pt modelId="{75BC66F2-2963-49E1-8762-EB6F41BDF69B}" type="pres">
      <dgm:prSet presAssocID="{FDBBAB87-04FF-4E6D-A05B-DDF3370C05EF}" presName="rootText" presStyleLbl="node1" presStyleIdx="1" presStyleCnt="2"/>
      <dgm:spPr/>
      <dgm:t>
        <a:bodyPr/>
        <a:lstStyle/>
        <a:p>
          <a:endParaRPr lang="zh-CN" altLang="en-US"/>
        </a:p>
      </dgm:t>
    </dgm:pt>
    <dgm:pt modelId="{24293F8D-E9ED-40E5-BC22-3546BCBD5280}" type="pres">
      <dgm:prSet presAssocID="{FDBBAB87-04FF-4E6D-A05B-DDF3370C05EF}" presName="rootConnector" presStyleLbl="node1" presStyleIdx="1" presStyleCnt="2"/>
      <dgm:spPr/>
      <dgm:t>
        <a:bodyPr/>
        <a:lstStyle/>
        <a:p>
          <a:endParaRPr lang="zh-CN" altLang="en-US"/>
        </a:p>
      </dgm:t>
    </dgm:pt>
    <dgm:pt modelId="{9F0E2262-7953-4E4D-84A7-C1AD2018CF8D}" type="pres">
      <dgm:prSet presAssocID="{FDBBAB87-04FF-4E6D-A05B-DDF3370C05EF}" presName="childShape" presStyleCnt="0"/>
      <dgm:spPr/>
    </dgm:pt>
    <dgm:pt modelId="{0FFEF180-CB19-43B4-AE1A-715C788BF45E}" type="pres">
      <dgm:prSet presAssocID="{A903C2A0-3C32-4F9C-B30F-EC2E7DD93EF0}" presName="Name13" presStyleLbl="parChTrans1D2" presStyleIdx="2" presStyleCnt="4"/>
      <dgm:spPr/>
      <dgm:t>
        <a:bodyPr/>
        <a:lstStyle/>
        <a:p>
          <a:endParaRPr lang="zh-CN" altLang="en-US"/>
        </a:p>
      </dgm:t>
    </dgm:pt>
    <dgm:pt modelId="{9F29E400-5D5D-4D8A-BC1F-9A385C04649C}" type="pres">
      <dgm:prSet presAssocID="{F079A945-1A91-4385-BE74-F737448634DA}" presName="childText" presStyleLbl="bgAcc1" presStyleIdx="2" presStyleCnt="4" custScaleX="153685">
        <dgm:presLayoutVars>
          <dgm:bulletEnabled val="1"/>
        </dgm:presLayoutVars>
      </dgm:prSet>
      <dgm:spPr/>
      <dgm:t>
        <a:bodyPr/>
        <a:lstStyle/>
        <a:p>
          <a:endParaRPr lang="zh-CN" altLang="en-US"/>
        </a:p>
      </dgm:t>
    </dgm:pt>
    <dgm:pt modelId="{B5C9EB59-F78F-44F5-8B92-924E5D03CAD2}" type="pres">
      <dgm:prSet presAssocID="{978DB4E5-4620-4041-9207-F23241479D01}" presName="Name13" presStyleLbl="parChTrans1D2" presStyleIdx="3" presStyleCnt="4"/>
      <dgm:spPr/>
      <dgm:t>
        <a:bodyPr/>
        <a:lstStyle/>
        <a:p>
          <a:endParaRPr lang="zh-CN" altLang="en-US"/>
        </a:p>
      </dgm:t>
    </dgm:pt>
    <dgm:pt modelId="{9BB21199-465A-404F-9439-092283FECB74}" type="pres">
      <dgm:prSet presAssocID="{C0BA5042-D20A-4DCF-B3DB-7E1899EF7072}" presName="childText" presStyleLbl="bgAcc1" presStyleIdx="3" presStyleCnt="4" custScaleX="155774">
        <dgm:presLayoutVars>
          <dgm:bulletEnabled val="1"/>
        </dgm:presLayoutVars>
      </dgm:prSet>
      <dgm:spPr/>
      <dgm:t>
        <a:bodyPr/>
        <a:lstStyle/>
        <a:p>
          <a:endParaRPr lang="zh-CN" altLang="en-US"/>
        </a:p>
      </dgm:t>
    </dgm:pt>
  </dgm:ptLst>
  <dgm:cxnLst>
    <dgm:cxn modelId="{AFA2B965-F8E7-4A28-B71E-3E665D80BD49}" type="presOf" srcId="{CAA299BD-C697-4D8E-A010-CDFCEA4D56E9}" destId="{6C4BA240-D133-4F1F-A007-AAB38FE3CF79}" srcOrd="0" destOrd="0" presId="urn:microsoft.com/office/officeart/2005/8/layout/hierarchy3"/>
    <dgm:cxn modelId="{21DD30DE-A8AF-41D5-9583-1DFC7E3EC861}" type="presOf" srcId="{DF595305-0B73-4DFA-A13B-08D1964A52F8}" destId="{B07DEBE2-E8B4-4E91-A33E-ED7C1AE30F78}" srcOrd="0" destOrd="0" presId="urn:microsoft.com/office/officeart/2005/8/layout/hierarchy3"/>
    <dgm:cxn modelId="{853B9525-0972-44AF-8E9A-2FE96D66EE40}" type="presOf" srcId="{C405B718-C34F-4EC1-B395-0BB66A1364A5}" destId="{CBB6E07D-8B98-4E7F-AC75-9C9B2139D082}" srcOrd="0" destOrd="0" presId="urn:microsoft.com/office/officeart/2005/8/layout/hierarchy3"/>
    <dgm:cxn modelId="{B66555F9-EEB5-43B1-A6C2-9600F066A514}" type="presOf" srcId="{426E1EFE-C287-4904-8699-C58D13383D3C}" destId="{F43313FC-BFC2-48AF-80FC-9D7C0F89E680}" srcOrd="0" destOrd="0" presId="urn:microsoft.com/office/officeart/2005/8/layout/hierarchy3"/>
    <dgm:cxn modelId="{6118A780-C376-4657-B250-4239C4CC5ED7}" type="presOf" srcId="{E20BE6A7-D0A0-4D27-8182-149164595916}" destId="{BE2A94CA-B69C-4BBE-9F87-104D0055D56D}" srcOrd="0" destOrd="0" presId="urn:microsoft.com/office/officeart/2005/8/layout/hierarchy3"/>
    <dgm:cxn modelId="{5AD0846D-7BF3-467B-AF9F-C004C692234D}" srcId="{426E1EFE-C287-4904-8699-C58D13383D3C}" destId="{FDBBAB87-04FF-4E6D-A05B-DDF3370C05EF}" srcOrd="1" destOrd="0" parTransId="{EA24E04D-31FC-43FF-BD89-F615ACDA2F21}" sibTransId="{BE6BD013-9D2F-4040-A357-76F9BAEF9BA0}"/>
    <dgm:cxn modelId="{0D0EF0BB-B271-426E-9EB8-54ECDC4ED4CE}" type="presOf" srcId="{C70E981D-1EB0-4E4F-A136-502D1D4C5FD2}" destId="{B3270013-9454-4270-8DE8-271E10370243}" srcOrd="0" destOrd="0" presId="urn:microsoft.com/office/officeart/2005/8/layout/hierarchy3"/>
    <dgm:cxn modelId="{5AAD42AA-2DF1-46C1-9039-59ADB91C66C9}" type="presOf" srcId="{C0BA5042-D20A-4DCF-B3DB-7E1899EF7072}" destId="{9BB21199-465A-404F-9439-092283FECB74}" srcOrd="0" destOrd="0" presId="urn:microsoft.com/office/officeart/2005/8/layout/hierarchy3"/>
    <dgm:cxn modelId="{A7168C62-9157-403C-923D-46BDE1B444C8}" type="presOf" srcId="{FDBBAB87-04FF-4E6D-A05B-DDF3370C05EF}" destId="{24293F8D-E9ED-40E5-BC22-3546BCBD5280}" srcOrd="1" destOrd="0" presId="urn:microsoft.com/office/officeart/2005/8/layout/hierarchy3"/>
    <dgm:cxn modelId="{5ECBCFAE-E1F0-42C6-8A65-F03FF4834EB5}" type="presOf" srcId="{F079A945-1A91-4385-BE74-F737448634DA}" destId="{9F29E400-5D5D-4D8A-BC1F-9A385C04649C}" srcOrd="0" destOrd="0" presId="urn:microsoft.com/office/officeart/2005/8/layout/hierarchy3"/>
    <dgm:cxn modelId="{65B24C65-9F5B-4D96-BA0B-3E625872306F}" type="presOf" srcId="{A903C2A0-3C32-4F9C-B30F-EC2E7DD93EF0}" destId="{0FFEF180-CB19-43B4-AE1A-715C788BF45E}" srcOrd="0" destOrd="0" presId="urn:microsoft.com/office/officeart/2005/8/layout/hierarchy3"/>
    <dgm:cxn modelId="{F63EF877-A87D-413B-B141-ADF387006F05}" type="presOf" srcId="{C70E981D-1EB0-4E4F-A136-502D1D4C5FD2}" destId="{F3FEC5B4-4186-4A95-8B5A-2835A64B8EC1}" srcOrd="1" destOrd="0" presId="urn:microsoft.com/office/officeart/2005/8/layout/hierarchy3"/>
    <dgm:cxn modelId="{E5907D6B-0761-4841-A9DB-A9048FF8DFFD}" srcId="{FDBBAB87-04FF-4E6D-A05B-DDF3370C05EF}" destId="{C0BA5042-D20A-4DCF-B3DB-7E1899EF7072}" srcOrd="1" destOrd="0" parTransId="{978DB4E5-4620-4041-9207-F23241479D01}" sibTransId="{274EFE0F-99F5-4E13-9998-B0F77EEB2A3C}"/>
    <dgm:cxn modelId="{7AC9E5CE-805B-49DE-BCCE-85A90EA825DD}" srcId="{C70E981D-1EB0-4E4F-A136-502D1D4C5FD2}" destId="{C405B718-C34F-4EC1-B395-0BB66A1364A5}" srcOrd="1" destOrd="0" parTransId="{CAA299BD-C697-4D8E-A010-CDFCEA4D56E9}" sibTransId="{720B4AB5-9CA1-4CBC-AB4F-8D17746EDC1D}"/>
    <dgm:cxn modelId="{B075839B-FF25-47F7-8976-129B5692BF17}" type="presOf" srcId="{FDBBAB87-04FF-4E6D-A05B-DDF3370C05EF}" destId="{75BC66F2-2963-49E1-8762-EB6F41BDF69B}" srcOrd="0" destOrd="0" presId="urn:microsoft.com/office/officeart/2005/8/layout/hierarchy3"/>
    <dgm:cxn modelId="{0D5244D4-D91C-46ED-A6AE-3C21931CB663}" type="presOf" srcId="{978DB4E5-4620-4041-9207-F23241479D01}" destId="{B5C9EB59-F78F-44F5-8B92-924E5D03CAD2}" srcOrd="0" destOrd="0" presId="urn:microsoft.com/office/officeart/2005/8/layout/hierarchy3"/>
    <dgm:cxn modelId="{FBA50BC5-97CB-4DBF-9606-7A11A462FB6B}" srcId="{FDBBAB87-04FF-4E6D-A05B-DDF3370C05EF}" destId="{F079A945-1A91-4385-BE74-F737448634DA}" srcOrd="0" destOrd="0" parTransId="{A903C2A0-3C32-4F9C-B30F-EC2E7DD93EF0}" sibTransId="{AAB9934E-77AC-40B5-B68E-A815E01436A2}"/>
    <dgm:cxn modelId="{B0C0DCB2-7FE6-4C32-BC71-DC3EEAAE98B4}" srcId="{C70E981D-1EB0-4E4F-A136-502D1D4C5FD2}" destId="{E20BE6A7-D0A0-4D27-8182-149164595916}" srcOrd="0" destOrd="0" parTransId="{DF595305-0B73-4DFA-A13B-08D1964A52F8}" sibTransId="{F94F5F05-1DF7-4DFC-A452-EFD6F37B88FA}"/>
    <dgm:cxn modelId="{F0D5D7B3-FC04-4314-AA42-E604C89ECB80}" srcId="{426E1EFE-C287-4904-8699-C58D13383D3C}" destId="{C70E981D-1EB0-4E4F-A136-502D1D4C5FD2}" srcOrd="0" destOrd="0" parTransId="{D4BBFD35-0FD5-4E28-9524-CACC74955179}" sibTransId="{9A8B0D07-D36B-430D-97BB-739ABC65F2D8}"/>
    <dgm:cxn modelId="{DA15F0D7-2244-4C56-9444-545674B17489}" type="presParOf" srcId="{F43313FC-BFC2-48AF-80FC-9D7C0F89E680}" destId="{431FD00A-E482-4536-8FD0-BE22C38C3DF8}" srcOrd="0" destOrd="0" presId="urn:microsoft.com/office/officeart/2005/8/layout/hierarchy3"/>
    <dgm:cxn modelId="{354797A6-FE90-4DB6-B6D0-E19B618BB394}" type="presParOf" srcId="{431FD00A-E482-4536-8FD0-BE22C38C3DF8}" destId="{6DEC604E-FE2C-4C9B-AB06-CD4CD45A4711}" srcOrd="0" destOrd="0" presId="urn:microsoft.com/office/officeart/2005/8/layout/hierarchy3"/>
    <dgm:cxn modelId="{BE7083EE-A906-41B4-9D78-B1EA1A64DEDB}" type="presParOf" srcId="{6DEC604E-FE2C-4C9B-AB06-CD4CD45A4711}" destId="{B3270013-9454-4270-8DE8-271E10370243}" srcOrd="0" destOrd="0" presId="urn:microsoft.com/office/officeart/2005/8/layout/hierarchy3"/>
    <dgm:cxn modelId="{4CC4E909-2E46-4CD5-8B4F-12A3F95367B5}" type="presParOf" srcId="{6DEC604E-FE2C-4C9B-AB06-CD4CD45A4711}" destId="{F3FEC5B4-4186-4A95-8B5A-2835A64B8EC1}" srcOrd="1" destOrd="0" presId="urn:microsoft.com/office/officeart/2005/8/layout/hierarchy3"/>
    <dgm:cxn modelId="{95D77958-CDC3-4121-AD08-40D298186016}" type="presParOf" srcId="{431FD00A-E482-4536-8FD0-BE22C38C3DF8}" destId="{F1B26745-113B-4A69-98D2-614B0EAE920B}" srcOrd="1" destOrd="0" presId="urn:microsoft.com/office/officeart/2005/8/layout/hierarchy3"/>
    <dgm:cxn modelId="{BEF7320D-8616-4B98-B089-4F7049874A21}" type="presParOf" srcId="{F1B26745-113B-4A69-98D2-614B0EAE920B}" destId="{B07DEBE2-E8B4-4E91-A33E-ED7C1AE30F78}" srcOrd="0" destOrd="0" presId="urn:microsoft.com/office/officeart/2005/8/layout/hierarchy3"/>
    <dgm:cxn modelId="{98F479BA-13B6-42F9-8398-AF5729ABE91D}" type="presParOf" srcId="{F1B26745-113B-4A69-98D2-614B0EAE920B}" destId="{BE2A94CA-B69C-4BBE-9F87-104D0055D56D}" srcOrd="1" destOrd="0" presId="urn:microsoft.com/office/officeart/2005/8/layout/hierarchy3"/>
    <dgm:cxn modelId="{ECF91151-2457-48C6-97BA-472D2087601A}" type="presParOf" srcId="{F1B26745-113B-4A69-98D2-614B0EAE920B}" destId="{6C4BA240-D133-4F1F-A007-AAB38FE3CF79}" srcOrd="2" destOrd="0" presId="urn:microsoft.com/office/officeart/2005/8/layout/hierarchy3"/>
    <dgm:cxn modelId="{66D9D667-B369-48EA-8662-5E228310EEE4}" type="presParOf" srcId="{F1B26745-113B-4A69-98D2-614B0EAE920B}" destId="{CBB6E07D-8B98-4E7F-AC75-9C9B2139D082}" srcOrd="3" destOrd="0" presId="urn:microsoft.com/office/officeart/2005/8/layout/hierarchy3"/>
    <dgm:cxn modelId="{795B3929-02F1-4F56-9EFD-93989D82871C}" type="presParOf" srcId="{F43313FC-BFC2-48AF-80FC-9D7C0F89E680}" destId="{234EB16D-F103-4DF9-ACD8-E3861E5D8EEF}" srcOrd="1" destOrd="0" presId="urn:microsoft.com/office/officeart/2005/8/layout/hierarchy3"/>
    <dgm:cxn modelId="{943C1D6A-1BC4-4994-97D7-EA0B82EEDE05}" type="presParOf" srcId="{234EB16D-F103-4DF9-ACD8-E3861E5D8EEF}" destId="{A7E4E119-E89F-47AC-8438-B0A40542ED03}" srcOrd="0" destOrd="0" presId="urn:microsoft.com/office/officeart/2005/8/layout/hierarchy3"/>
    <dgm:cxn modelId="{1542953A-5C38-41F9-9914-721FC6345AFE}" type="presParOf" srcId="{A7E4E119-E89F-47AC-8438-B0A40542ED03}" destId="{75BC66F2-2963-49E1-8762-EB6F41BDF69B}" srcOrd="0" destOrd="0" presId="urn:microsoft.com/office/officeart/2005/8/layout/hierarchy3"/>
    <dgm:cxn modelId="{A1F3FD97-D1CA-4380-A843-E869D91419C9}" type="presParOf" srcId="{A7E4E119-E89F-47AC-8438-B0A40542ED03}" destId="{24293F8D-E9ED-40E5-BC22-3546BCBD5280}" srcOrd="1" destOrd="0" presId="urn:microsoft.com/office/officeart/2005/8/layout/hierarchy3"/>
    <dgm:cxn modelId="{81BCC371-02F2-45F1-ADE8-CB19D72F3BC5}" type="presParOf" srcId="{234EB16D-F103-4DF9-ACD8-E3861E5D8EEF}" destId="{9F0E2262-7953-4E4D-84A7-C1AD2018CF8D}" srcOrd="1" destOrd="0" presId="urn:microsoft.com/office/officeart/2005/8/layout/hierarchy3"/>
    <dgm:cxn modelId="{44484AE8-6C94-4EE9-A197-B5759D586D39}" type="presParOf" srcId="{9F0E2262-7953-4E4D-84A7-C1AD2018CF8D}" destId="{0FFEF180-CB19-43B4-AE1A-715C788BF45E}" srcOrd="0" destOrd="0" presId="urn:microsoft.com/office/officeart/2005/8/layout/hierarchy3"/>
    <dgm:cxn modelId="{C25FA837-E988-4F15-A039-059512D57CFE}" type="presParOf" srcId="{9F0E2262-7953-4E4D-84A7-C1AD2018CF8D}" destId="{9F29E400-5D5D-4D8A-BC1F-9A385C04649C}" srcOrd="1" destOrd="0" presId="urn:microsoft.com/office/officeart/2005/8/layout/hierarchy3"/>
    <dgm:cxn modelId="{C769992F-804F-4722-AAFF-277942F1EE31}" type="presParOf" srcId="{9F0E2262-7953-4E4D-84A7-C1AD2018CF8D}" destId="{B5C9EB59-F78F-44F5-8B92-924E5D03CAD2}" srcOrd="2" destOrd="0" presId="urn:microsoft.com/office/officeart/2005/8/layout/hierarchy3"/>
    <dgm:cxn modelId="{08333D2B-5F0E-4A44-9053-4799A6D62958}" type="presParOf" srcId="{9F0E2262-7953-4E4D-84A7-C1AD2018CF8D}" destId="{9BB21199-465A-404F-9439-092283FECB74}"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270013-9454-4270-8DE8-271E10370243}">
      <dsp:nvSpPr>
        <dsp:cNvPr id="0" name=""/>
        <dsp:cNvSpPr/>
      </dsp:nvSpPr>
      <dsp:spPr>
        <a:xfrm>
          <a:off x="1525" y="224338"/>
          <a:ext cx="1907164" cy="95358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altLang="zh-CN" sz="2400" kern="1200" dirty="0" smtClean="0">
              <a:latin typeface="Times New Roman" pitchFamily="18" charset="0"/>
              <a:cs typeface="Times New Roman" pitchFamily="18" charset="0"/>
            </a:rPr>
            <a:t>DNA</a:t>
          </a:r>
          <a:r>
            <a:rPr lang="zh-CN" altLang="en-US" sz="2400" kern="1200" dirty="0" smtClean="0">
              <a:latin typeface="Times New Roman" pitchFamily="18" charset="0"/>
              <a:cs typeface="Times New Roman" pitchFamily="18" charset="0"/>
            </a:rPr>
            <a:t>提取</a:t>
          </a:r>
          <a:endParaRPr lang="zh-CN" altLang="en-US" sz="2400" kern="1200" dirty="0">
            <a:latin typeface="Times New Roman" pitchFamily="18" charset="0"/>
            <a:cs typeface="Times New Roman" pitchFamily="18" charset="0"/>
          </a:endParaRPr>
        </a:p>
      </dsp:txBody>
      <dsp:txXfrm>
        <a:off x="1525" y="224338"/>
        <a:ext cx="1907164" cy="953582"/>
      </dsp:txXfrm>
    </dsp:sp>
    <dsp:sp modelId="{B07DEBE2-E8B4-4E91-A33E-ED7C1AE30F78}">
      <dsp:nvSpPr>
        <dsp:cNvPr id="0" name=""/>
        <dsp:cNvSpPr/>
      </dsp:nvSpPr>
      <dsp:spPr>
        <a:xfrm>
          <a:off x="192242" y="1177920"/>
          <a:ext cx="190716" cy="715186"/>
        </a:xfrm>
        <a:custGeom>
          <a:avLst/>
          <a:gdLst/>
          <a:ahLst/>
          <a:cxnLst/>
          <a:rect l="0" t="0" r="0" b="0"/>
          <a:pathLst>
            <a:path>
              <a:moveTo>
                <a:pt x="0" y="0"/>
              </a:moveTo>
              <a:lnTo>
                <a:pt x="0" y="715186"/>
              </a:lnTo>
              <a:lnTo>
                <a:pt x="190716" y="71518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2A94CA-B69C-4BBE-9F87-104D0055D56D}">
      <dsp:nvSpPr>
        <dsp:cNvPr id="0" name=""/>
        <dsp:cNvSpPr/>
      </dsp:nvSpPr>
      <dsp:spPr>
        <a:xfrm>
          <a:off x="382958" y="1416315"/>
          <a:ext cx="2119881" cy="95358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Times New Roman" pitchFamily="18" charset="0"/>
              <a:cs typeface="Times New Roman" pitchFamily="18" charset="0"/>
            </a:rPr>
            <a:t>基因</a:t>
          </a:r>
          <a:r>
            <a:rPr lang="en-US" altLang="zh-CN" sz="2400" kern="1200" dirty="0" smtClean="0">
              <a:latin typeface="Times New Roman" pitchFamily="18" charset="0"/>
              <a:cs typeface="Times New Roman" pitchFamily="18" charset="0"/>
            </a:rPr>
            <a:t>PCR</a:t>
          </a:r>
          <a:r>
            <a:rPr lang="zh-CN" altLang="en-US" sz="2400" kern="1200" dirty="0" smtClean="0">
              <a:latin typeface="Times New Roman" pitchFamily="18" charset="0"/>
              <a:cs typeface="Times New Roman" pitchFamily="18" charset="0"/>
            </a:rPr>
            <a:t>扩增</a:t>
          </a:r>
          <a:endParaRPr lang="zh-CN" altLang="en-US" sz="2400" kern="1200" dirty="0">
            <a:latin typeface="Times New Roman" pitchFamily="18" charset="0"/>
            <a:cs typeface="Times New Roman" pitchFamily="18" charset="0"/>
          </a:endParaRPr>
        </a:p>
      </dsp:txBody>
      <dsp:txXfrm>
        <a:off x="382958" y="1416315"/>
        <a:ext cx="2119881" cy="953582"/>
      </dsp:txXfrm>
    </dsp:sp>
    <dsp:sp modelId="{6C4BA240-D133-4F1F-A007-AAB38FE3CF79}">
      <dsp:nvSpPr>
        <dsp:cNvPr id="0" name=""/>
        <dsp:cNvSpPr/>
      </dsp:nvSpPr>
      <dsp:spPr>
        <a:xfrm>
          <a:off x="192242" y="1177920"/>
          <a:ext cx="190716" cy="1907164"/>
        </a:xfrm>
        <a:custGeom>
          <a:avLst/>
          <a:gdLst/>
          <a:ahLst/>
          <a:cxnLst/>
          <a:rect l="0" t="0" r="0" b="0"/>
          <a:pathLst>
            <a:path>
              <a:moveTo>
                <a:pt x="0" y="0"/>
              </a:moveTo>
              <a:lnTo>
                <a:pt x="0" y="1907164"/>
              </a:lnTo>
              <a:lnTo>
                <a:pt x="190716" y="190716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B6E07D-8B98-4E7F-AC75-9C9B2139D082}">
      <dsp:nvSpPr>
        <dsp:cNvPr id="0" name=""/>
        <dsp:cNvSpPr/>
      </dsp:nvSpPr>
      <dsp:spPr>
        <a:xfrm>
          <a:off x="382958" y="2608293"/>
          <a:ext cx="2119881" cy="95358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测序</a:t>
          </a:r>
          <a:endParaRPr lang="zh-CN" altLang="en-US" sz="2400" kern="1200" dirty="0"/>
        </a:p>
      </dsp:txBody>
      <dsp:txXfrm>
        <a:off x="382958" y="2608293"/>
        <a:ext cx="2119881" cy="953582"/>
      </dsp:txXfrm>
    </dsp:sp>
    <dsp:sp modelId="{75BC66F2-2963-49E1-8762-EB6F41BDF69B}">
      <dsp:nvSpPr>
        <dsp:cNvPr id="0" name=""/>
        <dsp:cNvSpPr/>
      </dsp:nvSpPr>
      <dsp:spPr>
        <a:xfrm>
          <a:off x="2598198" y="224338"/>
          <a:ext cx="1907164" cy="953582"/>
        </a:xfrm>
        <a:prstGeom prst="roundRect">
          <a:avLst>
            <a:gd name="adj" fmla="val 10000"/>
          </a:avLst>
        </a:prstGeom>
        <a:solidFill>
          <a:schemeClr val="accent2">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altLang="zh-CN" sz="2400" kern="1200" dirty="0" smtClean="0">
              <a:latin typeface="Times New Roman" pitchFamily="18" charset="0"/>
              <a:cs typeface="Times New Roman" pitchFamily="18" charset="0"/>
            </a:rPr>
            <a:t>RNA</a:t>
          </a:r>
          <a:r>
            <a:rPr lang="zh-CN" altLang="en-US" sz="2400" kern="1200" dirty="0" smtClean="0">
              <a:latin typeface="Times New Roman" pitchFamily="18" charset="0"/>
              <a:cs typeface="Times New Roman" pitchFamily="18" charset="0"/>
            </a:rPr>
            <a:t>提取</a:t>
          </a:r>
          <a:endParaRPr lang="zh-CN" altLang="en-US" sz="2400" kern="1200" dirty="0">
            <a:latin typeface="Times New Roman" pitchFamily="18" charset="0"/>
            <a:cs typeface="Times New Roman" pitchFamily="18" charset="0"/>
          </a:endParaRPr>
        </a:p>
      </dsp:txBody>
      <dsp:txXfrm>
        <a:off x="2598198" y="224338"/>
        <a:ext cx="1907164" cy="953582"/>
      </dsp:txXfrm>
    </dsp:sp>
    <dsp:sp modelId="{0FFEF180-CB19-43B4-AE1A-715C788BF45E}">
      <dsp:nvSpPr>
        <dsp:cNvPr id="0" name=""/>
        <dsp:cNvSpPr/>
      </dsp:nvSpPr>
      <dsp:spPr>
        <a:xfrm>
          <a:off x="2788914" y="1177920"/>
          <a:ext cx="190716" cy="715186"/>
        </a:xfrm>
        <a:custGeom>
          <a:avLst/>
          <a:gdLst/>
          <a:ahLst/>
          <a:cxnLst/>
          <a:rect l="0" t="0" r="0" b="0"/>
          <a:pathLst>
            <a:path>
              <a:moveTo>
                <a:pt x="0" y="0"/>
              </a:moveTo>
              <a:lnTo>
                <a:pt x="0" y="715186"/>
              </a:lnTo>
              <a:lnTo>
                <a:pt x="190716" y="71518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9E400-5D5D-4D8A-BC1F-9A385C04649C}">
      <dsp:nvSpPr>
        <dsp:cNvPr id="0" name=""/>
        <dsp:cNvSpPr/>
      </dsp:nvSpPr>
      <dsp:spPr>
        <a:xfrm>
          <a:off x="2979631" y="1416315"/>
          <a:ext cx="2344820" cy="95358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逆转录</a:t>
          </a:r>
          <a:endParaRPr lang="zh-CN" altLang="en-US" sz="2400" kern="1200" dirty="0"/>
        </a:p>
      </dsp:txBody>
      <dsp:txXfrm>
        <a:off x="2979631" y="1416315"/>
        <a:ext cx="2344820" cy="953582"/>
      </dsp:txXfrm>
    </dsp:sp>
    <dsp:sp modelId="{B5C9EB59-F78F-44F5-8B92-924E5D03CAD2}">
      <dsp:nvSpPr>
        <dsp:cNvPr id="0" name=""/>
        <dsp:cNvSpPr/>
      </dsp:nvSpPr>
      <dsp:spPr>
        <a:xfrm>
          <a:off x="2788914" y="1177920"/>
          <a:ext cx="190716" cy="1907164"/>
        </a:xfrm>
        <a:custGeom>
          <a:avLst/>
          <a:gdLst/>
          <a:ahLst/>
          <a:cxnLst/>
          <a:rect l="0" t="0" r="0" b="0"/>
          <a:pathLst>
            <a:path>
              <a:moveTo>
                <a:pt x="0" y="0"/>
              </a:moveTo>
              <a:lnTo>
                <a:pt x="0" y="1907164"/>
              </a:lnTo>
              <a:lnTo>
                <a:pt x="190716" y="190716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21199-465A-404F-9439-092283FECB74}">
      <dsp:nvSpPr>
        <dsp:cNvPr id="0" name=""/>
        <dsp:cNvSpPr/>
      </dsp:nvSpPr>
      <dsp:spPr>
        <a:xfrm>
          <a:off x="2979631" y="2608293"/>
          <a:ext cx="2376692" cy="95358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荧光定量检测</a:t>
          </a:r>
          <a:endParaRPr lang="zh-CN" altLang="en-US" sz="2400" kern="1200" dirty="0"/>
        </a:p>
      </dsp:txBody>
      <dsp:txXfrm>
        <a:off x="2979631" y="2608293"/>
        <a:ext cx="2376692" cy="9535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D567BC-18B8-4BE3-A6FA-5D3956C33840}" type="datetimeFigureOut">
              <a:rPr lang="zh-CN" altLang="en-US" smtClean="0"/>
              <a:pPr/>
              <a:t>2016/3/23 Wednesday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E3F6E3-11C7-45FF-81E9-6998D44F0F8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BD569-530B-4E38-AABA-F9C1228F692D}" type="datetimeFigureOut">
              <a:rPr lang="zh-CN" altLang="en-US" smtClean="0"/>
              <a:pPr/>
              <a:t>2016/3/23 Wednesday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79331-C770-4D74-9BE5-1F3E667926E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3079331-C770-4D74-9BE5-1F3E667926EB}" type="slidenum">
              <a:rPr lang="zh-CN" altLang="en-US" smtClean="0"/>
              <a:pPr/>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3079331-C770-4D74-9BE5-1F3E667926EB}" type="slidenum">
              <a:rPr lang="zh-CN" altLang="en-US" smtClean="0"/>
              <a:pPr/>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3079331-C770-4D74-9BE5-1F3E667926EB}" type="slidenum">
              <a:rPr lang="zh-CN" altLang="en-US" smtClean="0"/>
              <a:pPr/>
              <a:t>15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3079331-C770-4D74-9BE5-1F3E667926EB}" type="slidenum">
              <a:rPr lang="zh-CN" altLang="en-US" smtClean="0"/>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530820CF-B880-4189-942D-D702A7CBA730}" type="datetimeFigureOut">
              <a:rPr lang="zh-CN" altLang="en-US" smtClean="0"/>
              <a:pPr/>
              <a:t>2016/3/23 Wednesday</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2016/3/23 Wednesday</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2016/3/23 Wednesday</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2016/3/23 Wednesday</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2016/3/23 Wednesday</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2016/3/23 Wednesday</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2016/3/23 Wednesday</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2016/3/23 Wednesday</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2016/3/23 Wednesday</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530820CF-B880-4189-942D-D702A7CBA730}" type="datetimeFigureOut">
              <a:rPr lang="zh-CN" altLang="en-US" smtClean="0"/>
              <a:pPr/>
              <a:t>2016/3/23 Wednesday</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530820CF-B880-4189-942D-D702A7CBA730}" type="datetimeFigureOut">
              <a:rPr lang="zh-CN" altLang="en-US" smtClean="0"/>
              <a:pPr/>
              <a:t>2016/3/23 Wednesday</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0C913308-F349-4B6D-A68A-DD1791B4A57B}"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0820CF-B880-4189-942D-D702A7CBA730}" type="datetimeFigureOut">
              <a:rPr lang="zh-CN" altLang="en-US" smtClean="0"/>
              <a:pPr/>
              <a:t>2016/3/23 Wednesday</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57224" y="928670"/>
            <a:ext cx="7358114" cy="2428892"/>
          </a:xfrm>
        </p:spPr>
        <p:txBody>
          <a:bodyPr>
            <a:normAutofit fontScale="90000"/>
          </a:bodyPr>
          <a:lstStyle/>
          <a:p>
            <a:pPr algn="ctr">
              <a:lnSpc>
                <a:spcPct val="150000"/>
              </a:lnSpc>
            </a:pPr>
            <a:r>
              <a:rPr lang="zh-CN" altLang="en-US" sz="6000" dirty="0" smtClean="0">
                <a:solidFill>
                  <a:schemeClr val="tx1"/>
                </a:solidFill>
                <a:effectLst/>
              </a:rPr>
              <a:t>遗传学诊断技术在辅助生殖中的应用</a:t>
            </a:r>
            <a:endParaRPr lang="zh-CN" altLang="en-US" sz="6000" dirty="0">
              <a:solidFill>
                <a:schemeClr val="tx1"/>
              </a:solidFill>
              <a:effectLst/>
            </a:endParaRPr>
          </a:p>
        </p:txBody>
      </p:sp>
      <p:sp>
        <p:nvSpPr>
          <p:cNvPr id="3" name="副标题 2"/>
          <p:cNvSpPr>
            <a:spLocks noGrp="1"/>
          </p:cNvSpPr>
          <p:nvPr>
            <p:ph type="subTitle" idx="1"/>
          </p:nvPr>
        </p:nvSpPr>
        <p:spPr>
          <a:xfrm>
            <a:off x="5072066" y="3571876"/>
            <a:ext cx="3571868" cy="1460467"/>
          </a:xfrm>
        </p:spPr>
        <p:txBody>
          <a:bodyPr>
            <a:noAutofit/>
          </a:bodyPr>
          <a:lstStyle/>
          <a:p>
            <a:pPr algn="ctr">
              <a:lnSpc>
                <a:spcPct val="150000"/>
              </a:lnSpc>
            </a:pPr>
            <a:r>
              <a:rPr lang="zh-CN" altLang="en-US" sz="3000" b="1" dirty="0" smtClean="0">
                <a:solidFill>
                  <a:schemeClr val="tx1"/>
                </a:solidFill>
                <a:latin typeface="Times New Roman" pitchFamily="18" charset="0"/>
                <a:cs typeface="Times New Roman" pitchFamily="18" charset="0"/>
              </a:rPr>
              <a:t>                景亚青</a:t>
            </a:r>
            <a:endParaRPr lang="en-US" altLang="zh-CN" sz="3000" b="1" dirty="0" smtClean="0">
              <a:solidFill>
                <a:schemeClr val="tx1"/>
              </a:solidFill>
              <a:latin typeface="Times New Roman" pitchFamily="18" charset="0"/>
              <a:cs typeface="Times New Roman" pitchFamily="18" charset="0"/>
            </a:endParaRPr>
          </a:p>
          <a:p>
            <a:pPr>
              <a:lnSpc>
                <a:spcPct val="150000"/>
              </a:lnSpc>
            </a:pPr>
            <a:r>
              <a:rPr lang="en-US" altLang="zh-CN" sz="3000" b="1" dirty="0" smtClean="0">
                <a:solidFill>
                  <a:schemeClr val="tx1"/>
                </a:solidFill>
                <a:latin typeface="Times New Roman" pitchFamily="18" charset="0"/>
                <a:cs typeface="Times New Roman" pitchFamily="18" charset="0"/>
              </a:rPr>
              <a:t>2016</a:t>
            </a:r>
            <a:r>
              <a:rPr lang="zh-CN" altLang="en-US" sz="3000" b="1" dirty="0" smtClean="0">
                <a:solidFill>
                  <a:schemeClr val="tx1"/>
                </a:solidFill>
                <a:latin typeface="Times New Roman" pitchFamily="18" charset="0"/>
                <a:cs typeface="Times New Roman" pitchFamily="18" charset="0"/>
              </a:rPr>
              <a:t>年</a:t>
            </a:r>
            <a:r>
              <a:rPr lang="en-US" altLang="zh-CN" sz="3000" b="1" dirty="0" smtClean="0">
                <a:solidFill>
                  <a:schemeClr val="tx1"/>
                </a:solidFill>
                <a:latin typeface="Times New Roman" pitchFamily="18" charset="0"/>
                <a:cs typeface="Times New Roman" pitchFamily="18" charset="0"/>
              </a:rPr>
              <a:t>03</a:t>
            </a:r>
            <a:r>
              <a:rPr lang="zh-CN" altLang="en-US" sz="3000" b="1" dirty="0" smtClean="0">
                <a:solidFill>
                  <a:schemeClr val="tx1"/>
                </a:solidFill>
                <a:latin typeface="Times New Roman" pitchFamily="18" charset="0"/>
                <a:cs typeface="Times New Roman" pitchFamily="18" charset="0"/>
              </a:rPr>
              <a:t>月</a:t>
            </a:r>
            <a:endParaRPr lang="zh-CN" altLang="en-US" sz="3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582931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800" b="1" dirty="0" smtClean="0">
                <a:latin typeface="Times New Roman" pitchFamily="18" charset="0"/>
                <a:cs typeface="Times New Roman" pitchFamily="18" charset="0"/>
              </a:rPr>
              <a:t>遗传学诊断技术</a:t>
            </a:r>
            <a:r>
              <a:rPr lang="en-US" altLang="zh-CN" sz="2800" b="1" dirty="0" smtClean="0">
                <a:latin typeface="Times New Roman" pitchFamily="18" charset="0"/>
                <a:cs typeface="Times New Roman" pitchFamily="18" charset="0"/>
              </a:rPr>
              <a:t>——</a:t>
            </a:r>
            <a:r>
              <a:rPr lang="zh-CN" altLang="en-US" sz="2800" b="1" dirty="0" smtClean="0">
                <a:latin typeface="Times New Roman" pitchFamily="18" charset="0"/>
                <a:cs typeface="Times New Roman" pitchFamily="18" charset="0"/>
              </a:rPr>
              <a:t>染色体筛查</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pSp>
        <p:nvGrpSpPr>
          <p:cNvPr id="12" name="组合 11"/>
          <p:cNvGrpSpPr/>
          <p:nvPr/>
        </p:nvGrpSpPr>
        <p:grpSpPr>
          <a:xfrm>
            <a:off x="0" y="1571612"/>
            <a:ext cx="9166361" cy="4214842"/>
            <a:chOff x="0" y="1643050"/>
            <a:chExt cx="9166361" cy="3929090"/>
          </a:xfrm>
        </p:grpSpPr>
        <p:pic>
          <p:nvPicPr>
            <p:cNvPr id="3074" name="Picture 2" descr="C:\Users\lenovo\Desktop\46,XY.jpg"/>
            <p:cNvPicPr>
              <a:picLocks noChangeAspect="1" noChangeArrowheads="1"/>
            </p:cNvPicPr>
            <p:nvPr/>
          </p:nvPicPr>
          <p:blipFill>
            <a:blip r:embed="rId2" cstate="print"/>
            <a:srcRect/>
            <a:stretch>
              <a:fillRect/>
            </a:stretch>
          </p:blipFill>
          <p:spPr bwMode="auto">
            <a:xfrm>
              <a:off x="0" y="1643050"/>
              <a:ext cx="4512536" cy="3240000"/>
            </a:xfrm>
            <a:prstGeom prst="rect">
              <a:avLst/>
            </a:prstGeom>
            <a:noFill/>
          </p:spPr>
        </p:pic>
        <p:cxnSp>
          <p:nvCxnSpPr>
            <p:cNvPr id="22" name="直接连接符 21"/>
            <p:cNvCxnSpPr/>
            <p:nvPr/>
          </p:nvCxnSpPr>
          <p:spPr>
            <a:xfrm rot="5400000">
              <a:off x="2938610" y="3422490"/>
              <a:ext cx="3143272"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43010" y="5143512"/>
              <a:ext cx="838691" cy="369332"/>
            </a:xfrm>
            <a:prstGeom prst="rect">
              <a:avLst/>
            </a:prstGeom>
            <a:noFill/>
          </p:spPr>
          <p:txBody>
            <a:bodyPr wrap="none" rtlCol="0">
              <a:spAutoFit/>
            </a:bodyPr>
            <a:lstStyle/>
            <a:p>
              <a:r>
                <a:rPr lang="en-US" altLang="zh-CN" b="1" dirty="0" smtClean="0">
                  <a:latin typeface="Times New Roman" pitchFamily="18" charset="0"/>
                  <a:cs typeface="Times New Roman" pitchFamily="18" charset="0"/>
                </a:rPr>
                <a:t>46,XY</a:t>
              </a:r>
              <a:endParaRPr lang="zh-CN" altLang="en-US" b="1" dirty="0">
                <a:latin typeface="Times New Roman" pitchFamily="18" charset="0"/>
                <a:cs typeface="Times New Roman" pitchFamily="18" charset="0"/>
              </a:endParaRPr>
            </a:p>
          </p:txBody>
        </p:sp>
        <p:sp>
          <p:nvSpPr>
            <p:cNvPr id="26" name="TextBox 25"/>
            <p:cNvSpPr txBox="1"/>
            <p:nvPr/>
          </p:nvSpPr>
          <p:spPr>
            <a:xfrm>
              <a:off x="6215042" y="5202808"/>
              <a:ext cx="1226618" cy="369332"/>
            </a:xfrm>
            <a:prstGeom prst="rect">
              <a:avLst/>
            </a:prstGeom>
            <a:noFill/>
          </p:spPr>
          <p:txBody>
            <a:bodyPr wrap="none" rtlCol="0">
              <a:spAutoFit/>
            </a:bodyPr>
            <a:lstStyle/>
            <a:p>
              <a:r>
                <a:rPr lang="en-US" altLang="zh-CN" b="1" dirty="0" smtClean="0">
                  <a:latin typeface="Times New Roman" pitchFamily="18" charset="0"/>
                  <a:cs typeface="Times New Roman" pitchFamily="18" charset="0"/>
                </a:rPr>
                <a:t>47,XY,+21</a:t>
              </a:r>
              <a:endParaRPr lang="zh-CN" altLang="en-US" b="1" dirty="0">
                <a:latin typeface="Times New Roman" pitchFamily="18" charset="0"/>
                <a:cs typeface="Times New Roman" pitchFamily="18" charset="0"/>
              </a:endParaRPr>
            </a:p>
          </p:txBody>
        </p:sp>
        <p:pic>
          <p:nvPicPr>
            <p:cNvPr id="3075" name="Picture 3" descr="C:\Users\lenovo\Desktop\47,XY,+21.jpg"/>
            <p:cNvPicPr>
              <a:picLocks noChangeAspect="1" noChangeArrowheads="1"/>
            </p:cNvPicPr>
            <p:nvPr/>
          </p:nvPicPr>
          <p:blipFill>
            <a:blip r:embed="rId3" cstate="print"/>
            <a:srcRect/>
            <a:stretch>
              <a:fillRect/>
            </a:stretch>
          </p:blipFill>
          <p:spPr bwMode="auto">
            <a:xfrm>
              <a:off x="4547236" y="1801166"/>
              <a:ext cx="4619125" cy="3240000"/>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625794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800" b="1" dirty="0" smtClean="0">
                <a:latin typeface="Times New Roman" pitchFamily="18" charset="0"/>
                <a:cs typeface="Times New Roman" pitchFamily="18" charset="0"/>
              </a:rPr>
              <a:t>遗传学诊断技术</a:t>
            </a:r>
            <a:r>
              <a:rPr lang="en-US" altLang="zh-CN" sz="2800" b="1" dirty="0" smtClean="0">
                <a:latin typeface="Times New Roman" pitchFamily="18" charset="0"/>
                <a:cs typeface="Times New Roman" pitchFamily="18" charset="0"/>
              </a:rPr>
              <a:t>——</a:t>
            </a:r>
            <a:r>
              <a:rPr lang="zh-CN" altLang="en-US" sz="2800" b="1" dirty="0" smtClean="0">
                <a:latin typeface="Times New Roman" pitchFamily="18" charset="0"/>
                <a:cs typeface="Times New Roman" pitchFamily="18" charset="0"/>
              </a:rPr>
              <a:t>荧光原位杂交技术</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内容占位符 4"/>
          <p:cNvSpPr>
            <a:spLocks noGrp="1"/>
          </p:cNvSpPr>
          <p:nvPr>
            <p:ph idx="1"/>
          </p:nvPr>
        </p:nvSpPr>
        <p:spPr>
          <a:xfrm>
            <a:off x="0" y="2000240"/>
            <a:ext cx="4643438" cy="3286148"/>
          </a:xfrm>
        </p:spPr>
        <p:txBody>
          <a:bodyPr>
            <a:noAutofit/>
          </a:bodyPr>
          <a:lstStyle/>
          <a:p>
            <a:pPr>
              <a:lnSpc>
                <a:spcPct val="150000"/>
              </a:lnSpc>
              <a:spcBef>
                <a:spcPts val="1200"/>
              </a:spcBef>
              <a:buNone/>
            </a:pPr>
            <a:r>
              <a:rPr lang="zh-CN" altLang="en-US" sz="2800" dirty="0" smtClean="0">
                <a:latin typeface="Times New Roman" pitchFamily="18" charset="0"/>
                <a:cs typeface="Times New Roman" pitchFamily="18" charset="0"/>
              </a:rPr>
              <a:t>      荧光原位杂交可以在植入前对多倍体、异倍体胚胎进行筛查</a:t>
            </a:r>
            <a:r>
              <a:rPr lang="en-US" altLang="zh-CN" sz="2800" dirty="0" smtClean="0">
                <a:latin typeface="Times New Roman" pitchFamily="18" charset="0"/>
                <a:cs typeface="Times New Roman" pitchFamily="18" charset="0"/>
              </a:rPr>
              <a:t>,</a:t>
            </a:r>
            <a:r>
              <a:rPr lang="zh-CN" altLang="en-US" sz="2800" dirty="0" smtClean="0">
                <a:latin typeface="Times New Roman" pitchFamily="18" charset="0"/>
                <a:cs typeface="Times New Roman" pitchFamily="18" charset="0"/>
              </a:rPr>
              <a:t>如</a:t>
            </a:r>
            <a:r>
              <a:rPr lang="en-US" altLang="zh-CN" sz="2800" dirty="0" smtClean="0">
                <a:latin typeface="Times New Roman" pitchFamily="18" charset="0"/>
                <a:cs typeface="Times New Roman" pitchFamily="18" charset="0"/>
              </a:rPr>
              <a:t>21</a:t>
            </a:r>
            <a:r>
              <a:rPr lang="zh-CN" altLang="en-US" sz="2800" dirty="0" smtClean="0">
                <a:latin typeface="Times New Roman" pitchFamily="18" charset="0"/>
                <a:cs typeface="Times New Roman" pitchFamily="18" charset="0"/>
              </a:rPr>
              <a:t>三体、</a:t>
            </a:r>
            <a:r>
              <a:rPr lang="en-US" altLang="zh-CN" sz="2800" dirty="0" smtClean="0">
                <a:latin typeface="Times New Roman" pitchFamily="18" charset="0"/>
                <a:cs typeface="Times New Roman" pitchFamily="18" charset="0"/>
              </a:rPr>
              <a:t>11</a:t>
            </a:r>
            <a:r>
              <a:rPr lang="zh-CN" altLang="en-US" sz="2800" dirty="0" smtClean="0">
                <a:latin typeface="Times New Roman" pitchFamily="18" charset="0"/>
                <a:cs typeface="Times New Roman" pitchFamily="18" charset="0"/>
              </a:rPr>
              <a:t>三体、</a:t>
            </a:r>
            <a:r>
              <a:rPr lang="en-US" altLang="zh-CN" sz="2800" dirty="0" smtClean="0">
                <a:latin typeface="Times New Roman" pitchFamily="18" charset="0"/>
                <a:cs typeface="Times New Roman" pitchFamily="18" charset="0"/>
              </a:rPr>
              <a:t>13</a:t>
            </a:r>
            <a:r>
              <a:rPr lang="zh-CN" altLang="en-US" sz="2800" dirty="0" smtClean="0">
                <a:latin typeface="Times New Roman" pitchFamily="18" charset="0"/>
                <a:cs typeface="Times New Roman" pitchFamily="18" charset="0"/>
              </a:rPr>
              <a:t>三体、</a:t>
            </a:r>
            <a:r>
              <a:rPr lang="en-US" altLang="zh-CN" sz="2800" dirty="0" smtClean="0">
                <a:latin typeface="Times New Roman" pitchFamily="18" charset="0"/>
                <a:cs typeface="Times New Roman" pitchFamily="18" charset="0"/>
              </a:rPr>
              <a:t>18</a:t>
            </a:r>
            <a:r>
              <a:rPr lang="zh-CN" altLang="en-US" sz="2800" dirty="0" smtClean="0">
                <a:latin typeface="Times New Roman" pitchFamily="18" charset="0"/>
                <a:cs typeface="Times New Roman" pitchFamily="18" charset="0"/>
              </a:rPr>
              <a:t>三体。</a:t>
            </a:r>
            <a:r>
              <a:rPr lang="zh-CN" altLang="en-US" sz="2800" dirty="0" smtClean="0">
                <a:solidFill>
                  <a:srgbClr val="FF0000"/>
                </a:solidFill>
                <a:latin typeface="Times New Roman" pitchFamily="18" charset="0"/>
                <a:cs typeface="Times New Roman" pitchFamily="18" charset="0"/>
              </a:rPr>
              <a:t>    </a:t>
            </a:r>
            <a:endParaRPr lang="zh-CN" alt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643438" y="2143116"/>
            <a:ext cx="4260931" cy="3071834"/>
          </a:xfrm>
          <a:prstGeom prst="rect">
            <a:avLst/>
          </a:prstGeom>
          <a:noFill/>
          <a:ln w="9525">
            <a:noFill/>
            <a:miter lim="800000"/>
            <a:headEnd/>
            <a:tailEnd/>
          </a:ln>
          <a:effectLst/>
        </p:spPr>
      </p:pic>
      <p:sp>
        <p:nvSpPr>
          <p:cNvPr id="8" name="矩形 7"/>
          <p:cNvSpPr/>
          <p:nvPr/>
        </p:nvSpPr>
        <p:spPr>
          <a:xfrm>
            <a:off x="2786050" y="5429264"/>
            <a:ext cx="6357950" cy="609398"/>
          </a:xfrm>
          <a:prstGeom prst="rect">
            <a:avLst/>
          </a:prstGeom>
        </p:spPr>
        <p:txBody>
          <a:bodyPr wrap="square">
            <a:spAutoFit/>
          </a:bodyPr>
          <a:lstStyle/>
          <a:p>
            <a:pPr>
              <a:lnSpc>
                <a:spcPct val="120000"/>
              </a:lnSpc>
            </a:pPr>
            <a:r>
              <a:rPr lang="en-US" sz="1400" dirty="0" err="1" smtClean="0">
                <a:latin typeface="Times New Roman" pitchFamily="18" charset="0"/>
                <a:cs typeface="Times New Roman" pitchFamily="18" charset="0"/>
              </a:rPr>
              <a:t>Sook</a:t>
            </a:r>
            <a:r>
              <a:rPr lang="en-US" sz="1400" dirty="0" smtClean="0">
                <a:latin typeface="Times New Roman" pitchFamily="18" charset="0"/>
                <a:cs typeface="Times New Roman" pitchFamily="18" charset="0"/>
              </a:rPr>
              <a:t>-Won </a:t>
            </a:r>
            <a:r>
              <a:rPr lang="en-US" sz="1400" dirty="0" err="1" smtClean="0">
                <a:latin typeface="Times New Roman" pitchFamily="18" charset="0"/>
                <a:cs typeface="Times New Roman" pitchFamily="18" charset="0"/>
              </a:rPr>
              <a:t>Ryu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Goeun</a:t>
            </a:r>
            <a:r>
              <a:rPr lang="en-US" sz="1400" dirty="0" smtClean="0">
                <a:latin typeface="Times New Roman" pitchFamily="18" charset="0"/>
                <a:cs typeface="Times New Roman" pitchFamily="18" charset="0"/>
              </a:rPr>
              <a:t> Lee, Cheong Soon </a:t>
            </a:r>
            <a:r>
              <a:rPr lang="en-US" sz="1400" dirty="0" err="1" smtClean="0">
                <a:latin typeface="Times New Roman" pitchFamily="18" charset="0"/>
                <a:cs typeface="Times New Roman" pitchFamily="18" charset="0"/>
              </a:rPr>
              <a:t>Baik</a:t>
            </a:r>
            <a:r>
              <a:rPr lang="en-US" sz="1400" dirty="0" smtClean="0">
                <a:latin typeface="Times New Roman" pitchFamily="18" charset="0"/>
                <a:cs typeface="Times New Roman" pitchFamily="18" charset="0"/>
              </a:rPr>
              <a:t>, </a:t>
            </a:r>
            <a:r>
              <a:rPr lang="en-US" altLang="zh-CN" sz="1400" i="1" dirty="0" smtClean="0">
                <a:latin typeface="Times New Roman" pitchFamily="18" charset="0"/>
                <a:cs typeface="Times New Roman" pitchFamily="18" charset="0"/>
              </a:rPr>
              <a:t>et al</a:t>
            </a:r>
            <a:r>
              <a:rPr lang="en-US" sz="1400" dirty="0" smtClean="0">
                <a:latin typeface="Times New Roman" pitchFamily="18" charset="0"/>
                <a:cs typeface="Times New Roman" pitchFamily="18" charset="0"/>
              </a:rPr>
              <a:t>. Down-Turner Syndrome (45,X/47,XY,+21): Case Report and Review. </a:t>
            </a:r>
            <a:r>
              <a:rPr lang="sv-SE" sz="1400" dirty="0" smtClean="0">
                <a:latin typeface="Times New Roman" pitchFamily="18" charset="0"/>
                <a:cs typeface="Times New Roman" pitchFamily="18" charset="0"/>
              </a:rPr>
              <a:t>Korean J Lab Med 2010;30:195-200</a:t>
            </a:r>
            <a:endParaRPr lang="zh-CN"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582931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800" b="1" dirty="0" smtClean="0">
                <a:latin typeface="Times New Roman" pitchFamily="18" charset="0"/>
                <a:cs typeface="Times New Roman" pitchFamily="18" charset="0"/>
              </a:rPr>
              <a:t>遗传学诊断技术</a:t>
            </a:r>
            <a:r>
              <a:rPr lang="en-US" altLang="zh-CN" sz="2800" b="1" dirty="0" smtClean="0">
                <a:latin typeface="Times New Roman" pitchFamily="18" charset="0"/>
                <a:cs typeface="Times New Roman" pitchFamily="18" charset="0"/>
              </a:rPr>
              <a:t>——PCR</a:t>
            </a:r>
            <a:r>
              <a:rPr lang="zh-CN" altLang="en-US" sz="2800" b="1" dirty="0" smtClean="0">
                <a:latin typeface="Times New Roman" pitchFamily="18" charset="0"/>
                <a:cs typeface="Times New Roman" pitchFamily="18" charset="0"/>
              </a:rPr>
              <a:t>技术</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aphicFrame>
        <p:nvGraphicFramePr>
          <p:cNvPr id="5" name="图示 4"/>
          <p:cNvGraphicFramePr/>
          <p:nvPr/>
        </p:nvGraphicFramePr>
        <p:xfrm>
          <a:off x="2214546" y="1285860"/>
          <a:ext cx="5357850"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071670" y="5000636"/>
            <a:ext cx="6286544" cy="1200329"/>
          </a:xfrm>
          <a:prstGeom prst="rect">
            <a:avLst/>
          </a:prstGeom>
          <a:noFill/>
        </p:spPr>
        <p:txBody>
          <a:bodyPr wrap="square" rtlCol="0">
            <a:spAutoFit/>
          </a:bodyPr>
          <a:lstStyle/>
          <a:p>
            <a:pPr>
              <a:lnSpc>
                <a:spcPct val="150000"/>
              </a:lnSpc>
            </a:pPr>
            <a:r>
              <a:rPr lang="zh-CN" altLang="en-US" sz="2400" dirty="0" smtClean="0">
                <a:latin typeface="Times New Roman" pitchFamily="18" charset="0"/>
                <a:cs typeface="Times New Roman" pitchFamily="18" charset="0"/>
              </a:rPr>
              <a:t>单基因遗传病（成骨不全、</a:t>
            </a:r>
            <a:r>
              <a:rPr lang="en-US" altLang="zh-CN" sz="2400" dirty="0" smtClean="0">
                <a:latin typeface="Times New Roman" pitchFamily="18" charset="0"/>
                <a:cs typeface="Times New Roman" pitchFamily="18" charset="0"/>
              </a:rPr>
              <a:t>β</a:t>
            </a:r>
            <a:r>
              <a:rPr lang="zh-CN" altLang="en-US" sz="2400" dirty="0" smtClean="0">
                <a:latin typeface="Times New Roman" pitchFamily="18" charset="0"/>
                <a:cs typeface="Times New Roman" pitchFamily="18" charset="0"/>
              </a:rPr>
              <a:t>地中海贫血症）；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Marfan</a:t>
            </a:r>
            <a:r>
              <a:rPr lang="zh-CN" altLang="en-US" sz="2400" dirty="0" smtClean="0">
                <a:latin typeface="Times New Roman" pitchFamily="18" charset="0"/>
                <a:cs typeface="Times New Roman" pitchFamily="18" charset="0"/>
              </a:rPr>
              <a:t>综合征患者</a:t>
            </a:r>
            <a:endParaRPr lang="zh-CN"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582931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800" b="1" dirty="0" smtClean="0">
                <a:latin typeface="Times New Roman" pitchFamily="18" charset="0"/>
                <a:cs typeface="Times New Roman" pitchFamily="18" charset="0"/>
              </a:rPr>
              <a:t>遗传学诊断技术</a:t>
            </a:r>
            <a:r>
              <a:rPr lang="en-US" altLang="zh-CN" sz="2800" b="1" dirty="0" smtClean="0">
                <a:latin typeface="Times New Roman" pitchFamily="18" charset="0"/>
                <a:cs typeface="Times New Roman" pitchFamily="18" charset="0"/>
              </a:rPr>
              <a:t>——</a:t>
            </a:r>
            <a:r>
              <a:rPr lang="zh-CN" altLang="en-US" sz="2800" b="1" dirty="0" smtClean="0">
                <a:latin typeface="Times New Roman" pitchFamily="18" charset="0"/>
                <a:cs typeface="Times New Roman" pitchFamily="18" charset="0"/>
              </a:rPr>
              <a:t>芯片技术</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4714876" y="1571612"/>
            <a:ext cx="3786214" cy="4225046"/>
          </a:xfrm>
          <a:prstGeom prst="rect">
            <a:avLst/>
          </a:prstGeom>
          <a:noFill/>
          <a:ln w="9525">
            <a:noFill/>
            <a:miter lim="800000"/>
            <a:headEnd/>
            <a:tailEnd/>
          </a:ln>
          <a:effectLst/>
        </p:spPr>
      </p:pic>
      <p:sp>
        <p:nvSpPr>
          <p:cNvPr id="10" name="内容占位符 4"/>
          <p:cNvSpPr>
            <a:spLocks noGrp="1"/>
          </p:cNvSpPr>
          <p:nvPr>
            <p:ph idx="1"/>
          </p:nvPr>
        </p:nvSpPr>
        <p:spPr>
          <a:xfrm>
            <a:off x="0" y="2000240"/>
            <a:ext cx="4643438" cy="2071702"/>
          </a:xfrm>
        </p:spPr>
        <p:txBody>
          <a:bodyPr>
            <a:noAutofit/>
          </a:bodyPr>
          <a:lstStyle/>
          <a:p>
            <a:pPr>
              <a:lnSpc>
                <a:spcPct val="150000"/>
              </a:lnSpc>
              <a:spcBef>
                <a:spcPts val="1200"/>
              </a:spcBef>
              <a:buNone/>
            </a:pPr>
            <a:r>
              <a:rPr lang="zh-CN" altLang="en-US" sz="2800" dirty="0" smtClean="0">
                <a:latin typeface="Times New Roman" pitchFamily="18" charset="0"/>
                <a:cs typeface="Times New Roman" pitchFamily="18" charset="0"/>
              </a:rPr>
              <a:t>           芯片技术可检测基因拷贝数、</a:t>
            </a:r>
            <a:r>
              <a:rPr lang="en-US" altLang="zh-CN" sz="2800" dirty="0" smtClean="0">
                <a:latin typeface="Times New Roman" pitchFamily="18" charset="0"/>
                <a:cs typeface="Times New Roman" pitchFamily="18" charset="0"/>
              </a:rPr>
              <a:t>SNP</a:t>
            </a:r>
            <a:r>
              <a:rPr lang="zh-CN" altLang="en-US" sz="2800" dirty="0" smtClean="0">
                <a:latin typeface="Times New Roman" pitchFamily="18" charset="0"/>
                <a:cs typeface="Times New Roman" pitchFamily="18" charset="0"/>
              </a:rPr>
              <a:t>和表达差异情况。</a:t>
            </a:r>
            <a:endParaRPr lang="zh-CN" alt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582931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800" b="1" dirty="0" smtClean="0">
                <a:latin typeface="Times New Roman" pitchFamily="18" charset="0"/>
                <a:cs typeface="Times New Roman" pitchFamily="18" charset="0"/>
              </a:rPr>
              <a:t>遗传学诊断技术</a:t>
            </a:r>
            <a:r>
              <a:rPr lang="en-US" altLang="zh-CN" sz="2800" b="1" dirty="0" smtClean="0">
                <a:latin typeface="Times New Roman" pitchFamily="18" charset="0"/>
                <a:cs typeface="Times New Roman" pitchFamily="18" charset="0"/>
              </a:rPr>
              <a:t>——</a:t>
            </a:r>
            <a:r>
              <a:rPr lang="zh-CN" altLang="en-US" sz="2800" b="1" dirty="0" smtClean="0">
                <a:latin typeface="Times New Roman" pitchFamily="18" charset="0"/>
                <a:cs typeface="Times New Roman" pitchFamily="18" charset="0"/>
              </a:rPr>
              <a:t>测序技术</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3857620" y="1142984"/>
            <a:ext cx="5070822" cy="5357850"/>
          </a:xfrm>
          <a:prstGeom prst="rect">
            <a:avLst/>
          </a:prstGeom>
          <a:noFill/>
          <a:ln w="9525">
            <a:noFill/>
            <a:miter lim="800000"/>
            <a:headEnd/>
            <a:tailEnd/>
          </a:ln>
          <a:effectLst/>
        </p:spPr>
      </p:pic>
      <p:sp>
        <p:nvSpPr>
          <p:cNvPr id="7" name="内容占位符 4"/>
          <p:cNvSpPr>
            <a:spLocks noGrp="1"/>
          </p:cNvSpPr>
          <p:nvPr>
            <p:ph idx="1"/>
          </p:nvPr>
        </p:nvSpPr>
        <p:spPr>
          <a:xfrm>
            <a:off x="0" y="2143116"/>
            <a:ext cx="3786182" cy="2071702"/>
          </a:xfrm>
        </p:spPr>
        <p:txBody>
          <a:bodyPr>
            <a:noAutofit/>
          </a:bodyPr>
          <a:lstStyle/>
          <a:p>
            <a:pPr>
              <a:lnSpc>
                <a:spcPct val="150000"/>
              </a:lnSpc>
              <a:spcBef>
                <a:spcPts val="1200"/>
              </a:spcBef>
              <a:buNone/>
            </a:pPr>
            <a:r>
              <a:rPr lang="zh-CN" altLang="en-US" sz="2800" dirty="0" smtClean="0">
                <a:latin typeface="Times New Roman" pitchFamily="18" charset="0"/>
                <a:cs typeface="Times New Roman" pitchFamily="18" charset="0"/>
              </a:rPr>
              <a:t>           测序技术可检测全基因组突变情况。</a:t>
            </a:r>
            <a:endParaRPr lang="zh-CN" alt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5472122" cy="1143000"/>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lang="zh-CN" altLang="en-US" sz="2800" b="1" dirty="0" smtClean="0">
                <a:latin typeface="Times New Roman" pitchFamily="18" charset="0"/>
                <a:cs typeface="Times New Roman" pitchFamily="18" charset="0"/>
              </a:rPr>
              <a:t>遗传学技术在辅助生殖中的应用</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内容占位符 5"/>
          <p:cNvSpPr>
            <a:spLocks noGrp="1"/>
          </p:cNvSpPr>
          <p:nvPr>
            <p:ph idx="1"/>
          </p:nvPr>
        </p:nvSpPr>
        <p:spPr>
          <a:xfrm>
            <a:off x="2571736" y="1714488"/>
            <a:ext cx="3929090" cy="1500198"/>
          </a:xfrm>
          <a:solidFill>
            <a:schemeClr val="accent1">
              <a:lumMod val="40000"/>
              <a:lumOff val="60000"/>
            </a:schemeClr>
          </a:solidFill>
          <a:ln>
            <a:solidFill>
              <a:schemeClr val="tx1"/>
            </a:solidFill>
          </a:ln>
        </p:spPr>
        <p:txBody>
          <a:bodyPr>
            <a:normAutofit/>
          </a:bodyPr>
          <a:lstStyle/>
          <a:p>
            <a:pPr algn="ctr">
              <a:lnSpc>
                <a:spcPct val="150000"/>
              </a:lnSpc>
              <a:buNone/>
            </a:pPr>
            <a:r>
              <a:rPr lang="zh-CN" altLang="en-US" sz="2400" dirty="0" smtClean="0">
                <a:latin typeface="Times New Roman" pitchFamily="18" charset="0"/>
                <a:cs typeface="Times New Roman" pitchFamily="18" charset="0"/>
              </a:rPr>
              <a:t> 植入前遗传学诊断（</a:t>
            </a:r>
            <a:r>
              <a:rPr lang="en-US" altLang="zh-CN" sz="2400" dirty="0" smtClean="0">
                <a:latin typeface="Times New Roman" pitchFamily="18" charset="0"/>
                <a:cs typeface="Times New Roman" pitchFamily="18" charset="0"/>
              </a:rPr>
              <a:t>PGD</a:t>
            </a:r>
            <a:r>
              <a:rPr lang="zh-CN" altLang="en-US" sz="2400" dirty="0" smtClean="0">
                <a:latin typeface="Times New Roman" pitchFamily="18" charset="0"/>
                <a:cs typeface="Times New Roman" pitchFamily="18" charset="0"/>
              </a:rPr>
              <a:t>）</a:t>
            </a:r>
            <a:endParaRPr lang="en-US" altLang="zh-CN" sz="2400" dirty="0" smtClean="0">
              <a:latin typeface="Times New Roman" pitchFamily="18" charset="0"/>
              <a:cs typeface="Times New Roman" pitchFamily="18" charset="0"/>
            </a:endParaRPr>
          </a:p>
          <a:p>
            <a:pPr>
              <a:lnSpc>
                <a:spcPct val="150000"/>
              </a:lnSpc>
              <a:buNone/>
            </a:pPr>
            <a:r>
              <a:rPr lang="en-US" altLang="zh-CN" sz="24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荧光原位杂交；</a:t>
            </a:r>
            <a:r>
              <a:rPr lang="en-US" altLang="zh-CN" sz="2000" dirty="0" smtClean="0">
                <a:latin typeface="Times New Roman" pitchFamily="18" charset="0"/>
                <a:cs typeface="Times New Roman" pitchFamily="18" charset="0"/>
              </a:rPr>
              <a:t>PCR</a:t>
            </a:r>
          </a:p>
        </p:txBody>
      </p:sp>
      <p:sp>
        <p:nvSpPr>
          <p:cNvPr id="5" name="内容占位符 5"/>
          <p:cNvSpPr txBox="1">
            <a:spLocks/>
          </p:cNvSpPr>
          <p:nvPr/>
        </p:nvSpPr>
        <p:spPr>
          <a:xfrm>
            <a:off x="2643174" y="4214818"/>
            <a:ext cx="3857652" cy="1428760"/>
          </a:xfrm>
          <a:prstGeom prst="rect">
            <a:avLst/>
          </a:prstGeom>
          <a:solidFill>
            <a:schemeClr val="accent2">
              <a:lumMod val="40000"/>
              <a:lumOff val="60000"/>
            </a:schemeClr>
          </a:solidFill>
          <a:ln>
            <a:solidFill>
              <a:schemeClr val="tx1"/>
            </a:solidFill>
          </a:ln>
        </p:spPr>
        <p:txBody>
          <a:bodyPr vert="horz">
            <a:normAutofit/>
          </a:bodyPr>
          <a:lstStyle/>
          <a:p>
            <a:pPr marL="365760" lvl="0" indent="-256032" algn="ctr">
              <a:lnSpc>
                <a:spcPct val="150000"/>
              </a:lnSpc>
              <a:spcBef>
                <a:spcPts val="400"/>
              </a:spcBef>
              <a:buClr>
                <a:schemeClr val="accent1"/>
              </a:buClr>
              <a:buSzPct val="68000"/>
            </a:pPr>
            <a:r>
              <a:rPr kumimoji="0" lang="zh-CN" alt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植入前遗传学筛查</a:t>
            </a:r>
            <a:r>
              <a:rPr lang="en-US" altLang="zh-CN" sz="2400" dirty="0" smtClean="0">
                <a:latin typeface="Times New Roman" pitchFamily="18" charset="0"/>
                <a:cs typeface="Times New Roman" pitchFamily="18" charset="0"/>
              </a:rPr>
              <a:t>(PGS)  </a:t>
            </a:r>
            <a:r>
              <a:rPr kumimoji="0" lang="zh-CN" altLang="en-US"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芯片技术；高通量测序</a:t>
            </a:r>
            <a:endParaRPr kumimoji="0" lang="zh-CN" altLang="en-US" sz="2000" i="0" u="none" strike="noStrike" kern="1200" cap="none" spc="0" normalizeH="0" baseline="0" noProof="0" dirty="0">
              <a:ln>
                <a:noFill/>
              </a:ln>
              <a:solidFill>
                <a:schemeClr val="tx1"/>
              </a:solidFill>
              <a:effectLst/>
              <a:uLnTx/>
              <a:uFillTx/>
              <a:latin typeface="+mn-lt"/>
              <a:ea typeface="+mn-ea"/>
              <a:cs typeface="+mn-cs"/>
            </a:endParaRPr>
          </a:p>
        </p:txBody>
      </p:sp>
      <p:sp>
        <p:nvSpPr>
          <p:cNvPr id="7" name="下箭头 6"/>
          <p:cNvSpPr/>
          <p:nvPr/>
        </p:nvSpPr>
        <p:spPr>
          <a:xfrm>
            <a:off x="4071934" y="3357562"/>
            <a:ext cx="571504" cy="785818"/>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4"/>
          <p:cNvSpPr txBox="1">
            <a:spLocks/>
          </p:cNvSpPr>
          <p:nvPr/>
        </p:nvSpPr>
        <p:spPr>
          <a:xfrm>
            <a:off x="500034" y="1500174"/>
            <a:ext cx="7715304" cy="4071990"/>
          </a:xfrm>
          <a:prstGeom prst="rect">
            <a:avLst/>
          </a:prstGeom>
        </p:spPr>
        <p:txBody>
          <a:bodyPr vert="horz">
            <a:normAutofit/>
          </a:bodyPr>
          <a:lstStyle/>
          <a:p>
            <a:pPr marL="365760" indent="-256032">
              <a:lnSpc>
                <a:spcPct val="150000"/>
              </a:lnSpc>
              <a:spcBef>
                <a:spcPts val="400"/>
              </a:spcBef>
              <a:buClr>
                <a:schemeClr val="accent1"/>
              </a:buClr>
              <a:buSzPct val="68000"/>
            </a:pPr>
            <a:r>
              <a:rPr lang="zh-CN" altLang="en-US" sz="2800" dirty="0" smtClean="0">
                <a:latin typeface="Times New Roman" pitchFamily="18" charset="0"/>
                <a:cs typeface="Times New Roman" pitchFamily="18" charset="0"/>
              </a:rPr>
              <a:t>            国家卫计委医政医管局发布了关于</a:t>
            </a:r>
            <a:r>
              <a:rPr lang="en-US" altLang="zh-CN" sz="2800" dirty="0" smtClean="0">
                <a:latin typeface="Times New Roman" pitchFamily="18" charset="0"/>
                <a:cs typeface="Times New Roman" pitchFamily="18" charset="0"/>
              </a:rPr>
              <a:t>《</a:t>
            </a:r>
            <a:r>
              <a:rPr lang="zh-CN" altLang="en-US" sz="2800" dirty="0" smtClean="0">
                <a:latin typeface="Times New Roman" pitchFamily="18" charset="0"/>
                <a:cs typeface="Times New Roman" pitchFamily="18" charset="0"/>
              </a:rPr>
              <a:t>开展高通量基因测序技术临床应用试点工作的通知</a:t>
            </a:r>
            <a:r>
              <a:rPr lang="en-US" altLang="zh-CN" sz="2800" dirty="0" smtClean="0">
                <a:latin typeface="Times New Roman" pitchFamily="18" charset="0"/>
                <a:cs typeface="Times New Roman" pitchFamily="18" charset="0"/>
              </a:rPr>
              <a:t>》</a:t>
            </a:r>
            <a:r>
              <a:rPr lang="zh-CN" altLang="en-US" sz="2800" dirty="0" smtClean="0">
                <a:latin typeface="Times New Roman" pitchFamily="18" charset="0"/>
                <a:cs typeface="Times New Roman" pitchFamily="18" charset="0"/>
              </a:rPr>
              <a:t>，首次公布了一批高通量测序技术临床应用试点单位，专业包括遗传病诊断、产前筛查与诊断、</a:t>
            </a:r>
            <a:r>
              <a:rPr lang="zh-CN" altLang="en-US" sz="2800" dirty="0" smtClean="0">
                <a:solidFill>
                  <a:srgbClr val="FF0000"/>
                </a:solidFill>
                <a:latin typeface="Times New Roman" pitchFamily="18" charset="0"/>
                <a:cs typeface="Times New Roman" pitchFamily="18" charset="0"/>
              </a:rPr>
              <a:t>植入前胚胎遗传学诊断</a:t>
            </a:r>
            <a:r>
              <a:rPr lang="zh-CN" altLang="en-US" sz="2800" dirty="0" smtClean="0">
                <a:latin typeface="Times New Roman" pitchFamily="18" charset="0"/>
                <a:cs typeface="Times New Roman" pitchFamily="18" charset="0"/>
              </a:rPr>
              <a:t>。</a:t>
            </a:r>
            <a:endParaRPr lang="en-US" altLang="zh-CN" sz="2800" dirty="0" smtClean="0">
              <a:latin typeface="Times New Roman" pitchFamily="18" charset="0"/>
              <a:cs typeface="Times New Roman" pitchFamily="18" charset="0"/>
            </a:endParaRPr>
          </a:p>
        </p:txBody>
      </p:sp>
      <p:sp>
        <p:nvSpPr>
          <p:cNvPr id="3" name="标题 1"/>
          <p:cNvSpPr txBox="1">
            <a:spLocks/>
          </p:cNvSpPr>
          <p:nvPr/>
        </p:nvSpPr>
        <p:spPr>
          <a:xfrm>
            <a:off x="457200" y="274638"/>
            <a:ext cx="5472122" cy="1143000"/>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lang="zh-CN" altLang="en-US" sz="2800" b="1" dirty="0" smtClean="0">
                <a:latin typeface="Times New Roman" pitchFamily="18" charset="0"/>
                <a:cs typeface="Times New Roman" pitchFamily="18" charset="0"/>
              </a:rPr>
              <a:t>遗传学技术在辅助生殖中的应用</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4"/>
          <p:cNvSpPr txBox="1">
            <a:spLocks/>
          </p:cNvSpPr>
          <p:nvPr/>
        </p:nvSpPr>
        <p:spPr>
          <a:xfrm>
            <a:off x="571472" y="1500174"/>
            <a:ext cx="7786742" cy="4071990"/>
          </a:xfrm>
          <a:prstGeom prst="rect">
            <a:avLst/>
          </a:prstGeom>
        </p:spPr>
        <p:txBody>
          <a:bodyPr vert="horz">
            <a:normAutofit/>
          </a:bodyPr>
          <a:lstStyle/>
          <a:p>
            <a:pPr marL="365760" indent="-256032">
              <a:lnSpc>
                <a:spcPct val="150000"/>
              </a:lnSpc>
              <a:spcBef>
                <a:spcPts val="400"/>
              </a:spcBef>
              <a:buClr>
                <a:schemeClr val="accent1"/>
              </a:buClr>
              <a:buSzPct val="68000"/>
            </a:pPr>
            <a:r>
              <a:rPr lang="zh-CN" altLang="en-US" sz="2800" dirty="0" smtClean="0">
                <a:latin typeface="Times New Roman" pitchFamily="18" charset="0"/>
                <a:cs typeface="Times New Roman" pitchFamily="18" charset="0"/>
              </a:rPr>
              <a:t>           卫计委妇幼保健服务司发布了</a:t>
            </a:r>
            <a:r>
              <a:rPr lang="en-US" altLang="zh-CN" sz="2800" dirty="0" smtClean="0">
                <a:latin typeface="Times New Roman" pitchFamily="18" charset="0"/>
                <a:cs typeface="Times New Roman" pitchFamily="18" charset="0"/>
              </a:rPr>
              <a:t>《</a:t>
            </a:r>
            <a:r>
              <a:rPr lang="zh-CN" altLang="en-US" sz="2800" dirty="0" smtClean="0">
                <a:latin typeface="Times New Roman" pitchFamily="18" charset="0"/>
                <a:cs typeface="Times New Roman" pitchFamily="18" charset="0"/>
              </a:rPr>
              <a:t>关于产前诊断机构开展高通量基因测序产前筛查与诊断临床应用试点工作的通知</a:t>
            </a:r>
            <a:r>
              <a:rPr lang="en-US" altLang="zh-CN" sz="2800" dirty="0" smtClean="0">
                <a:latin typeface="Times New Roman" pitchFamily="18" charset="0"/>
                <a:cs typeface="Times New Roman" pitchFamily="18" charset="0"/>
              </a:rPr>
              <a:t>》</a:t>
            </a:r>
            <a:r>
              <a:rPr lang="zh-CN" altLang="en-US" sz="2800" dirty="0" smtClean="0">
                <a:latin typeface="Times New Roman" pitchFamily="18" charset="0"/>
                <a:cs typeface="Times New Roman" pitchFamily="18" charset="0"/>
              </a:rPr>
              <a:t>，审批通过了</a:t>
            </a:r>
            <a:r>
              <a:rPr lang="en-US" altLang="zh-CN" sz="2800" dirty="0" smtClean="0">
                <a:latin typeface="Times New Roman" pitchFamily="18" charset="0"/>
                <a:cs typeface="Times New Roman" pitchFamily="18" charset="0"/>
              </a:rPr>
              <a:t>109</a:t>
            </a:r>
            <a:r>
              <a:rPr lang="zh-CN" altLang="en-US" sz="2800" dirty="0" smtClean="0">
                <a:latin typeface="Times New Roman" pitchFamily="18" charset="0"/>
                <a:cs typeface="Times New Roman" pitchFamily="18" charset="0"/>
              </a:rPr>
              <a:t>家医疗机构开展高通量基因测序产前筛查与诊断（</a:t>
            </a:r>
            <a:r>
              <a:rPr lang="en-US" altLang="zh-CN" sz="2800" dirty="0" smtClean="0">
                <a:latin typeface="Times New Roman" pitchFamily="18" charset="0"/>
                <a:cs typeface="Times New Roman" pitchFamily="18" charset="0"/>
              </a:rPr>
              <a:t>NIPT</a:t>
            </a:r>
            <a:r>
              <a:rPr lang="zh-CN" altLang="en-US" sz="2800" dirty="0" smtClean="0">
                <a:latin typeface="Times New Roman" pitchFamily="18" charset="0"/>
                <a:cs typeface="Times New Roman" pitchFamily="18" charset="0"/>
              </a:rPr>
              <a:t>）临床试点。</a:t>
            </a:r>
            <a:endParaRPr lang="en-US" altLang="zh-CN" sz="2800" dirty="0" smtClean="0">
              <a:latin typeface="Times New Roman" pitchFamily="18" charset="0"/>
              <a:cs typeface="Times New Roman" pitchFamily="18" charset="0"/>
            </a:endParaRPr>
          </a:p>
          <a:p>
            <a:pPr marL="365760" indent="-256032">
              <a:lnSpc>
                <a:spcPct val="150000"/>
              </a:lnSpc>
              <a:spcBef>
                <a:spcPts val="400"/>
              </a:spcBef>
              <a:buClr>
                <a:schemeClr val="accent1"/>
              </a:buClr>
              <a:buSzPct val="68000"/>
            </a:pPr>
            <a:r>
              <a:rPr lang="zh-CN" altLang="en-US" sz="2800" dirty="0" smtClean="0">
                <a:latin typeface="Times New Roman" pitchFamily="18" charset="0"/>
                <a:cs typeface="Times New Roman" pitchFamily="18" charset="0"/>
              </a:rPr>
              <a:t>          天津 </a:t>
            </a:r>
            <a:r>
              <a:rPr lang="en-US" altLang="zh-CN" sz="2800" dirty="0" smtClean="0">
                <a:solidFill>
                  <a:srgbClr val="FF0000"/>
                </a:solidFill>
                <a:latin typeface="Times New Roman" pitchFamily="18" charset="0"/>
                <a:cs typeface="Times New Roman" pitchFamily="18" charset="0"/>
              </a:rPr>
              <a:t>1</a:t>
            </a:r>
            <a:r>
              <a:rPr lang="en-US" altLang="zh-CN" sz="2800" dirty="0" smtClean="0">
                <a:latin typeface="Times New Roman" pitchFamily="18" charset="0"/>
                <a:cs typeface="Times New Roman" pitchFamily="18" charset="0"/>
              </a:rPr>
              <a:t> </a:t>
            </a:r>
            <a:r>
              <a:rPr lang="zh-CN" altLang="en-US" sz="2800" dirty="0" smtClean="0">
                <a:latin typeface="Times New Roman" pitchFamily="18" charset="0"/>
                <a:cs typeface="Times New Roman" pitchFamily="18" charset="0"/>
              </a:rPr>
              <a:t>家：天津医科大学总医院</a:t>
            </a:r>
            <a:endParaRPr lang="en-US" altLang="zh-CN" sz="2800" dirty="0" smtClean="0">
              <a:latin typeface="Times New Roman" pitchFamily="18" charset="0"/>
              <a:cs typeface="Times New Roman" pitchFamily="18" charset="0"/>
            </a:endParaRPr>
          </a:p>
        </p:txBody>
      </p:sp>
      <p:sp>
        <p:nvSpPr>
          <p:cNvPr id="3" name="标题 1"/>
          <p:cNvSpPr txBox="1">
            <a:spLocks/>
          </p:cNvSpPr>
          <p:nvPr/>
        </p:nvSpPr>
        <p:spPr>
          <a:xfrm>
            <a:off x="457200" y="274638"/>
            <a:ext cx="5472122" cy="1143000"/>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lang="zh-CN" altLang="en-US" sz="2800" b="1" dirty="0" smtClean="0">
                <a:latin typeface="Times New Roman" pitchFamily="18" charset="0"/>
                <a:cs typeface="Times New Roman" pitchFamily="18" charset="0"/>
              </a:rPr>
              <a:t>遗传学技术在辅助生殖中的应用</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57200" y="274638"/>
            <a:ext cx="5472122" cy="1143000"/>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lang="zh-CN" altLang="en-US" sz="2800" b="1" dirty="0" smtClean="0">
                <a:latin typeface="Times New Roman" pitchFamily="18" charset="0"/>
                <a:cs typeface="Times New Roman" pitchFamily="18" charset="0"/>
              </a:rPr>
              <a:t>遗传学技术在辅助生殖中的应用</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1785918" y="1071546"/>
            <a:ext cx="6243635" cy="5207534"/>
          </a:xfrm>
          <a:prstGeom prst="rect">
            <a:avLst/>
          </a:prstGeom>
          <a:noFill/>
          <a:ln w="9525">
            <a:noFill/>
            <a:miter lim="800000"/>
            <a:headEnd/>
            <a:tailEnd/>
          </a:ln>
          <a:effectLst/>
        </p:spPr>
      </p:pic>
      <p:sp>
        <p:nvSpPr>
          <p:cNvPr id="5" name="矩形 4"/>
          <p:cNvSpPr/>
          <p:nvPr/>
        </p:nvSpPr>
        <p:spPr>
          <a:xfrm>
            <a:off x="3509000" y="6117926"/>
            <a:ext cx="5357850" cy="369332"/>
          </a:xfrm>
          <a:prstGeom prst="rect">
            <a:avLst/>
          </a:prstGeom>
        </p:spPr>
        <p:txBody>
          <a:bodyPr wrap="square">
            <a:spAutoFit/>
          </a:bodyPr>
          <a:lstStyle/>
          <a:p>
            <a:r>
              <a:rPr lang="en-US" altLang="zh-CN" dirty="0" smtClean="0">
                <a:latin typeface="Times New Roman" pitchFamily="18" charset="0"/>
                <a:cs typeface="Times New Roman" pitchFamily="18" charset="0"/>
              </a:rPr>
              <a:t>http://www.biodiscover.com/news/politics/173325.html</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14282" y="214290"/>
            <a:ext cx="7901014" cy="1143000"/>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lang="zh-CN" altLang="en-US" sz="2800" b="1" dirty="0" smtClean="0">
                <a:latin typeface="Times New Roman" pitchFamily="18" charset="0"/>
                <a:cs typeface="Times New Roman" pitchFamily="18" charset="0"/>
              </a:rPr>
              <a:t>遗传学技术在生殖中的应用</a:t>
            </a:r>
            <a:r>
              <a:rPr lang="en-US" altLang="zh-CN" sz="2800" b="1" dirty="0" smtClean="0">
                <a:latin typeface="Times New Roman" pitchFamily="18" charset="0"/>
                <a:cs typeface="Times New Roman" pitchFamily="18" charset="0"/>
              </a:rPr>
              <a:t>——</a:t>
            </a:r>
            <a:r>
              <a:rPr lang="zh-CN" altLang="en-US" sz="2800" b="1" dirty="0" smtClean="0">
                <a:latin typeface="Times New Roman" pitchFamily="18" charset="0"/>
                <a:cs typeface="Times New Roman" pitchFamily="18" charset="0"/>
              </a:rPr>
              <a:t>游离核酸分析</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1142976" y="1357298"/>
            <a:ext cx="7000924" cy="43825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642918"/>
            <a:ext cx="4471990" cy="1143000"/>
          </a:xfrm>
        </p:spPr>
        <p:txBody>
          <a:bodyPr>
            <a:normAutofit/>
          </a:bodyPr>
          <a:lstStyle/>
          <a:p>
            <a:pPr algn="l"/>
            <a:r>
              <a:rPr lang="zh-CN" altLang="en-US" sz="4800" dirty="0" smtClean="0">
                <a:solidFill>
                  <a:schemeClr val="tx1"/>
                </a:solidFill>
                <a:effectLst/>
                <a:latin typeface="Times New Roman" pitchFamily="18" charset="0"/>
                <a:cs typeface="Times New Roman" pitchFamily="18" charset="0"/>
              </a:rPr>
              <a:t>内  容</a:t>
            </a:r>
            <a:endParaRPr lang="zh-CN" altLang="en-US" sz="4800" dirty="0">
              <a:solidFill>
                <a:schemeClr val="tx1"/>
              </a:solidFill>
              <a:effectLst/>
              <a:latin typeface="Times New Roman" pitchFamily="18" charset="0"/>
              <a:cs typeface="Times New Roman" pitchFamily="18" charset="0"/>
            </a:endParaRPr>
          </a:p>
        </p:txBody>
      </p:sp>
      <p:sp>
        <p:nvSpPr>
          <p:cNvPr id="3" name="内容占位符 2"/>
          <p:cNvSpPr>
            <a:spLocks noGrp="1"/>
          </p:cNvSpPr>
          <p:nvPr>
            <p:ph idx="1"/>
          </p:nvPr>
        </p:nvSpPr>
        <p:spPr>
          <a:xfrm>
            <a:off x="714348" y="2000240"/>
            <a:ext cx="8072462" cy="2857520"/>
          </a:xfrm>
        </p:spPr>
        <p:txBody>
          <a:bodyPr>
            <a:noAutofit/>
          </a:bodyPr>
          <a:lstStyle/>
          <a:p>
            <a:pPr>
              <a:lnSpc>
                <a:spcPct val="150000"/>
              </a:lnSpc>
              <a:buSzPct val="100000"/>
              <a:buFont typeface="Wingdings" pitchFamily="2" charset="2"/>
              <a:buChar char="Ø"/>
            </a:pPr>
            <a:r>
              <a:rPr lang="zh-CN" altLang="en-US" sz="3600" dirty="0" smtClean="0">
                <a:latin typeface="Times New Roman" pitchFamily="18" charset="0"/>
                <a:cs typeface="Times New Roman" pitchFamily="18" charset="0"/>
              </a:rPr>
              <a:t>    </a:t>
            </a:r>
            <a:r>
              <a:rPr lang="zh-CN" altLang="en-US" sz="3600" b="1" dirty="0" smtClean="0">
                <a:latin typeface="Times New Roman" pitchFamily="18" charset="0"/>
                <a:cs typeface="Times New Roman" pitchFamily="18" charset="0"/>
              </a:rPr>
              <a:t>辅助生殖</a:t>
            </a:r>
            <a:endParaRPr lang="en-US" altLang="zh-CN" sz="3600" b="1" dirty="0" smtClean="0">
              <a:latin typeface="Times New Roman" pitchFamily="18" charset="0"/>
              <a:cs typeface="Times New Roman" pitchFamily="18" charset="0"/>
            </a:endParaRPr>
          </a:p>
          <a:p>
            <a:pPr>
              <a:lnSpc>
                <a:spcPct val="150000"/>
              </a:lnSpc>
              <a:buSzPct val="100000"/>
              <a:buFont typeface="Wingdings" pitchFamily="2" charset="2"/>
              <a:buChar char="Ø"/>
            </a:pPr>
            <a:r>
              <a:rPr lang="zh-CN" altLang="en-US" sz="3600" b="1" dirty="0" smtClean="0">
                <a:latin typeface="Times New Roman" pitchFamily="18" charset="0"/>
                <a:cs typeface="Times New Roman" pitchFamily="18" charset="0"/>
              </a:rPr>
              <a:t>    遗传学诊断技术</a:t>
            </a:r>
            <a:endParaRPr lang="en-US" altLang="zh-CN" sz="3600" b="1" dirty="0" smtClean="0">
              <a:latin typeface="Times New Roman" pitchFamily="18" charset="0"/>
              <a:cs typeface="Times New Roman" pitchFamily="18" charset="0"/>
            </a:endParaRPr>
          </a:p>
          <a:p>
            <a:pPr>
              <a:lnSpc>
                <a:spcPct val="150000"/>
              </a:lnSpc>
              <a:buSzPct val="100000"/>
              <a:buFont typeface="Wingdings" pitchFamily="2" charset="2"/>
              <a:buChar char="Ø"/>
            </a:pPr>
            <a:r>
              <a:rPr lang="zh-CN" altLang="en-US" sz="3600" b="1" dirty="0" smtClean="0">
                <a:latin typeface="Times New Roman" pitchFamily="18" charset="0"/>
                <a:cs typeface="Times New Roman" pitchFamily="18" charset="0"/>
              </a:rPr>
              <a:t>    遗传学技术在辅助生殖中的应用</a:t>
            </a:r>
            <a:endParaRPr lang="en-US" altLang="zh-CN" sz="3600" b="1" dirty="0" smtClean="0">
              <a:latin typeface="Times New Roman" pitchFamily="18" charset="0"/>
              <a:cs typeface="Times New Roman" pitchFamily="18" charset="0"/>
            </a:endParaRPr>
          </a:p>
          <a:p>
            <a:pPr>
              <a:lnSpc>
                <a:spcPct val="150000"/>
              </a:lnSpc>
              <a:buSzPct val="100000"/>
              <a:buNone/>
            </a:pPr>
            <a:endParaRPr lang="en-US" altLang="zh-CN" sz="36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3284984"/>
          </a:xfrm>
          <a:prstGeom prst="rect">
            <a:avLst/>
          </a:prstGeom>
          <a:noFill/>
          <a:ln w="9525">
            <a:noFill/>
            <a:miter lim="800000"/>
            <a:headEnd/>
            <a:tailEnd/>
          </a:ln>
        </p:spPr>
      </p:pic>
      <p:sp>
        <p:nvSpPr>
          <p:cNvPr id="1027" name="Rectangle 3"/>
          <p:cNvSpPr>
            <a:spLocks noChangeArrowheads="1"/>
          </p:cNvSpPr>
          <p:nvPr/>
        </p:nvSpPr>
        <p:spPr bwMode="auto">
          <a:xfrm>
            <a:off x="557136" y="3509800"/>
            <a:ext cx="8028384"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1600" b="1" dirty="0" smtClean="0"/>
              <a:t>“</a:t>
            </a:r>
            <a:r>
              <a:rPr lang="zh-CN" altLang="zh-CN" sz="1600" b="1" dirty="0" smtClean="0"/>
              <a:t>生殖健康及重大出生缺陷防控研究</a:t>
            </a:r>
            <a:r>
              <a:rPr lang="en-US" altLang="zh-CN" sz="1600" b="1" dirty="0" smtClean="0"/>
              <a:t>”</a:t>
            </a:r>
            <a:endParaRPr lang="en-US" altLang="zh-CN" sz="1600" dirty="0" smtClean="0"/>
          </a:p>
          <a:p>
            <a:pPr fontAlgn="base">
              <a:lnSpc>
                <a:spcPct val="150000"/>
              </a:lnSpc>
              <a:spcBef>
                <a:spcPct val="0"/>
              </a:spcBef>
              <a:spcAft>
                <a:spcPct val="0"/>
              </a:spcAft>
            </a:pPr>
            <a:r>
              <a:rPr kumimoji="0" lang="en-US" altLang="zh-CN" sz="1400" b="0" i="0" u="none" strike="noStrike" cap="none" normalizeH="0" baseline="0" dirty="0" smtClean="0">
                <a:ln>
                  <a:noFill/>
                </a:ln>
                <a:solidFill>
                  <a:schemeClr val="tx1"/>
                </a:solidFill>
                <a:effectLst/>
                <a:latin typeface="Times New Roman" pitchFamily="18" charset="0"/>
                <a:ea typeface="FangSong_GB2312"/>
                <a:cs typeface="Times New Roman" pitchFamily="18" charset="0"/>
              </a:rPr>
              <a:t>1.2</a:t>
            </a:r>
            <a:r>
              <a:rPr kumimoji="0" lang="en-US" altLang="zh-CN" sz="1400" b="0" i="0" u="none" strike="noStrike" cap="none" normalizeH="0" dirty="0" smtClean="0">
                <a:ln>
                  <a:noFill/>
                </a:ln>
                <a:solidFill>
                  <a:schemeClr val="tx1"/>
                </a:solidFill>
                <a:effectLst/>
                <a:latin typeface="Times New Roman" pitchFamily="18" charset="0"/>
                <a:ea typeface="FangSong_GB2312"/>
                <a:cs typeface="Times New Roman" pitchFamily="18" charset="0"/>
              </a:rPr>
              <a:t> </a:t>
            </a:r>
            <a:r>
              <a:rPr kumimoji="0" lang="zh-CN" altLang="en-US" sz="1400" i="0" u="none" strike="noStrike" cap="none" normalizeH="0" baseline="0" dirty="0" smtClean="0">
                <a:ln>
                  <a:noFill/>
                </a:ln>
                <a:effectLst/>
                <a:latin typeface="Times New Roman" pitchFamily="18" charset="0"/>
                <a:ea typeface="FangSong_GB2312"/>
                <a:cs typeface="Times New Roman" pitchFamily="18" charset="0"/>
              </a:rPr>
              <a:t>辅助生殖人口及子代队列研究</a:t>
            </a:r>
            <a:endParaRPr lang="en-US" altLang="zh-CN" sz="1400" dirty="0" smtClean="0">
              <a:latin typeface="Arial" pitchFamily="34" charset="0"/>
              <a:ea typeface="宋体" pitchFamily="2" charset="-122"/>
              <a:cs typeface="Times New Roman" pitchFamily="18" charset="0"/>
            </a:endParaRPr>
          </a:p>
          <a:p>
            <a:pPr fontAlgn="base">
              <a:lnSpc>
                <a:spcPct val="150000"/>
              </a:lnSpc>
              <a:spcBef>
                <a:spcPct val="0"/>
              </a:spcBef>
              <a:spcAft>
                <a:spcPct val="0"/>
              </a:spcAft>
            </a:pPr>
            <a:r>
              <a:rPr kumimoji="0" lang="zh-CN" altLang="en-US" sz="1400" b="0" i="0" u="none" strike="noStrike" cap="none" normalizeH="0" baseline="0" dirty="0" smtClean="0">
                <a:ln>
                  <a:noFill/>
                </a:ln>
                <a:solidFill>
                  <a:srgbClr val="000000"/>
                </a:solidFill>
                <a:effectLst/>
                <a:latin typeface="Times New Roman" pitchFamily="18" charset="0"/>
                <a:ea typeface="FangSong_GB2312"/>
                <a:cs typeface="Times New Roman" pitchFamily="18" charset="0"/>
              </a:rPr>
              <a:t>研究内容：对比中国正常妊娠人群和自然出生队列，基于多中心、有区域代表性的大型辅助生殖技术实施中心，建立生殖障碍性疾病和辅助生殖出生子代队列，覆盖孕早期到儿童期多时点采集信息和生物样本，并进行长期随访，针对生育调节与不孕不育、胚胎发育障碍与胎源性疾病、婴儿及儿童期疾病、生长发育等开展研究，在生殖健康的基础理论研究方面获得重大突破，并为提高辅助生殖技术安全性提供依据。</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928794" y="1428736"/>
            <a:ext cx="6143668" cy="307183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10800" b="1" i="0" u="none" strike="noStrike" kern="1200" cap="none" spc="0" normalizeH="0" baseline="0" noProof="0" dirty="0" smtClean="0">
                <a:ln>
                  <a:noFill/>
                </a:ln>
                <a:effectLst/>
                <a:uLnTx/>
                <a:uFillTx/>
                <a:latin typeface="+mj-lt"/>
                <a:ea typeface="+mj-ea"/>
                <a:cs typeface="+mj-cs"/>
              </a:rPr>
              <a:t>谢  谢！</a:t>
            </a:r>
            <a:endParaRPr kumimoji="0" lang="zh-CN" altLang="en-US" sz="108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432911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辅助生殖</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内容占位符 4"/>
          <p:cNvSpPr>
            <a:spLocks noGrp="1"/>
          </p:cNvSpPr>
          <p:nvPr>
            <p:ph idx="1"/>
          </p:nvPr>
        </p:nvSpPr>
        <p:spPr>
          <a:xfrm>
            <a:off x="1571604" y="1643050"/>
            <a:ext cx="5286412" cy="4233688"/>
          </a:xfrm>
        </p:spPr>
        <p:txBody>
          <a:bodyPr>
            <a:normAutofit/>
          </a:bodyPr>
          <a:lstStyle/>
          <a:p>
            <a:pPr>
              <a:lnSpc>
                <a:spcPct val="150000"/>
              </a:lnSpc>
              <a:buNone/>
            </a:pPr>
            <a:r>
              <a:rPr lang="zh-CN" altLang="en-US" sz="3200" dirty="0" smtClean="0"/>
              <a:t>人类健康三大疾病：</a:t>
            </a:r>
            <a:endParaRPr lang="en-US" altLang="zh-CN" sz="3200" dirty="0" smtClean="0"/>
          </a:p>
          <a:p>
            <a:pPr>
              <a:lnSpc>
                <a:spcPct val="150000"/>
              </a:lnSpc>
              <a:buNone/>
            </a:pPr>
            <a:r>
              <a:rPr lang="zh-CN" altLang="en-US" sz="3200" dirty="0" smtClean="0">
                <a:latin typeface="Times New Roman" pitchFamily="18" charset="0"/>
                <a:cs typeface="Times New Roman" pitchFamily="18" charset="0"/>
              </a:rPr>
              <a:t>       </a:t>
            </a:r>
            <a:r>
              <a:rPr lang="zh-CN" altLang="en-US" sz="3200" dirty="0" smtClean="0">
                <a:solidFill>
                  <a:srgbClr val="FF0000"/>
                </a:solidFill>
                <a:latin typeface="Times New Roman" pitchFamily="18" charset="0"/>
                <a:cs typeface="Times New Roman" pitchFamily="18" charset="0"/>
              </a:rPr>
              <a:t>不孕不育（</a:t>
            </a:r>
            <a:r>
              <a:rPr lang="en-US" altLang="zh-CN" sz="3200" dirty="0" smtClean="0">
                <a:solidFill>
                  <a:srgbClr val="FF0000"/>
                </a:solidFill>
                <a:latin typeface="Times New Roman" pitchFamily="18" charset="0"/>
                <a:cs typeface="Times New Roman" pitchFamily="18" charset="0"/>
              </a:rPr>
              <a:t>12.5%~15%</a:t>
            </a:r>
            <a:r>
              <a:rPr lang="zh-CN" altLang="en-US" sz="3200" dirty="0" smtClean="0">
                <a:solidFill>
                  <a:srgbClr val="FF0000"/>
                </a:solidFill>
                <a:latin typeface="Times New Roman" pitchFamily="18" charset="0"/>
                <a:cs typeface="Times New Roman" pitchFamily="18" charset="0"/>
              </a:rPr>
              <a:t>）</a:t>
            </a:r>
            <a:endParaRPr lang="en-US" altLang="zh-CN" sz="3200" dirty="0" smtClean="0">
              <a:solidFill>
                <a:srgbClr val="FF0000"/>
              </a:solidFill>
              <a:latin typeface="Times New Roman" pitchFamily="18" charset="0"/>
              <a:cs typeface="Times New Roman" pitchFamily="18" charset="0"/>
            </a:endParaRPr>
          </a:p>
          <a:p>
            <a:pPr>
              <a:lnSpc>
                <a:spcPct val="150000"/>
              </a:lnSpc>
              <a:buNone/>
            </a:pPr>
            <a:r>
              <a:rPr lang="zh-CN" altLang="en-US" sz="3200" dirty="0" smtClean="0"/>
              <a:t>      心脑血管疾病</a:t>
            </a:r>
            <a:endParaRPr lang="en-US" altLang="zh-CN" sz="3200" dirty="0" smtClean="0"/>
          </a:p>
          <a:p>
            <a:pPr>
              <a:lnSpc>
                <a:spcPct val="150000"/>
              </a:lnSpc>
              <a:buNone/>
            </a:pPr>
            <a:r>
              <a:rPr lang="zh-CN" altLang="en-US" sz="3200" dirty="0" smtClean="0"/>
              <a:t>      癌症</a:t>
            </a:r>
            <a:endParaRPr lang="zh-CN" alt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28728" y="1071546"/>
            <a:ext cx="5286412" cy="4233688"/>
          </a:xfrm>
        </p:spPr>
        <p:txBody>
          <a:bodyPr>
            <a:normAutofit/>
          </a:bodyPr>
          <a:lstStyle/>
          <a:p>
            <a:pPr>
              <a:lnSpc>
                <a:spcPct val="150000"/>
              </a:lnSpc>
              <a:buNone/>
            </a:pPr>
            <a:r>
              <a:rPr lang="zh-CN" altLang="en-US" sz="3200" dirty="0" smtClean="0"/>
              <a:t>不孕不育原因：</a:t>
            </a:r>
            <a:endParaRPr lang="en-US" altLang="zh-CN" sz="3200" dirty="0" smtClean="0"/>
          </a:p>
          <a:p>
            <a:pPr>
              <a:lnSpc>
                <a:spcPct val="150000"/>
              </a:lnSpc>
              <a:buNone/>
            </a:pPr>
            <a:r>
              <a:rPr lang="zh-CN" altLang="en-US" sz="3200" dirty="0" smtClean="0"/>
              <a:t>      遗传因素</a:t>
            </a:r>
            <a:endParaRPr lang="en-US" altLang="zh-CN" sz="3200" dirty="0" smtClean="0">
              <a:solidFill>
                <a:srgbClr val="FF0000"/>
              </a:solidFill>
            </a:endParaRPr>
          </a:p>
          <a:p>
            <a:pPr>
              <a:lnSpc>
                <a:spcPct val="150000"/>
              </a:lnSpc>
              <a:buNone/>
            </a:pPr>
            <a:r>
              <a:rPr lang="zh-CN" altLang="en-US" sz="3200" dirty="0" smtClean="0"/>
              <a:t>      环境因素</a:t>
            </a:r>
            <a:endParaRPr lang="en-US" altLang="zh-CN" sz="3200" dirty="0" smtClean="0"/>
          </a:p>
          <a:p>
            <a:pPr>
              <a:lnSpc>
                <a:spcPct val="150000"/>
              </a:lnSpc>
              <a:buNone/>
            </a:pPr>
            <a:r>
              <a:rPr lang="zh-CN" altLang="en-US" sz="3200" dirty="0" smtClean="0"/>
              <a:t>      遗传环境交互作用</a:t>
            </a:r>
            <a:endParaRPr lang="en-US" altLang="zh-CN" sz="3200" dirty="0" smtClean="0"/>
          </a:p>
          <a:p>
            <a:pPr>
              <a:lnSpc>
                <a:spcPct val="150000"/>
              </a:lnSpc>
              <a:buNone/>
            </a:pPr>
            <a:r>
              <a:rPr lang="en-US" altLang="zh-CN" sz="3200" dirty="0" smtClean="0"/>
              <a:t>      </a:t>
            </a:r>
            <a:r>
              <a:rPr lang="zh-CN" altLang="en-US" sz="3200" dirty="0" smtClean="0"/>
              <a:t>心理因素</a:t>
            </a:r>
            <a:endParaRPr lang="zh-CN" alt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432911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辅助生殖</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内容占位符 4"/>
          <p:cNvSpPr>
            <a:spLocks noGrp="1"/>
          </p:cNvSpPr>
          <p:nvPr>
            <p:ph idx="1"/>
          </p:nvPr>
        </p:nvSpPr>
        <p:spPr>
          <a:xfrm>
            <a:off x="500034" y="1500174"/>
            <a:ext cx="8072494" cy="3071834"/>
          </a:xfrm>
        </p:spPr>
        <p:txBody>
          <a:bodyPr>
            <a:normAutofit/>
          </a:bodyPr>
          <a:lstStyle/>
          <a:p>
            <a:pPr>
              <a:lnSpc>
                <a:spcPct val="150000"/>
              </a:lnSpc>
              <a:buNone/>
            </a:pPr>
            <a:r>
              <a:rPr lang="zh-CN" altLang="en-US" sz="3200" dirty="0" smtClean="0"/>
              <a:t>       辅助生殖技术是指采用医疗辅助手段使不育夫妇妊娠的技术。</a:t>
            </a:r>
            <a:r>
              <a:rPr lang="zh-CN" altLang="en-US" sz="3200" dirty="0" smtClean="0">
                <a:solidFill>
                  <a:srgbClr val="FF0000"/>
                </a:solidFill>
              </a:rPr>
              <a:t>试管婴儿</a:t>
            </a:r>
            <a:r>
              <a:rPr lang="zh-CN" altLang="en-US" sz="3200" dirty="0" smtClean="0"/>
              <a:t>就是使用该技术的体外受精，胚胎移植方法生育的婴儿。</a:t>
            </a:r>
            <a:endParaRPr lang="zh-CN" alt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14348" y="285728"/>
            <a:ext cx="7983017" cy="5286412"/>
          </a:xfrm>
          <a:prstGeom prst="rect">
            <a:avLst/>
          </a:prstGeom>
          <a:noFill/>
          <a:ln w="9525">
            <a:noFill/>
            <a:miter lim="800000"/>
            <a:headEnd/>
            <a:tailEnd/>
          </a:ln>
          <a:effectLst/>
        </p:spPr>
      </p:pic>
      <p:sp>
        <p:nvSpPr>
          <p:cNvPr id="7" name="TextBox 6"/>
          <p:cNvSpPr txBox="1"/>
          <p:nvPr/>
        </p:nvSpPr>
        <p:spPr>
          <a:xfrm>
            <a:off x="3571868" y="5796171"/>
            <a:ext cx="5357850" cy="1061829"/>
          </a:xfrm>
          <a:prstGeom prst="rect">
            <a:avLst/>
          </a:prstGeom>
          <a:noFill/>
        </p:spPr>
        <p:txBody>
          <a:bodyPr wrap="square" rtlCol="0">
            <a:spAutoFit/>
          </a:bodyPr>
          <a:lstStyle/>
          <a:p>
            <a:pPr>
              <a:lnSpc>
                <a:spcPct val="150000"/>
              </a:lnSpc>
            </a:pPr>
            <a:r>
              <a:rPr lang="it-IT" altLang="zh-CN" sz="1400" dirty="0" smtClean="0">
                <a:latin typeface="Times New Roman" pitchFamily="18" charset="0"/>
                <a:cs typeface="Times New Roman" pitchFamily="18" charset="0"/>
              </a:rPr>
              <a:t>Bos-Mikich A, Bressan FF, Ruggeri RR</a:t>
            </a:r>
            <a:r>
              <a:rPr lang="zh-CN" altLang="en-US" sz="1400" dirty="0" smtClean="0">
                <a:latin typeface="Times New Roman" pitchFamily="18" charset="0"/>
                <a:cs typeface="Times New Roman" pitchFamily="18" charset="0"/>
              </a:rPr>
              <a:t>，</a:t>
            </a:r>
            <a:r>
              <a:rPr lang="en-US" altLang="zh-CN" sz="1400" i="1" dirty="0" smtClean="0">
                <a:latin typeface="Times New Roman" pitchFamily="18" charset="0"/>
                <a:cs typeface="Times New Roman" pitchFamily="18" charset="0"/>
              </a:rPr>
              <a:t>et al</a:t>
            </a:r>
            <a:r>
              <a:rPr lang="en-US" altLang="zh-CN"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Parthenogenesis and Human Assisted Reproduction. Stem Cells Int. 2016;2016:1970843. </a:t>
            </a:r>
          </a:p>
          <a:p>
            <a:pPr>
              <a:lnSpc>
                <a:spcPct val="150000"/>
              </a:lnSpc>
            </a:pPr>
            <a:endParaRPr lang="zh-CN"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694874" y="3597594"/>
            <a:ext cx="4357686" cy="3143248"/>
            <a:chOff x="6072198" y="4786322"/>
            <a:chExt cx="2857520" cy="1861538"/>
          </a:xfrm>
        </p:grpSpPr>
        <p:pic>
          <p:nvPicPr>
            <p:cNvPr id="4098" name="Picture 2"/>
            <p:cNvPicPr>
              <a:picLocks noChangeAspect="1" noChangeArrowheads="1"/>
            </p:cNvPicPr>
            <p:nvPr/>
          </p:nvPicPr>
          <p:blipFill>
            <a:blip r:embed="rId3" cstate="print"/>
            <a:srcRect/>
            <a:stretch>
              <a:fillRect/>
            </a:stretch>
          </p:blipFill>
          <p:spPr bwMode="auto">
            <a:xfrm>
              <a:off x="6072198" y="4786322"/>
              <a:ext cx="2857520" cy="1861538"/>
            </a:xfrm>
            <a:prstGeom prst="rect">
              <a:avLst/>
            </a:prstGeom>
            <a:noFill/>
            <a:ln w="9525">
              <a:noFill/>
              <a:miter lim="800000"/>
              <a:headEnd/>
              <a:tailEnd/>
            </a:ln>
            <a:effectLst/>
          </p:spPr>
        </p:pic>
        <p:sp>
          <p:nvSpPr>
            <p:cNvPr id="4" name="矩形 3"/>
            <p:cNvSpPr/>
            <p:nvPr/>
          </p:nvSpPr>
          <p:spPr>
            <a:xfrm>
              <a:off x="6102678" y="4786322"/>
              <a:ext cx="2000264" cy="158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内容占位符 4"/>
          <p:cNvSpPr>
            <a:spLocks noGrp="1"/>
          </p:cNvSpPr>
          <p:nvPr>
            <p:ph idx="1"/>
          </p:nvPr>
        </p:nvSpPr>
        <p:spPr>
          <a:xfrm>
            <a:off x="500034" y="857232"/>
            <a:ext cx="8001056" cy="3214710"/>
          </a:xfrm>
        </p:spPr>
        <p:txBody>
          <a:bodyPr>
            <a:normAutofit/>
          </a:bodyPr>
          <a:lstStyle/>
          <a:p>
            <a:pPr>
              <a:lnSpc>
                <a:spcPct val="150000"/>
              </a:lnSpc>
              <a:spcBef>
                <a:spcPts val="1200"/>
              </a:spcBef>
              <a:buNone/>
            </a:pPr>
            <a:r>
              <a:rPr lang="en-US" sz="2800" dirty="0" smtClean="0">
                <a:latin typeface="Times New Roman" pitchFamily="18" charset="0"/>
                <a:cs typeface="Times New Roman" pitchFamily="18" charset="0"/>
              </a:rPr>
              <a:t>           1978</a:t>
            </a:r>
            <a:r>
              <a:rPr lang="zh-CN" altLang="en-US" sz="2800" dirty="0" smtClean="0">
                <a:latin typeface="Times New Roman" pitchFamily="18" charset="0"/>
                <a:cs typeface="Times New Roman" pitchFamily="18" charset="0"/>
              </a:rPr>
              <a:t>年，第一例体外受精人成功（</a:t>
            </a:r>
            <a:r>
              <a:rPr lang="en-US" altLang="zh-CN" sz="2800" dirty="0" smtClean="0">
                <a:latin typeface="Times New Roman" pitchFamily="18" charset="0"/>
                <a:cs typeface="Times New Roman" pitchFamily="18" charset="0"/>
              </a:rPr>
              <a:t>38</a:t>
            </a:r>
            <a:r>
              <a:rPr lang="zh-CN" altLang="en-US" sz="2800" dirty="0" smtClean="0">
                <a:latin typeface="Times New Roman" pitchFamily="18" charset="0"/>
                <a:cs typeface="Times New Roman" pitchFamily="18" charset="0"/>
              </a:rPr>
              <a:t>岁）。目前有</a:t>
            </a:r>
            <a:r>
              <a:rPr lang="en-US" altLang="zh-CN" sz="2800" dirty="0" smtClean="0">
                <a:latin typeface="Times New Roman" pitchFamily="18" charset="0"/>
                <a:cs typeface="Times New Roman" pitchFamily="18" charset="0"/>
              </a:rPr>
              <a:t>600</a:t>
            </a:r>
            <a:r>
              <a:rPr lang="zh-CN" altLang="en-US" sz="2800" dirty="0" smtClean="0">
                <a:latin typeface="Times New Roman" pitchFamily="18" charset="0"/>
                <a:cs typeface="Times New Roman" pitchFamily="18" charset="0"/>
              </a:rPr>
              <a:t>万体外受精产儿。</a:t>
            </a:r>
            <a:endParaRPr lang="en-US" altLang="zh-CN" sz="2800" dirty="0" smtClean="0">
              <a:latin typeface="Times New Roman" pitchFamily="18" charset="0"/>
              <a:cs typeface="Times New Roman" pitchFamily="18" charset="0"/>
            </a:endParaRPr>
          </a:p>
          <a:p>
            <a:pPr>
              <a:lnSpc>
                <a:spcPct val="150000"/>
              </a:lnSpc>
              <a:spcBef>
                <a:spcPts val="1200"/>
              </a:spcBef>
              <a:buSzPct val="100000"/>
              <a:buFont typeface="Wingdings" pitchFamily="2" charset="2"/>
              <a:buChar char="Ø"/>
            </a:pPr>
            <a:r>
              <a:rPr lang="zh-CN" altLang="en-US" dirty="0" smtClean="0">
                <a:latin typeface="Times New Roman" pitchFamily="18" charset="0"/>
                <a:cs typeface="Times New Roman" pitchFamily="18" charset="0"/>
              </a:rPr>
              <a:t>     </a:t>
            </a:r>
            <a:r>
              <a:rPr lang="zh-CN" altLang="en-US" sz="2800" dirty="0" smtClean="0">
                <a:latin typeface="Times New Roman" pitchFamily="18" charset="0"/>
                <a:cs typeface="Times New Roman" pitchFamily="18" charset="0"/>
              </a:rPr>
              <a:t>体外受精成功率</a:t>
            </a:r>
            <a:r>
              <a:rPr lang="en-US" altLang="zh-CN" sz="2800" dirty="0" smtClean="0">
                <a:latin typeface="Times New Roman" pitchFamily="18" charset="0"/>
                <a:cs typeface="Times New Roman" pitchFamily="18" charset="0"/>
              </a:rPr>
              <a:t>40%</a:t>
            </a:r>
            <a:r>
              <a:rPr lang="zh-CN" altLang="en-US" sz="2800" dirty="0" smtClean="0">
                <a:latin typeface="Times New Roman" pitchFamily="18" charset="0"/>
                <a:cs typeface="Times New Roman" pitchFamily="18" charset="0"/>
              </a:rPr>
              <a:t>，活产率</a:t>
            </a:r>
            <a:r>
              <a:rPr lang="en-US" altLang="zh-CN" sz="2800" dirty="0" smtClean="0">
                <a:solidFill>
                  <a:srgbClr val="FF0000"/>
                </a:solidFill>
                <a:latin typeface="Times New Roman" pitchFamily="18" charset="0"/>
                <a:cs typeface="Times New Roman" pitchFamily="18" charset="0"/>
              </a:rPr>
              <a:t>~30%</a:t>
            </a:r>
            <a:endParaRPr lang="en-US" altLang="zh-CN" sz="2800" dirty="0" smtClean="0">
              <a:latin typeface="Times New Roman" pitchFamily="18" charset="0"/>
              <a:cs typeface="Times New Roman" pitchFamily="18" charset="0"/>
            </a:endParaRPr>
          </a:p>
          <a:p>
            <a:pPr>
              <a:lnSpc>
                <a:spcPct val="150000"/>
              </a:lnSpc>
              <a:buSzPct val="100000"/>
              <a:buFont typeface="Wingdings" pitchFamily="2" charset="2"/>
              <a:buChar char="Ø"/>
            </a:pPr>
            <a:r>
              <a:rPr lang="zh-CN" altLang="en-US" sz="2800" dirty="0" smtClean="0">
                <a:latin typeface="Times New Roman" pitchFamily="18" charset="0"/>
                <a:cs typeface="Times New Roman" pitchFamily="18" charset="0"/>
              </a:rPr>
              <a:t>     冷冻卵子的成功率约为</a:t>
            </a:r>
            <a:r>
              <a:rPr lang="en-US" altLang="zh-CN" sz="2800" dirty="0" smtClean="0">
                <a:latin typeface="Times New Roman" pitchFamily="18" charset="0"/>
                <a:cs typeface="Times New Roman" pitchFamily="18" charset="0"/>
              </a:rPr>
              <a:t>30%</a:t>
            </a:r>
            <a:r>
              <a:rPr lang="en-US" altLang="zh-CN" sz="2800" dirty="0" smtClean="0">
                <a:solidFill>
                  <a:srgbClr val="FF0000"/>
                </a:solidFill>
                <a:latin typeface="Times New Roman" pitchFamily="18" charset="0"/>
                <a:cs typeface="Times New Roman" pitchFamily="18" charset="0"/>
              </a:rPr>
              <a:t>    </a:t>
            </a:r>
            <a:endParaRPr lang="en-US" altLang="zh-CN"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432911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800" b="1" dirty="0" smtClean="0">
                <a:latin typeface="Times New Roman" pitchFamily="18" charset="0"/>
                <a:cs typeface="Times New Roman" pitchFamily="18" charset="0"/>
              </a:rPr>
              <a:t>遗传学诊断技术</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内容占位符 4"/>
          <p:cNvSpPr>
            <a:spLocks noGrp="1"/>
          </p:cNvSpPr>
          <p:nvPr>
            <p:ph idx="1"/>
          </p:nvPr>
        </p:nvSpPr>
        <p:spPr>
          <a:xfrm>
            <a:off x="2071670" y="1428736"/>
            <a:ext cx="4286280" cy="4143404"/>
          </a:xfrm>
        </p:spPr>
        <p:txBody>
          <a:bodyPr>
            <a:normAutofit lnSpcReduction="10000"/>
          </a:bodyPr>
          <a:lstStyle/>
          <a:p>
            <a:pPr>
              <a:lnSpc>
                <a:spcPct val="150000"/>
              </a:lnSpc>
              <a:buSzPct val="100000"/>
              <a:buFont typeface="Wingdings" pitchFamily="2" charset="2"/>
              <a:buChar char="Ø"/>
            </a:pPr>
            <a:r>
              <a:rPr lang="zh-CN" altLang="en-US" sz="2800" dirty="0" smtClean="0">
                <a:latin typeface="Times New Roman" pitchFamily="18" charset="0"/>
                <a:cs typeface="Times New Roman" pitchFamily="18" charset="0"/>
              </a:rPr>
              <a:t>  染色体筛查</a:t>
            </a:r>
            <a:endParaRPr lang="en-US" altLang="zh-CN" sz="2800" dirty="0" smtClean="0">
              <a:latin typeface="Times New Roman" pitchFamily="18" charset="0"/>
              <a:cs typeface="Times New Roman" pitchFamily="18" charset="0"/>
            </a:endParaRPr>
          </a:p>
          <a:p>
            <a:pPr>
              <a:lnSpc>
                <a:spcPct val="150000"/>
              </a:lnSpc>
              <a:buSzPct val="100000"/>
              <a:buFont typeface="Wingdings" pitchFamily="2" charset="2"/>
              <a:buChar char="Ø"/>
            </a:pPr>
            <a:r>
              <a:rPr lang="zh-CN" altLang="en-US" sz="2800" smtClean="0">
                <a:latin typeface="Times New Roman" pitchFamily="18" charset="0"/>
                <a:cs typeface="Times New Roman" pitchFamily="18" charset="0"/>
              </a:rPr>
              <a:t>  荧</a:t>
            </a:r>
            <a:r>
              <a:rPr lang="zh-CN" altLang="en-US" sz="2800" dirty="0" smtClean="0">
                <a:latin typeface="Times New Roman" pitchFamily="18" charset="0"/>
                <a:cs typeface="Times New Roman" pitchFamily="18" charset="0"/>
              </a:rPr>
              <a:t>光原位杂交技术</a:t>
            </a:r>
            <a:endParaRPr lang="en-US" altLang="zh-CN" sz="2800" dirty="0" smtClean="0">
              <a:latin typeface="Times New Roman" pitchFamily="18" charset="0"/>
              <a:cs typeface="Times New Roman" pitchFamily="18" charset="0"/>
            </a:endParaRPr>
          </a:p>
          <a:p>
            <a:pPr>
              <a:lnSpc>
                <a:spcPct val="150000"/>
              </a:lnSpc>
              <a:buSzPct val="100000"/>
              <a:buFont typeface="Wingdings" pitchFamily="2" charset="2"/>
              <a:buChar char="Ø"/>
            </a:pPr>
            <a:r>
              <a:rPr lang="zh-CN" altLang="en-US"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PCR</a:t>
            </a:r>
            <a:r>
              <a:rPr lang="zh-CN" altLang="en-US" sz="2800" dirty="0" smtClean="0">
                <a:latin typeface="Times New Roman" pitchFamily="18" charset="0"/>
                <a:cs typeface="Times New Roman" pitchFamily="18" charset="0"/>
              </a:rPr>
              <a:t>技术</a:t>
            </a:r>
            <a:endParaRPr lang="en-US" altLang="zh-CN" sz="2800" dirty="0" smtClean="0">
              <a:latin typeface="Times New Roman" pitchFamily="18" charset="0"/>
              <a:cs typeface="Times New Roman" pitchFamily="18" charset="0"/>
            </a:endParaRPr>
          </a:p>
          <a:p>
            <a:pPr>
              <a:lnSpc>
                <a:spcPct val="150000"/>
              </a:lnSpc>
              <a:buSzPct val="100000"/>
              <a:buFont typeface="Wingdings" pitchFamily="2" charset="2"/>
              <a:buChar char="Ø"/>
            </a:pPr>
            <a:r>
              <a:rPr lang="zh-CN" altLang="en-US" sz="2800" dirty="0" smtClean="0">
                <a:latin typeface="Times New Roman" pitchFamily="18" charset="0"/>
                <a:cs typeface="Times New Roman" pitchFamily="18" charset="0"/>
              </a:rPr>
              <a:t>  芯片技术</a:t>
            </a:r>
            <a:endParaRPr lang="en-US" altLang="zh-CN" sz="2800" dirty="0" smtClean="0">
              <a:latin typeface="Times New Roman" pitchFamily="18" charset="0"/>
              <a:cs typeface="Times New Roman" pitchFamily="18" charset="0"/>
            </a:endParaRPr>
          </a:p>
          <a:p>
            <a:pPr>
              <a:lnSpc>
                <a:spcPct val="150000"/>
              </a:lnSpc>
              <a:buSzPct val="100000"/>
              <a:buFont typeface="Wingdings" pitchFamily="2" charset="2"/>
              <a:buChar char="Ø"/>
            </a:pPr>
            <a:r>
              <a:rPr lang="zh-CN" altLang="en-US" sz="2800" dirty="0" smtClean="0">
                <a:latin typeface="Times New Roman" pitchFamily="18" charset="0"/>
                <a:cs typeface="Times New Roman" pitchFamily="18" charset="0"/>
              </a:rPr>
              <a:t>  </a:t>
            </a:r>
            <a:r>
              <a:rPr lang="zh-CN" altLang="en-US" sz="2800" dirty="0" smtClean="0">
                <a:solidFill>
                  <a:srgbClr val="FF0000"/>
                </a:solidFill>
                <a:latin typeface="Times New Roman" pitchFamily="18" charset="0"/>
                <a:cs typeface="Times New Roman" pitchFamily="18" charset="0"/>
              </a:rPr>
              <a:t>第二代测序技术</a:t>
            </a:r>
            <a:endParaRPr lang="en-US" altLang="zh-CN" sz="2800" dirty="0" smtClean="0">
              <a:solidFill>
                <a:srgbClr val="FF0000"/>
              </a:solidFill>
              <a:latin typeface="Times New Roman" pitchFamily="18" charset="0"/>
              <a:cs typeface="Times New Roman" pitchFamily="18" charset="0"/>
            </a:endParaRPr>
          </a:p>
          <a:p>
            <a:pPr>
              <a:lnSpc>
                <a:spcPct val="150000"/>
              </a:lnSpc>
              <a:buNone/>
            </a:pPr>
            <a:r>
              <a:rPr lang="en-US" altLang="zh-CN" sz="2800" dirty="0" smtClean="0">
                <a:latin typeface="Times New Roman" pitchFamily="18" charset="0"/>
                <a:cs typeface="Times New Roman" pitchFamily="18" charset="0"/>
              </a:rPr>
              <a:t>      . . . </a:t>
            </a:r>
            <a:r>
              <a:rPr lang="zh-CN" altLang="en-US" sz="2800" dirty="0" smtClean="0">
                <a:latin typeface="Times New Roman" pitchFamily="18" charset="0"/>
                <a:cs typeface="Times New Roman" pitchFamily="18" charset="0"/>
              </a:rPr>
              <a:t>      </a:t>
            </a:r>
            <a:endParaRPr lang="zh-CN" alt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582931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800" b="1" dirty="0" smtClean="0">
                <a:latin typeface="Times New Roman" pitchFamily="18" charset="0"/>
                <a:cs typeface="Times New Roman" pitchFamily="18" charset="0"/>
              </a:rPr>
              <a:t>遗传学诊断技术</a:t>
            </a:r>
            <a:r>
              <a:rPr lang="en-US" altLang="zh-CN" sz="2800" b="1" dirty="0" smtClean="0">
                <a:latin typeface="Times New Roman" pitchFamily="18" charset="0"/>
                <a:cs typeface="Times New Roman" pitchFamily="18" charset="0"/>
              </a:rPr>
              <a:t>——</a:t>
            </a:r>
            <a:r>
              <a:rPr lang="zh-CN" altLang="en-US" sz="2800" b="1" dirty="0" smtClean="0">
                <a:latin typeface="Times New Roman" pitchFamily="18" charset="0"/>
                <a:cs typeface="Times New Roman" pitchFamily="18" charset="0"/>
              </a:rPr>
              <a:t>染色体筛查</a:t>
            </a:r>
            <a:endParaRPr kumimoji="0" lang="zh-CN" alt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pSp>
        <p:nvGrpSpPr>
          <p:cNvPr id="27" name="组合 26"/>
          <p:cNvGrpSpPr/>
          <p:nvPr/>
        </p:nvGrpSpPr>
        <p:grpSpPr>
          <a:xfrm>
            <a:off x="142844" y="1571612"/>
            <a:ext cx="8820595" cy="4000528"/>
            <a:chOff x="0" y="1571612"/>
            <a:chExt cx="8820595" cy="4000528"/>
          </a:xfrm>
        </p:grpSpPr>
        <p:grpSp>
          <p:nvGrpSpPr>
            <p:cNvPr id="24" name="组合 23"/>
            <p:cNvGrpSpPr/>
            <p:nvPr/>
          </p:nvGrpSpPr>
          <p:grpSpPr>
            <a:xfrm>
              <a:off x="0" y="1571612"/>
              <a:ext cx="8820595" cy="3286148"/>
              <a:chOff x="0" y="1643050"/>
              <a:chExt cx="8820595" cy="3286148"/>
            </a:xfrm>
          </p:grpSpPr>
          <p:pic>
            <p:nvPicPr>
              <p:cNvPr id="2055" name="Picture 7" descr="C:\Users\lenovo\Desktop\47,XX,+21.jpg"/>
              <p:cNvPicPr>
                <a:picLocks noChangeAspect="1" noChangeArrowheads="1"/>
              </p:cNvPicPr>
              <p:nvPr/>
            </p:nvPicPr>
            <p:blipFill>
              <a:blip r:embed="rId2" cstate="print"/>
              <a:srcRect/>
              <a:stretch>
                <a:fillRect/>
              </a:stretch>
            </p:blipFill>
            <p:spPr bwMode="auto">
              <a:xfrm>
                <a:off x="4572000" y="1857364"/>
                <a:ext cx="4248595" cy="2929254"/>
              </a:xfrm>
              <a:prstGeom prst="rect">
                <a:avLst/>
              </a:prstGeom>
              <a:noFill/>
            </p:spPr>
          </p:pic>
          <p:pic>
            <p:nvPicPr>
              <p:cNvPr id="2065" name="Picture 17" descr="C:\Users\lenovo\Desktop\46,XX.jpg"/>
              <p:cNvPicPr>
                <a:picLocks noChangeAspect="1" noChangeArrowheads="1"/>
              </p:cNvPicPr>
              <p:nvPr/>
            </p:nvPicPr>
            <p:blipFill>
              <a:blip r:embed="rId3" cstate="print"/>
              <a:srcRect/>
              <a:stretch>
                <a:fillRect/>
              </a:stretch>
            </p:blipFill>
            <p:spPr bwMode="auto">
              <a:xfrm>
                <a:off x="0" y="1643050"/>
                <a:ext cx="4557074" cy="3240000"/>
              </a:xfrm>
              <a:prstGeom prst="rect">
                <a:avLst/>
              </a:prstGeom>
              <a:noFill/>
            </p:spPr>
          </p:pic>
          <p:cxnSp>
            <p:nvCxnSpPr>
              <p:cNvPr id="22" name="直接连接符 21"/>
              <p:cNvCxnSpPr/>
              <p:nvPr/>
            </p:nvCxnSpPr>
            <p:spPr>
              <a:xfrm rot="5400000">
                <a:off x="3001158" y="3356768"/>
                <a:ext cx="3143272"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500166" y="5143512"/>
              <a:ext cx="838691" cy="369332"/>
            </a:xfrm>
            <a:prstGeom prst="rect">
              <a:avLst/>
            </a:prstGeom>
            <a:noFill/>
          </p:spPr>
          <p:txBody>
            <a:bodyPr wrap="none" rtlCol="0">
              <a:spAutoFit/>
            </a:bodyPr>
            <a:lstStyle/>
            <a:p>
              <a:r>
                <a:rPr lang="en-US" altLang="zh-CN" b="1" dirty="0" smtClean="0">
                  <a:latin typeface="Times New Roman" pitchFamily="18" charset="0"/>
                  <a:cs typeface="Times New Roman" pitchFamily="18" charset="0"/>
                </a:rPr>
                <a:t>46,XX</a:t>
              </a:r>
              <a:endParaRPr lang="zh-CN" altLang="en-US" b="1" dirty="0">
                <a:latin typeface="Times New Roman" pitchFamily="18" charset="0"/>
                <a:cs typeface="Times New Roman" pitchFamily="18" charset="0"/>
              </a:endParaRPr>
            </a:p>
          </p:txBody>
        </p:sp>
        <p:sp>
          <p:nvSpPr>
            <p:cNvPr id="26" name="TextBox 25"/>
            <p:cNvSpPr txBox="1"/>
            <p:nvPr/>
          </p:nvSpPr>
          <p:spPr>
            <a:xfrm>
              <a:off x="6072198" y="5202808"/>
              <a:ext cx="1226618" cy="369332"/>
            </a:xfrm>
            <a:prstGeom prst="rect">
              <a:avLst/>
            </a:prstGeom>
            <a:noFill/>
          </p:spPr>
          <p:txBody>
            <a:bodyPr wrap="none" rtlCol="0">
              <a:spAutoFit/>
            </a:bodyPr>
            <a:lstStyle/>
            <a:p>
              <a:r>
                <a:rPr lang="en-US" altLang="zh-CN" b="1" dirty="0" smtClean="0">
                  <a:latin typeface="Times New Roman" pitchFamily="18" charset="0"/>
                  <a:cs typeface="Times New Roman" pitchFamily="18" charset="0"/>
                </a:rPr>
                <a:t>47,XX,+21</a:t>
              </a:r>
              <a:endParaRPr lang="zh-CN" altLang="en-US"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791</TotalTime>
  <Words>1013</Words>
  <Application>Microsoft Office PowerPoint</Application>
  <PresentationFormat>全屏显示(4:3)</PresentationFormat>
  <Paragraphs>71</Paragraphs>
  <Slides>21</Slides>
  <Notes>4</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聚合</vt:lpstr>
      <vt:lpstr>遗传学诊断技术在辅助生殖中的应用</vt:lpstr>
      <vt:lpstr>内  容</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Yaqing Jing</dc:creator>
  <cp:lastModifiedBy>Administrator</cp:lastModifiedBy>
  <cp:revision>43</cp:revision>
  <dcterms:created xsi:type="dcterms:W3CDTF">2015-06-18T12:31:39Z</dcterms:created>
  <dcterms:modified xsi:type="dcterms:W3CDTF">2016-03-23T01:34:57Z</dcterms:modified>
</cp:coreProperties>
</file>