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2"/>
    <p:sldId id="368" r:id="rId3"/>
    <p:sldId id="358" r:id="rId4"/>
    <p:sldId id="382" r:id="rId5"/>
    <p:sldId id="380" r:id="rId6"/>
    <p:sldId id="362" r:id="rId7"/>
    <p:sldId id="363" r:id="rId8"/>
    <p:sldId id="369" r:id="rId9"/>
    <p:sldId id="370" r:id="rId10"/>
    <p:sldId id="371" r:id="rId11"/>
    <p:sldId id="366" r:id="rId12"/>
    <p:sldId id="367" r:id="rId13"/>
    <p:sldId id="372" r:id="rId14"/>
    <p:sldId id="373" r:id="rId15"/>
    <p:sldId id="374" r:id="rId16"/>
    <p:sldId id="379" r:id="rId17"/>
    <p:sldId id="376" r:id="rId18"/>
    <p:sldId id="375" r:id="rId19"/>
    <p:sldId id="378" r:id="rId20"/>
    <p:sldId id="377" r:id="rId21"/>
    <p:sldId id="381" r:id="rId22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3736"/>
    <a:srgbClr val="E23326"/>
    <a:srgbClr val="026BCA"/>
    <a:srgbClr val="026DCE"/>
    <a:srgbClr val="02539C"/>
    <a:srgbClr val="026AC8"/>
    <a:srgbClr val="0255A0"/>
    <a:srgbClr val="0000CC"/>
    <a:srgbClr val="016BBB"/>
    <a:srgbClr val="F0F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深色样式 1 - 强调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17" autoAdjust="0"/>
    <p:restoredTop sz="96445" autoAdjust="0"/>
  </p:normalViewPr>
  <p:slideViewPr>
    <p:cSldViewPr>
      <p:cViewPr varScale="1">
        <p:scale>
          <a:sx n="79" d="100"/>
          <a:sy n="79" d="100"/>
        </p:scale>
        <p:origin x="792" y="8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-86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92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0A2BD-92EC-43F5-AA00-DDB133087103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1A082-3907-4378-A339-D3FC46AE14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12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BA40E-5606-4029-863C-DF903B52E771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C17DF-1D58-4647-8B50-01AC329064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508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9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489348"/>
            <a:ext cx="6400800" cy="32096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70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4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928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89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13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0" y="5333687"/>
            <a:ext cx="9144001" cy="381312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 bwMode="auto">
          <a:xfrm>
            <a:off x="-1" y="-25399"/>
            <a:ext cx="9144001" cy="794667"/>
          </a:xfrm>
          <a:prstGeom prst="rect">
            <a:avLst/>
          </a:prstGeom>
          <a:gradFill flip="none" rotWithShape="1">
            <a:gsLst>
              <a:gs pos="21000">
                <a:schemeClr val="accent2">
                  <a:lumMod val="75000"/>
                  <a:lumOff val="25000"/>
                </a:schemeClr>
              </a:gs>
              <a:gs pos="86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2"/>
          <a:stretch/>
        </p:blipFill>
        <p:spPr>
          <a:xfrm>
            <a:off x="7358447" y="-82128"/>
            <a:ext cx="1534033" cy="888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179512" y="5406074"/>
            <a:ext cx="1439863" cy="23653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b="1" dirty="0" smtClean="0">
                <a:solidFill>
                  <a:schemeClr val="bg1"/>
                </a:solidFill>
              </a:rPr>
              <a:t> </a:t>
            </a:r>
            <a:fld id="{7C5E4C7A-43C3-449A-8119-E420EB00870B}" type="slidenum">
              <a:rPr lang="zh-CN" altLang="en-US" b="1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灯片编号占位符 3"/>
          <p:cNvSpPr txBox="1">
            <a:spLocks/>
          </p:cNvSpPr>
          <p:nvPr userDrawn="1"/>
        </p:nvSpPr>
        <p:spPr>
          <a:xfrm>
            <a:off x="6973961" y="5388413"/>
            <a:ext cx="2422575" cy="23653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sz="12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XXXXXXXXXXXXXXXXX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94126" y="121568"/>
            <a:ext cx="5832475" cy="647700"/>
          </a:xfrm>
        </p:spPr>
        <p:txBody>
          <a:bodyPr/>
          <a:lstStyle>
            <a:lvl1pPr algn="l">
              <a:defRPr sz="22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611560" y="1465015"/>
            <a:ext cx="7920880" cy="3209652"/>
          </a:xfrm>
        </p:spPr>
        <p:txBody>
          <a:bodyPr>
            <a:normAutofit/>
          </a:bodyPr>
          <a:lstStyle>
            <a:lvl1pPr marL="457200" indent="-457200" algn="l"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5230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0" y="5333687"/>
            <a:ext cx="9144001" cy="381312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 bwMode="auto">
          <a:xfrm>
            <a:off x="-1" y="-25399"/>
            <a:ext cx="9144001" cy="794667"/>
          </a:xfrm>
          <a:prstGeom prst="rect">
            <a:avLst/>
          </a:prstGeom>
          <a:gradFill flip="none" rotWithShape="1">
            <a:gsLst>
              <a:gs pos="21000">
                <a:schemeClr val="accent2">
                  <a:lumMod val="75000"/>
                  <a:lumOff val="25000"/>
                </a:schemeClr>
              </a:gs>
              <a:gs pos="86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2"/>
          <a:stretch/>
        </p:blipFill>
        <p:spPr>
          <a:xfrm>
            <a:off x="7358447" y="-82128"/>
            <a:ext cx="1534033" cy="888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179512" y="5406074"/>
            <a:ext cx="1439863" cy="23653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b="1" dirty="0" smtClean="0">
                <a:solidFill>
                  <a:schemeClr val="bg1"/>
                </a:solidFill>
              </a:rPr>
              <a:t> </a:t>
            </a:r>
            <a:fld id="{7C5E4C7A-43C3-449A-8119-E420EB00870B}" type="slidenum">
              <a:rPr lang="zh-CN" altLang="en-US" b="1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94126" y="121568"/>
            <a:ext cx="5832475" cy="647700"/>
          </a:xfrm>
        </p:spPr>
        <p:txBody>
          <a:bodyPr/>
          <a:lstStyle>
            <a:lvl1pPr algn="l">
              <a:defRPr sz="22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9045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0" y="5333687"/>
            <a:ext cx="9144001" cy="381312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179512" y="5406074"/>
            <a:ext cx="1439863" cy="23653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b="1" dirty="0" smtClean="0">
                <a:solidFill>
                  <a:schemeClr val="bg1"/>
                </a:solidFill>
              </a:rPr>
              <a:t> </a:t>
            </a:r>
            <a:fld id="{7C5E4C7A-43C3-449A-8119-E420EB00870B}" type="slidenum">
              <a:rPr lang="zh-CN" altLang="en-US" b="1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灯片编号占位符 3"/>
          <p:cNvSpPr txBox="1">
            <a:spLocks/>
          </p:cNvSpPr>
          <p:nvPr userDrawn="1"/>
        </p:nvSpPr>
        <p:spPr>
          <a:xfrm>
            <a:off x="6973961" y="5388413"/>
            <a:ext cx="2422575" cy="23653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sz="1200" b="1" dirty="0" smtClean="0">
                <a:solidFill>
                  <a:schemeClr val="bg1"/>
                </a:solidFill>
              </a:rPr>
              <a:t>XXXXXXXXXXXXXXXXX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919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85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635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11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044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80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384C6-77FA-4AF6-AF10-492DE6DC1E29}" type="datetimeFigureOut">
              <a:rPr lang="zh-CN" altLang="en-US" smtClean="0"/>
              <a:pPr/>
              <a:t>2020/4/12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218CE-149D-49E3-8033-D5CD97556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8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22235;&#24029;&#30465;DMS&#35268;&#27169;&#21270;&#25512;&#36827;&#26041;&#26696;&#30740;&#31350;&#25253;&#21578;&#65288;20130826&#65289;.word#&#22235;&#24029;&#30465;&#22791;&#26696;&#33410;&#33021;&#26381;&#21153;&#20844;&#21496;&#21015;&#34920;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05014" y="2688223"/>
            <a:ext cx="3733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903961"/>
            <a:ext cx="9144000" cy="1656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576" y="1903961"/>
            <a:ext cx="3528392" cy="1656000"/>
          </a:xfrm>
          <a:prstGeom prst="rect">
            <a:avLst/>
          </a:prstGeom>
          <a:gradFill flip="none" rotWithShape="1">
            <a:gsLst>
              <a:gs pos="36000">
                <a:srgbClr val="026DCE"/>
              </a:gs>
              <a:gs pos="95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96231"/>
            <a:ext cx="9144000" cy="222024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347864" y="1993404"/>
            <a:ext cx="55894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考易网络题库与考试评价系统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使用简介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3" name="TextBox 12">
            <a:hlinkClick r:id="rId3" action="ppaction://hlinkfile"/>
          </p:cNvPr>
          <p:cNvSpPr txBox="1"/>
          <p:nvPr/>
        </p:nvSpPr>
        <p:spPr>
          <a:xfrm>
            <a:off x="6766694" y="4873724"/>
            <a:ext cx="2082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天津医科大学 教务处</a:t>
            </a:r>
            <a:endParaRPr lang="en-US" altLang="zh-CN" sz="16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zh-CN" altLang="en-US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   鹏</a:t>
            </a:r>
            <a:endParaRPr lang="en-US" altLang="zh-CN" sz="16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2506" y="203561"/>
            <a:ext cx="2249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天津医科大学</a:t>
            </a:r>
            <a:r>
              <a:rPr lang="en-US" altLang="zh-CN" sz="1600" b="1" spc="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-</a:t>
            </a:r>
            <a:r>
              <a:rPr lang="zh-CN" altLang="en-US" sz="1600" b="1" spc="1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教务处</a:t>
            </a:r>
            <a:endParaRPr lang="zh-CN" altLang="en-US" sz="1600" b="1" spc="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34553" y="540822"/>
            <a:ext cx="254981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057300"/>
            <a:ext cx="2880320" cy="1512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42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组卷</a:t>
            </a:r>
            <a:endParaRPr lang="zh-CN" alt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985292"/>
            <a:ext cx="3236099" cy="223224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504" y="1345332"/>
            <a:ext cx="518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组卷：多种组卷方式</a:t>
            </a:r>
            <a:endParaRPr lang="en-US" altLang="zh-CN" b="1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结构化组卷：按主题词（知识点）选择题型、题量、分值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多课程组卷：多门专业课程同时考（多门课结构化组卷）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手工组卷：手工从题库中选择题目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3217540"/>
            <a:ext cx="67687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注意：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选择题目后，需设置每种题型出现的顺序（即题目序号）。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串题由于每题数目不一，总题量会有差异，需再次增、删。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考生参加考试使用统一登陆密码，二次密码勿泄露（二次密码用于死机、延时等重复登陆）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6836"/>
            <a:ext cx="9829750" cy="646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线形标注 2 3"/>
          <p:cNvSpPr/>
          <p:nvPr/>
        </p:nvSpPr>
        <p:spPr>
          <a:xfrm>
            <a:off x="5868144" y="769268"/>
            <a:ext cx="1584176" cy="360040"/>
          </a:xfrm>
          <a:prstGeom prst="borderCallout2">
            <a:avLst>
              <a:gd name="adj1" fmla="val 45206"/>
              <a:gd name="adj2" fmla="val 171"/>
              <a:gd name="adj3" fmla="val 47851"/>
              <a:gd name="adj4" fmla="val -55448"/>
              <a:gd name="adj5" fmla="val 260650"/>
              <a:gd name="adj6" fmla="val -2234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年级、专业</a:t>
            </a:r>
            <a:endParaRPr lang="zh-CN" altLang="en-US" dirty="0"/>
          </a:p>
        </p:txBody>
      </p:sp>
      <p:sp>
        <p:nvSpPr>
          <p:cNvPr id="5" name="线形标注 2 4"/>
          <p:cNvSpPr/>
          <p:nvPr/>
        </p:nvSpPr>
        <p:spPr>
          <a:xfrm>
            <a:off x="5652120" y="1561356"/>
            <a:ext cx="1440160" cy="360040"/>
          </a:xfrm>
          <a:prstGeom prst="borderCallout2">
            <a:avLst>
              <a:gd name="adj1" fmla="val 45206"/>
              <a:gd name="adj2" fmla="val 171"/>
              <a:gd name="adj3" fmla="val 50496"/>
              <a:gd name="adj4" fmla="val -96788"/>
              <a:gd name="adj5" fmla="val 260651"/>
              <a:gd name="adj6" fmla="val -2516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时间日期</a:t>
            </a:r>
            <a:endParaRPr lang="zh-CN" altLang="en-US" dirty="0"/>
          </a:p>
        </p:txBody>
      </p:sp>
      <p:sp>
        <p:nvSpPr>
          <p:cNvPr id="6" name="线形标注 2 5"/>
          <p:cNvSpPr/>
          <p:nvPr/>
        </p:nvSpPr>
        <p:spPr>
          <a:xfrm>
            <a:off x="5508104" y="2065412"/>
            <a:ext cx="2376264" cy="216024"/>
          </a:xfrm>
          <a:prstGeom prst="borderCallout2">
            <a:avLst>
              <a:gd name="adj1" fmla="val 45206"/>
              <a:gd name="adj2" fmla="val 171"/>
              <a:gd name="adj3" fmla="val 50496"/>
              <a:gd name="adj4" fmla="val -63078"/>
              <a:gd name="adj5" fmla="val 348616"/>
              <a:gd name="adj6" fmla="val -138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是否提前登陆</a:t>
            </a:r>
            <a:endParaRPr lang="en-US" altLang="zh-CN" dirty="0" smtClean="0"/>
          </a:p>
        </p:txBody>
      </p:sp>
      <p:sp>
        <p:nvSpPr>
          <p:cNvPr id="7" name="线形标注 2 6"/>
          <p:cNvSpPr/>
          <p:nvPr/>
        </p:nvSpPr>
        <p:spPr>
          <a:xfrm>
            <a:off x="5076056" y="2857500"/>
            <a:ext cx="2016224" cy="288032"/>
          </a:xfrm>
          <a:prstGeom prst="borderCallout2">
            <a:avLst>
              <a:gd name="adj1" fmla="val 45206"/>
              <a:gd name="adj2" fmla="val 171"/>
              <a:gd name="adj3" fmla="val 50496"/>
              <a:gd name="adj4" fmla="val -34996"/>
              <a:gd name="adj5" fmla="val 375072"/>
              <a:gd name="adj6" fmla="val -1184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何时查看成绩</a:t>
            </a:r>
            <a:endParaRPr lang="en-US" altLang="zh-CN" dirty="0" smtClean="0"/>
          </a:p>
        </p:txBody>
      </p:sp>
      <p:sp>
        <p:nvSpPr>
          <p:cNvPr id="8" name="线形标注 2 7"/>
          <p:cNvSpPr/>
          <p:nvPr/>
        </p:nvSpPr>
        <p:spPr>
          <a:xfrm>
            <a:off x="5004048" y="3577580"/>
            <a:ext cx="2016224" cy="360040"/>
          </a:xfrm>
          <a:prstGeom prst="borderCallout2">
            <a:avLst>
              <a:gd name="adj1" fmla="val 45206"/>
              <a:gd name="adj2" fmla="val 171"/>
              <a:gd name="adj3" fmla="val 45205"/>
              <a:gd name="adj4" fmla="val -30272"/>
              <a:gd name="adj5" fmla="val 229016"/>
              <a:gd name="adj6" fmla="val -96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每题是否能回看</a:t>
            </a:r>
            <a:endParaRPr lang="en-US" altLang="zh-CN" dirty="0" smtClean="0"/>
          </a:p>
        </p:txBody>
      </p:sp>
      <p:sp>
        <p:nvSpPr>
          <p:cNvPr id="9" name="线形标注 2 8"/>
          <p:cNvSpPr/>
          <p:nvPr/>
        </p:nvSpPr>
        <p:spPr>
          <a:xfrm>
            <a:off x="4355976" y="4081636"/>
            <a:ext cx="2304256" cy="288032"/>
          </a:xfrm>
          <a:prstGeom prst="borderCallout2">
            <a:avLst>
              <a:gd name="adj1" fmla="val 45206"/>
              <a:gd name="adj2" fmla="val 171"/>
              <a:gd name="adj3" fmla="val 50496"/>
              <a:gd name="adj4" fmla="val -31217"/>
              <a:gd name="adj5" fmla="val 182720"/>
              <a:gd name="adj6" fmla="val -628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题目顺序是否随机</a:t>
            </a:r>
            <a:endParaRPr lang="en-US" altLang="zh-CN" dirty="0" smtClean="0"/>
          </a:p>
        </p:txBody>
      </p:sp>
      <p:sp>
        <p:nvSpPr>
          <p:cNvPr id="12" name="线形标注 2 11"/>
          <p:cNvSpPr/>
          <p:nvPr/>
        </p:nvSpPr>
        <p:spPr>
          <a:xfrm>
            <a:off x="6767736" y="4297660"/>
            <a:ext cx="1836712" cy="360040"/>
          </a:xfrm>
          <a:prstGeom prst="borderCallout2">
            <a:avLst>
              <a:gd name="adj1" fmla="val 45206"/>
              <a:gd name="adj2" fmla="val 171"/>
              <a:gd name="adj3" fmla="val 177483"/>
              <a:gd name="adj4" fmla="val -36033"/>
              <a:gd name="adj5" fmla="val 182279"/>
              <a:gd name="adj6" fmla="val -1420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答案暂存位置</a:t>
            </a:r>
            <a:endParaRPr lang="en-US" altLang="zh-CN" dirty="0" smtClean="0"/>
          </a:p>
        </p:txBody>
      </p:sp>
      <p:sp>
        <p:nvSpPr>
          <p:cNvPr id="13" name="线形标注 2 12"/>
          <p:cNvSpPr/>
          <p:nvPr/>
        </p:nvSpPr>
        <p:spPr>
          <a:xfrm>
            <a:off x="6623720" y="4801716"/>
            <a:ext cx="2268760" cy="360040"/>
          </a:xfrm>
          <a:prstGeom prst="borderCallout2">
            <a:avLst>
              <a:gd name="adj1" fmla="val 45206"/>
              <a:gd name="adj2" fmla="val 171"/>
              <a:gd name="adj3" fmla="val 95471"/>
              <a:gd name="adj4" fmla="val -32057"/>
              <a:gd name="adj5" fmla="val 102913"/>
              <a:gd name="adj6" fmla="val -1526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考试验证学号姓名</a:t>
            </a:r>
            <a:endParaRPr lang="en-US" altLang="zh-CN" dirty="0" smtClean="0"/>
          </a:p>
        </p:txBody>
      </p:sp>
      <p:sp>
        <p:nvSpPr>
          <p:cNvPr id="14" name="线形标注 2 13"/>
          <p:cNvSpPr/>
          <p:nvPr/>
        </p:nvSpPr>
        <p:spPr>
          <a:xfrm>
            <a:off x="3995936" y="5354960"/>
            <a:ext cx="3312368" cy="360040"/>
          </a:xfrm>
          <a:prstGeom prst="borderCallout2">
            <a:avLst>
              <a:gd name="adj1" fmla="val 45206"/>
              <a:gd name="adj2" fmla="val 171"/>
              <a:gd name="adj3" fmla="val 108699"/>
              <a:gd name="adj4" fmla="val -22056"/>
              <a:gd name="adj5" fmla="val 100268"/>
              <a:gd name="adj6" fmla="val -33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主观题阅卷是否显示学生信息</a:t>
            </a:r>
            <a:endParaRPr lang="en-US" altLang="zh-CN" dirty="0" smtClean="0"/>
          </a:p>
        </p:txBody>
      </p:sp>
      <p:sp>
        <p:nvSpPr>
          <p:cNvPr id="15" name="线形标注 2 14"/>
          <p:cNvSpPr/>
          <p:nvPr/>
        </p:nvSpPr>
        <p:spPr>
          <a:xfrm>
            <a:off x="5004048" y="2425452"/>
            <a:ext cx="3024336" cy="360040"/>
          </a:xfrm>
          <a:prstGeom prst="borderCallout2">
            <a:avLst>
              <a:gd name="adj1" fmla="val 45206"/>
              <a:gd name="adj2" fmla="val 171"/>
              <a:gd name="adj3" fmla="val 50496"/>
              <a:gd name="adj4" fmla="val -34303"/>
              <a:gd name="adj5" fmla="val 161665"/>
              <a:gd name="adj6" fmla="val -675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开考后是否禁止登陆</a:t>
            </a:r>
            <a:endParaRPr lang="zh-CN" altLang="en-US" dirty="0"/>
          </a:p>
        </p:txBody>
      </p:sp>
      <p:sp>
        <p:nvSpPr>
          <p:cNvPr id="16" name="线形标注 2 15"/>
          <p:cNvSpPr/>
          <p:nvPr/>
        </p:nvSpPr>
        <p:spPr>
          <a:xfrm>
            <a:off x="5076056" y="3217540"/>
            <a:ext cx="2016224" cy="288032"/>
          </a:xfrm>
          <a:prstGeom prst="borderCallout2">
            <a:avLst>
              <a:gd name="adj1" fmla="val 45206"/>
              <a:gd name="adj2" fmla="val 171"/>
              <a:gd name="adj3" fmla="val 50496"/>
              <a:gd name="adj4" fmla="val -34996"/>
              <a:gd name="adj5" fmla="val 358537"/>
              <a:gd name="adj6" fmla="val -1170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何时可看答卷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55776" y="0"/>
            <a:ext cx="2376264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考务信息设置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组卷</a:t>
            </a:r>
            <a:endParaRPr lang="zh-CN" altLang="en-US" dirty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73324"/>
            <a:ext cx="8333209" cy="38526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5772"/>
            <a:ext cx="9163076" cy="2952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76926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增加、修改试题、生成</a:t>
            </a:r>
            <a:r>
              <a:rPr lang="en-US" altLang="zh-CN" b="1" dirty="0" smtClean="0"/>
              <a:t>B</a:t>
            </a:r>
            <a:r>
              <a:rPr lang="zh-CN" altLang="en-US" b="1" dirty="0" smtClean="0"/>
              <a:t>卷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试卷审核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841276"/>
            <a:ext cx="42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 smtClean="0"/>
              <a:t>出卷人</a:t>
            </a:r>
            <a:r>
              <a:rPr lang="zh-CN" altLang="en-US" dirty="0" smtClean="0">
                <a:solidFill>
                  <a:srgbClr val="FF0000"/>
                </a:solidFill>
              </a:rPr>
              <a:t>自测试题</a:t>
            </a:r>
            <a:r>
              <a:rPr lang="zh-CN" altLang="en-US" dirty="0" smtClean="0"/>
              <a:t>后方可提交审核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学院教秘做试卷终级审核（时间、地点、</a:t>
            </a:r>
            <a:r>
              <a:rPr lang="en-US" altLang="zh-CN" dirty="0" smtClean="0"/>
              <a:t>A/B</a:t>
            </a:r>
            <a:r>
              <a:rPr lang="zh-CN" altLang="en-US" dirty="0" smtClean="0"/>
              <a:t>卷，试卷预测分析）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审核通过后试卷不再允许变更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未通过审核需重新提交</a:t>
            </a:r>
            <a:endParaRPr lang="en-US" altLang="zh-CN" dirty="0" smtClean="0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13484"/>
            <a:ext cx="6732240" cy="278624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824536" cy="39411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当日监考</a:t>
            </a:r>
            <a:endParaRPr lang="zh-CN" altLang="en-US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60" y="1921396"/>
            <a:ext cx="91082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77" y="841276"/>
            <a:ext cx="22383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2497460"/>
            <a:ext cx="72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监考：</a:t>
            </a:r>
            <a:endParaRPr lang="en-US" altLang="zh-CN" b="1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告知学生登陆密码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学生输入：姓名、学号、地点、密码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查看学生考试状态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考试过程中机器有问题学生可二次登陆（二次登录可延时，密码勿泄露）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收卷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阅卷</a:t>
            </a:r>
            <a:endParaRPr lang="zh-CN" altLang="en-US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9188"/>
            <a:ext cx="5940152" cy="148195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61556"/>
            <a:ext cx="7261976" cy="20774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504" y="292950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主观题增加阅卷教师：</a:t>
            </a:r>
            <a:endParaRPr lang="zh-CN" altLang="en-US" dirty="0"/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777380"/>
            <a:ext cx="3762375" cy="1295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057300"/>
            <a:ext cx="3275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 smtClean="0"/>
              <a:t>客观题自动出成绩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主观题可指定阅卷教师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试卷结束封存后需审核</a:t>
            </a:r>
            <a:endParaRPr lang="en-US" altLang="zh-CN" dirty="0" smtClean="0"/>
          </a:p>
          <a:p>
            <a:pPr marL="342900" indent="-342900">
              <a:buAutoNum type="arabicPeriod"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阅卷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273324"/>
            <a:ext cx="3275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zh-CN" altLang="en-US" b="1" dirty="0" smtClean="0"/>
              <a:t>试卷管理：</a:t>
            </a:r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已考试卷可重新启用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启用</a:t>
            </a:r>
            <a:r>
              <a:rPr lang="en-US" altLang="zh-CN" dirty="0" smtClean="0"/>
              <a:t>B</a:t>
            </a:r>
            <a:r>
              <a:rPr lang="zh-CN" altLang="en-US" dirty="0" smtClean="0"/>
              <a:t>卷（补考等）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en-US" altLang="zh-CN" dirty="0" smtClean="0"/>
              <a:t>B</a:t>
            </a:r>
            <a:r>
              <a:rPr lang="zh-CN" altLang="en-US" dirty="0" smtClean="0"/>
              <a:t>卷可删除重生成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错误收卷操作，可更改状态</a:t>
            </a:r>
            <a:endParaRPr lang="en-US" altLang="zh-CN" dirty="0" smtClean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065412"/>
            <a:ext cx="46672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成绩分析</a:t>
            </a:r>
            <a:endParaRPr lang="zh-CN" altLang="en-US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7340"/>
            <a:ext cx="91440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84127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学生成绩表：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成绩分析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841276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学生个人成绩分析表：</a:t>
            </a:r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zh-CN" altLang="en-US" b="1" dirty="0" smtClean="0"/>
              <a:t>知识分类（记忆、应用等）得分</a:t>
            </a:r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zh-CN" altLang="en-US" b="1" dirty="0" smtClean="0"/>
              <a:t>题型得分</a:t>
            </a:r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zh-CN" altLang="en-US" b="1" dirty="0" smtClean="0"/>
              <a:t>主题词（知识点）得分</a:t>
            </a:r>
            <a:endParaRPr lang="zh-CN" altLang="en-US" b="1" dirty="0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 cstate="print"/>
          <a:srcRect l="3042" r="15338"/>
          <a:stretch>
            <a:fillRect/>
          </a:stretch>
        </p:blipFill>
        <p:spPr bwMode="auto">
          <a:xfrm>
            <a:off x="3203848" y="-1895028"/>
            <a:ext cx="5940152" cy="729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成绩分析</a:t>
            </a:r>
            <a:r>
              <a:rPr lang="en-US" altLang="zh-CN" dirty="0" smtClean="0"/>
              <a:t>-</a:t>
            </a:r>
            <a:r>
              <a:rPr lang="zh-CN" altLang="en-US" dirty="0" smtClean="0"/>
              <a:t>试卷分析</a:t>
            </a:r>
            <a:endParaRPr lang="zh-CN" altLang="en-US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9401"/>
            <a:ext cx="9771559" cy="487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5"/>
          <p:cNvSpPr>
            <a:spLocks noChangeArrowheads="1"/>
          </p:cNvSpPr>
          <p:nvPr/>
        </p:nvSpPr>
        <p:spPr bwMode="gray">
          <a:xfrm rot="3419336">
            <a:off x="2337361" y="4457751"/>
            <a:ext cx="314315" cy="508399"/>
          </a:xfrm>
          <a:prstGeom prst="rect">
            <a:avLst/>
          </a:prstGeom>
          <a:gradFill rotWithShape="1">
            <a:gsLst>
              <a:gs pos="0">
                <a:srgbClr val="54D060"/>
              </a:gs>
              <a:gs pos="100000">
                <a:srgbClr val="27602C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54D060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gray">
          <a:xfrm rot="3419336">
            <a:off x="2315860" y="3809679"/>
            <a:ext cx="314315" cy="508399"/>
          </a:xfrm>
          <a:prstGeom prst="rect">
            <a:avLst/>
          </a:prstGeom>
          <a:gradFill rotWithShape="1">
            <a:gsLst>
              <a:gs pos="0">
                <a:srgbClr val="8E97EE"/>
              </a:gs>
              <a:gs pos="100000">
                <a:srgbClr val="42466E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8E97EE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2400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主要模块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195736" y="1100167"/>
            <a:ext cx="4984787" cy="3804036"/>
            <a:chOff x="1981200" y="1784351"/>
            <a:chExt cx="5105400" cy="5802313"/>
          </a:xfrm>
        </p:grpSpPr>
        <p:grpSp>
          <p:nvGrpSpPr>
            <p:cNvPr id="5" name="Group 58"/>
            <p:cNvGrpSpPr>
              <a:grpSpLocks/>
            </p:cNvGrpSpPr>
            <p:nvPr/>
          </p:nvGrpSpPr>
          <p:grpSpPr bwMode="auto">
            <a:xfrm>
              <a:off x="1981200" y="1784351"/>
              <a:ext cx="5105400" cy="704850"/>
              <a:chOff x="1248" y="1124"/>
              <a:chExt cx="3216" cy="444"/>
            </a:xfrm>
          </p:grpSpPr>
          <p:sp>
            <p:nvSpPr>
              <p:cNvPr id="6" name="Line 29"/>
              <p:cNvSpPr>
                <a:spLocks noChangeShapeType="1"/>
              </p:cNvSpPr>
              <p:nvPr/>
            </p:nvSpPr>
            <p:spPr bwMode="auto">
              <a:xfrm>
                <a:off x="1440" y="1502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" name="Rectangle 5"/>
              <p:cNvSpPr>
                <a:spLocks noChangeArrowheads="1"/>
              </p:cNvSpPr>
              <p:nvPr/>
            </p:nvSpPr>
            <p:spPr bwMode="gray">
              <a:xfrm rot="3419336">
                <a:off x="1261" y="1139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54D060"/>
                  </a:gs>
                  <a:gs pos="100000">
                    <a:srgbClr val="27602C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54D06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8" name="Text Box 30"/>
              <p:cNvSpPr txBox="1">
                <a:spLocks noChangeArrowheads="1"/>
              </p:cNvSpPr>
              <p:nvPr/>
            </p:nvSpPr>
            <p:spPr bwMode="auto">
              <a:xfrm>
                <a:off x="2256" y="1124"/>
                <a:ext cx="913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 smtClean="0"/>
                  <a:t>课程管理</a:t>
                </a:r>
                <a:endParaRPr lang="en-US" altLang="zh-CN" sz="2400" b="1" dirty="0">
                  <a:solidFill>
                    <a:srgbClr val="FFFFFF"/>
                  </a:solidFill>
                  <a:ea typeface="宋体" charset="-122"/>
                </a:endParaRPr>
              </a:p>
            </p:txBody>
          </p:sp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gray">
              <a:xfrm>
                <a:off x="1296" y="1166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FFFF"/>
                    </a:solidFill>
                    <a:ea typeface="宋体" charset="-122"/>
                  </a:rPr>
                  <a:t>1</a:t>
                </a:r>
              </a:p>
            </p:txBody>
          </p:sp>
        </p:grpSp>
        <p:grpSp>
          <p:nvGrpSpPr>
            <p:cNvPr id="10" name="Group 59"/>
            <p:cNvGrpSpPr>
              <a:grpSpLocks/>
            </p:cNvGrpSpPr>
            <p:nvPr/>
          </p:nvGrpSpPr>
          <p:grpSpPr bwMode="auto">
            <a:xfrm>
              <a:off x="1981200" y="2552701"/>
              <a:ext cx="5105400" cy="704850"/>
              <a:chOff x="1248" y="1608"/>
              <a:chExt cx="3216" cy="444"/>
            </a:xfrm>
          </p:grpSpPr>
          <p:sp>
            <p:nvSpPr>
              <p:cNvPr id="11" name="Line 35"/>
              <p:cNvSpPr>
                <a:spLocks noChangeShapeType="1"/>
              </p:cNvSpPr>
              <p:nvPr/>
            </p:nvSpPr>
            <p:spPr bwMode="auto">
              <a:xfrm>
                <a:off x="1440" y="1982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Rectangle 34"/>
              <p:cNvSpPr>
                <a:spLocks noChangeArrowheads="1"/>
              </p:cNvSpPr>
              <p:nvPr/>
            </p:nvSpPr>
            <p:spPr bwMode="gray">
              <a:xfrm rot="3419336">
                <a:off x="1261" y="1619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8E97EE"/>
                  </a:gs>
                  <a:gs pos="100000">
                    <a:srgbClr val="42466E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8E97EE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3" name="Text Box 36"/>
              <p:cNvSpPr txBox="1">
                <a:spLocks noChangeArrowheads="1"/>
              </p:cNvSpPr>
              <p:nvPr/>
            </p:nvSpPr>
            <p:spPr bwMode="auto">
              <a:xfrm>
                <a:off x="2256" y="1608"/>
                <a:ext cx="913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 smtClean="0"/>
                  <a:t>主  题  词</a:t>
                </a:r>
                <a:endParaRPr lang="en-US" altLang="zh-CN" sz="2400" b="1" dirty="0">
                  <a:solidFill>
                    <a:srgbClr val="FFFFFF"/>
                  </a:solidFill>
                  <a:ea typeface="宋体" charset="-122"/>
                </a:endParaRPr>
              </a:p>
            </p:txBody>
          </p:sp>
          <p:sp>
            <p:nvSpPr>
              <p:cNvPr id="14" name="Text Box 37"/>
              <p:cNvSpPr txBox="1">
                <a:spLocks noChangeArrowheads="1"/>
              </p:cNvSpPr>
              <p:nvPr/>
            </p:nvSpPr>
            <p:spPr bwMode="gray">
              <a:xfrm>
                <a:off x="1296" y="1646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FFFF"/>
                    </a:solidFill>
                    <a:ea typeface="宋体" charset="-122"/>
                  </a:rPr>
                  <a:t>2</a:t>
                </a:r>
              </a:p>
            </p:txBody>
          </p:sp>
        </p:grpSp>
        <p:grpSp>
          <p:nvGrpSpPr>
            <p:cNvPr id="15" name="Group 60"/>
            <p:cNvGrpSpPr>
              <a:grpSpLocks/>
            </p:cNvGrpSpPr>
            <p:nvPr/>
          </p:nvGrpSpPr>
          <p:grpSpPr bwMode="auto">
            <a:xfrm>
              <a:off x="1981200" y="3430588"/>
              <a:ext cx="5105400" cy="704850"/>
              <a:chOff x="1248" y="2161"/>
              <a:chExt cx="3216" cy="444"/>
            </a:xfrm>
          </p:grpSpPr>
          <p:sp>
            <p:nvSpPr>
              <p:cNvPr id="16" name="Line 40"/>
              <p:cNvSpPr>
                <a:spLocks noChangeShapeType="1"/>
              </p:cNvSpPr>
              <p:nvPr/>
            </p:nvSpPr>
            <p:spPr bwMode="auto">
              <a:xfrm>
                <a:off x="1440" y="2544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Rectangle 39"/>
              <p:cNvSpPr>
                <a:spLocks noChangeArrowheads="1"/>
              </p:cNvSpPr>
              <p:nvPr/>
            </p:nvSpPr>
            <p:spPr bwMode="gray">
              <a:xfrm rot="3419336">
                <a:off x="1261" y="2181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4383E1"/>
                  </a:gs>
                  <a:gs pos="100000">
                    <a:srgbClr val="1F3D68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4383E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8" name="Text Box 41"/>
              <p:cNvSpPr txBox="1">
                <a:spLocks noChangeArrowheads="1"/>
              </p:cNvSpPr>
              <p:nvPr/>
            </p:nvSpPr>
            <p:spPr bwMode="auto">
              <a:xfrm>
                <a:off x="2256" y="2161"/>
                <a:ext cx="913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 smtClean="0"/>
                  <a:t>试        题</a:t>
                </a:r>
                <a:endParaRPr lang="en-US" altLang="zh-CN" sz="2400" b="1" dirty="0">
                  <a:solidFill>
                    <a:srgbClr val="FFFFFF"/>
                  </a:solidFill>
                  <a:ea typeface="宋体" charset="-122"/>
                </a:endParaRPr>
              </a:p>
            </p:txBody>
          </p:sp>
          <p:sp>
            <p:nvSpPr>
              <p:cNvPr id="19" name="Text Box 42"/>
              <p:cNvSpPr txBox="1">
                <a:spLocks noChangeArrowheads="1"/>
              </p:cNvSpPr>
              <p:nvPr/>
            </p:nvSpPr>
            <p:spPr bwMode="gray">
              <a:xfrm>
                <a:off x="1296" y="22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FFFF"/>
                    </a:solidFill>
                    <a:ea typeface="宋体" charset="-122"/>
                  </a:rPr>
                  <a:t>3</a:t>
                </a:r>
              </a:p>
            </p:txBody>
          </p:sp>
        </p:grpSp>
        <p:grpSp>
          <p:nvGrpSpPr>
            <p:cNvPr id="20" name="Group 61"/>
            <p:cNvGrpSpPr>
              <a:grpSpLocks/>
            </p:cNvGrpSpPr>
            <p:nvPr/>
          </p:nvGrpSpPr>
          <p:grpSpPr bwMode="auto">
            <a:xfrm>
              <a:off x="1981200" y="4244975"/>
              <a:ext cx="5105400" cy="704850"/>
              <a:chOff x="1248" y="2674"/>
              <a:chExt cx="3216" cy="444"/>
            </a:xfrm>
          </p:grpSpPr>
          <p:sp>
            <p:nvSpPr>
              <p:cNvPr id="21" name="Line 45"/>
              <p:cNvSpPr>
                <a:spLocks noChangeShapeType="1"/>
              </p:cNvSpPr>
              <p:nvPr/>
            </p:nvSpPr>
            <p:spPr bwMode="auto">
              <a:xfrm>
                <a:off x="1440" y="3072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Rectangle 44"/>
              <p:cNvSpPr>
                <a:spLocks noChangeArrowheads="1"/>
              </p:cNvSpPr>
              <p:nvPr/>
            </p:nvSpPr>
            <p:spPr bwMode="gray">
              <a:xfrm rot="3419336">
                <a:off x="1261" y="2709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F28A5C"/>
                  </a:gs>
                  <a:gs pos="100000">
                    <a:srgbClr val="70402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28A5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3" name="Text Box 46"/>
              <p:cNvSpPr txBox="1">
                <a:spLocks noChangeArrowheads="1"/>
              </p:cNvSpPr>
              <p:nvPr/>
            </p:nvSpPr>
            <p:spPr bwMode="auto">
              <a:xfrm>
                <a:off x="2256" y="2674"/>
                <a:ext cx="913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 smtClean="0"/>
                  <a:t>组        卷</a:t>
                </a:r>
                <a:endParaRPr lang="en-US" altLang="zh-CN" sz="2400" b="1" dirty="0" smtClean="0"/>
              </a:p>
            </p:txBody>
          </p:sp>
          <p:sp>
            <p:nvSpPr>
              <p:cNvPr id="24" name="Text Box 47"/>
              <p:cNvSpPr txBox="1">
                <a:spLocks noChangeArrowheads="1"/>
              </p:cNvSpPr>
              <p:nvPr/>
            </p:nvSpPr>
            <p:spPr bwMode="gray">
              <a:xfrm>
                <a:off x="1296" y="2736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FFFF"/>
                    </a:solidFill>
                    <a:ea typeface="宋体" charset="-122"/>
                  </a:rPr>
                  <a:t>4</a:t>
                </a:r>
              </a:p>
            </p:txBody>
          </p:sp>
        </p:grpSp>
        <p:grpSp>
          <p:nvGrpSpPr>
            <p:cNvPr id="25" name="Group 62"/>
            <p:cNvGrpSpPr>
              <a:grpSpLocks/>
            </p:cNvGrpSpPr>
            <p:nvPr/>
          </p:nvGrpSpPr>
          <p:grpSpPr bwMode="auto">
            <a:xfrm>
              <a:off x="1981200" y="5187951"/>
              <a:ext cx="5105400" cy="2398713"/>
              <a:chOff x="1248" y="3268"/>
              <a:chExt cx="3216" cy="1511"/>
            </a:xfrm>
          </p:grpSpPr>
          <p:sp>
            <p:nvSpPr>
              <p:cNvPr id="26" name="Line 54"/>
              <p:cNvSpPr>
                <a:spLocks noChangeShapeType="1"/>
              </p:cNvSpPr>
              <p:nvPr/>
            </p:nvSpPr>
            <p:spPr bwMode="auto">
              <a:xfrm>
                <a:off x="1440" y="3634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prstDash val="sysDot"/>
                <a:round/>
                <a:headEnd/>
                <a:tailEnd type="oval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Rectangle 55"/>
              <p:cNvSpPr>
                <a:spLocks noChangeArrowheads="1"/>
              </p:cNvSpPr>
              <p:nvPr/>
            </p:nvSpPr>
            <p:spPr bwMode="gray">
              <a:xfrm rot="3419336">
                <a:off x="1261" y="3271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EAB764"/>
                  </a:gs>
                  <a:gs pos="100000">
                    <a:srgbClr val="6C552E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EAB764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" name="Text Box 56"/>
              <p:cNvSpPr txBox="1">
                <a:spLocks noChangeArrowheads="1"/>
              </p:cNvSpPr>
              <p:nvPr/>
            </p:nvSpPr>
            <p:spPr bwMode="auto">
              <a:xfrm>
                <a:off x="2256" y="3268"/>
                <a:ext cx="913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 smtClean="0"/>
                  <a:t>试卷审核</a:t>
                </a:r>
                <a:endParaRPr lang="en-US" altLang="zh-CN" sz="2400" b="1" dirty="0">
                  <a:solidFill>
                    <a:srgbClr val="FFFFFF"/>
                  </a:solidFill>
                  <a:ea typeface="宋体" charset="-122"/>
                </a:endParaRPr>
              </a:p>
            </p:txBody>
          </p:sp>
          <p:sp>
            <p:nvSpPr>
              <p:cNvPr id="29" name="Text Box 57"/>
              <p:cNvSpPr txBox="1">
                <a:spLocks noChangeArrowheads="1"/>
              </p:cNvSpPr>
              <p:nvPr/>
            </p:nvSpPr>
            <p:spPr bwMode="gray">
              <a:xfrm>
                <a:off x="1296" y="329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FFFF"/>
                    </a:solidFill>
                    <a:ea typeface="宋体" charset="-122"/>
                  </a:rPr>
                  <a:t>5</a:t>
                </a:r>
              </a:p>
            </p:txBody>
          </p:sp>
          <p:sp>
            <p:nvSpPr>
              <p:cNvPr id="40" name="Text Box 57"/>
              <p:cNvSpPr txBox="1">
                <a:spLocks noChangeArrowheads="1"/>
              </p:cNvSpPr>
              <p:nvPr/>
            </p:nvSpPr>
            <p:spPr bwMode="gray">
              <a:xfrm>
                <a:off x="1341" y="3712"/>
                <a:ext cx="236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FFFF"/>
                    </a:solidFill>
                    <a:ea typeface="宋体" charset="-122"/>
                  </a:rPr>
                  <a:t>6</a:t>
                </a:r>
                <a:endParaRPr lang="en-US" altLang="zh-CN" sz="2400" b="1" dirty="0">
                  <a:solidFill>
                    <a:srgbClr val="FFFFFF"/>
                  </a:solidFill>
                  <a:ea typeface="宋体" charset="-122"/>
                </a:endParaRPr>
              </a:p>
            </p:txBody>
          </p:sp>
          <p:sp>
            <p:nvSpPr>
              <p:cNvPr id="42" name="Text Box 57"/>
              <p:cNvSpPr txBox="1">
                <a:spLocks noChangeArrowheads="1"/>
              </p:cNvSpPr>
              <p:nvPr/>
            </p:nvSpPr>
            <p:spPr bwMode="gray">
              <a:xfrm>
                <a:off x="1341" y="4335"/>
                <a:ext cx="236" cy="4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FFFF"/>
                    </a:solidFill>
                    <a:ea typeface="宋体" charset="-122"/>
                  </a:rPr>
                  <a:t>7</a:t>
                </a:r>
                <a:endParaRPr lang="en-US" altLang="zh-CN" sz="2400" b="1" dirty="0">
                  <a:solidFill>
                    <a:srgbClr val="FFFFFF"/>
                  </a:solidFill>
                  <a:ea typeface="宋体" charset="-122"/>
                </a:endParaRPr>
              </a:p>
            </p:txBody>
          </p:sp>
        </p:grpSp>
      </p:grpSp>
      <p:sp>
        <p:nvSpPr>
          <p:cNvPr id="31" name="Line 54"/>
          <p:cNvSpPr>
            <a:spLocks noChangeShapeType="1"/>
          </p:cNvSpPr>
          <p:nvPr/>
        </p:nvSpPr>
        <p:spPr bwMode="auto">
          <a:xfrm>
            <a:off x="2537918" y="4198986"/>
            <a:ext cx="4687188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Text Box 56"/>
          <p:cNvSpPr txBox="1">
            <a:spLocks noChangeArrowheads="1"/>
          </p:cNvSpPr>
          <p:nvPr/>
        </p:nvSpPr>
        <p:spPr bwMode="auto">
          <a:xfrm>
            <a:off x="3779912" y="3835995"/>
            <a:ext cx="141577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当日监考</a:t>
            </a:r>
            <a:endParaRPr lang="en-US" altLang="zh-CN" sz="2400" b="1" dirty="0" smtClean="0"/>
          </a:p>
        </p:txBody>
      </p:sp>
      <p:sp>
        <p:nvSpPr>
          <p:cNvPr id="34" name="Line 54"/>
          <p:cNvSpPr>
            <a:spLocks noChangeShapeType="1"/>
          </p:cNvSpPr>
          <p:nvPr/>
        </p:nvSpPr>
        <p:spPr bwMode="auto">
          <a:xfrm>
            <a:off x="2477100" y="4775050"/>
            <a:ext cx="4687188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Text Box 56"/>
          <p:cNvSpPr txBox="1">
            <a:spLocks noChangeArrowheads="1"/>
          </p:cNvSpPr>
          <p:nvPr/>
        </p:nvSpPr>
        <p:spPr bwMode="auto">
          <a:xfrm>
            <a:off x="3779912" y="4369668"/>
            <a:ext cx="141577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阅卷成绩</a:t>
            </a:r>
            <a:endParaRPr lang="en-US" altLang="zh-CN" sz="2400" b="1" dirty="0">
              <a:solidFill>
                <a:srgbClr val="FFFFFF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成绩分析</a:t>
            </a:r>
            <a:r>
              <a:rPr lang="en-US" altLang="zh-CN" dirty="0" smtClean="0"/>
              <a:t>-</a:t>
            </a:r>
            <a:r>
              <a:rPr lang="zh-CN" altLang="en-US" dirty="0" smtClean="0"/>
              <a:t>考试前后的预测与统计分析</a:t>
            </a:r>
            <a:endParaRPr lang="zh-CN" altLang="en-US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5252"/>
            <a:ext cx="8359170" cy="522086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2065412"/>
            <a:ext cx="74168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i="1" dirty="0" smtClean="0">
                <a:solidFill>
                  <a:schemeClr val="accent4">
                    <a:lumMod val="75000"/>
                  </a:schemeClr>
                </a:solidFill>
              </a:rPr>
              <a:t>谢 谢</a:t>
            </a:r>
            <a:endParaRPr lang="zh-CN" altLang="en-US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9268"/>
            <a:ext cx="9202850" cy="4729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考易系统登陆网址：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985292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</a:rPr>
              <a:t>考易题库登录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</a:rPr>
              <a:t>：</a:t>
            </a:r>
            <a:endParaRPr lang="en-US" altLang="zh-CN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endParaRPr lang="en-US" altLang="zh-CN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18355"/>
          <a:stretch/>
        </p:blipFill>
        <p:spPr>
          <a:xfrm>
            <a:off x="3205219" y="3653599"/>
            <a:ext cx="5735816" cy="1700726"/>
          </a:xfrm>
          <a:prstGeom prst="rect">
            <a:avLst/>
          </a:prstGeom>
          <a:ln>
            <a:solidFill>
              <a:schemeClr val="tx2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3756459" y="482626"/>
            <a:ext cx="5184576" cy="3113211"/>
            <a:chOff x="3059832" y="752401"/>
            <a:chExt cx="5184576" cy="311321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t="70375"/>
            <a:stretch/>
          </p:blipFill>
          <p:spPr>
            <a:xfrm>
              <a:off x="3059832" y="2713484"/>
              <a:ext cx="5184576" cy="115212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b="47024"/>
            <a:stretch/>
          </p:blipFill>
          <p:spPr>
            <a:xfrm>
              <a:off x="3059832" y="752401"/>
              <a:ext cx="5184576" cy="2060253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294126" y="1537330"/>
            <a:ext cx="3165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CN" altLang="en-US" sz="1600" dirty="0">
                <a:solidFill>
                  <a:schemeClr val="accent4">
                    <a:lumMod val="75000"/>
                  </a:schemeClr>
                </a:solidFill>
              </a:rPr>
              <a:t>初次使用请联系</a:t>
            </a:r>
            <a:r>
              <a:rPr lang="zh-CN" altLang="en-US" sz="1600" dirty="0" smtClean="0">
                <a:solidFill>
                  <a:schemeClr val="accent4">
                    <a:lumMod val="75000"/>
                  </a:schemeClr>
                </a:solidFill>
              </a:rPr>
              <a:t>学院教学秘书老师增加个人账号</a:t>
            </a:r>
            <a:endParaRPr lang="en-US" altLang="zh-CN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18004" y="0"/>
            <a:ext cx="504056" cy="5715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1729257" y="121196"/>
            <a:ext cx="2552440" cy="455080"/>
            <a:chOff x="1725596" y="135016"/>
            <a:chExt cx="2552440" cy="455080"/>
          </a:xfrm>
        </p:grpSpPr>
        <p:sp>
          <p:nvSpPr>
            <p:cNvPr id="5" name="TextBox 4"/>
            <p:cNvSpPr txBox="1"/>
            <p:nvPr/>
          </p:nvSpPr>
          <p:spPr>
            <a:xfrm>
              <a:off x="3833684" y="135016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01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10" name="直接连接符 9"/>
            <p:cNvCxnSpPr>
              <a:stCxn id="11" idx="3"/>
            </p:cNvCxnSpPr>
            <p:nvPr/>
          </p:nvCxnSpPr>
          <p:spPr>
            <a:xfrm>
              <a:off x="3381780" y="438987"/>
              <a:ext cx="392174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770116" y="395136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25596" y="287878"/>
              <a:ext cx="1656184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新建考试课程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4283968" y="481236"/>
            <a:ext cx="1906124" cy="302218"/>
            <a:chOff x="4958248" y="725557"/>
            <a:chExt cx="2772005" cy="302218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5038689" y="880185"/>
              <a:ext cx="864096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 flipH="1">
              <a:off x="4958248" y="841276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5700395" y="725557"/>
              <a:ext cx="2029858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主题词设定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26"/>
          <p:cNvGrpSpPr/>
          <p:nvPr/>
        </p:nvGrpSpPr>
        <p:grpSpPr>
          <a:xfrm>
            <a:off x="2121457" y="801206"/>
            <a:ext cx="2162511" cy="400110"/>
            <a:chOff x="2301660" y="697260"/>
            <a:chExt cx="1951190" cy="400110"/>
          </a:xfrm>
        </p:grpSpPr>
        <p:sp>
          <p:nvSpPr>
            <p:cNvPr id="20" name="TextBox 19"/>
            <p:cNvSpPr txBox="1"/>
            <p:nvPr/>
          </p:nvSpPr>
          <p:spPr>
            <a:xfrm>
              <a:off x="3851920" y="697260"/>
              <a:ext cx="40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02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22" name="直接连接符 21"/>
            <p:cNvCxnSpPr>
              <a:stCxn id="24" idx="3"/>
            </p:cNvCxnSpPr>
            <p:nvPr/>
          </p:nvCxnSpPr>
          <p:spPr>
            <a:xfrm>
              <a:off x="3381780" y="920377"/>
              <a:ext cx="425400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3772347" y="884182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2301660" y="769268"/>
              <a:ext cx="1080120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试题编辑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5536" y="4873724"/>
            <a:ext cx="2952328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系统使用流程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44408" y="553244"/>
            <a:ext cx="72008" cy="5715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29"/>
          <p:cNvGrpSpPr/>
          <p:nvPr/>
        </p:nvGrpSpPr>
        <p:grpSpPr>
          <a:xfrm>
            <a:off x="2121457" y="1377270"/>
            <a:ext cx="2162511" cy="400110"/>
            <a:chOff x="2301660" y="697260"/>
            <a:chExt cx="1951190" cy="400110"/>
          </a:xfrm>
        </p:grpSpPr>
        <p:sp>
          <p:nvSpPr>
            <p:cNvPr id="31" name="TextBox 30"/>
            <p:cNvSpPr txBox="1"/>
            <p:nvPr/>
          </p:nvSpPr>
          <p:spPr>
            <a:xfrm>
              <a:off x="3851920" y="697260"/>
              <a:ext cx="40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03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32" name="直接连接符 31"/>
            <p:cNvCxnSpPr>
              <a:stCxn id="34" idx="3"/>
            </p:cNvCxnSpPr>
            <p:nvPr/>
          </p:nvCxnSpPr>
          <p:spPr>
            <a:xfrm>
              <a:off x="3381780" y="920377"/>
              <a:ext cx="425400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3772347" y="884182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01660" y="769268"/>
              <a:ext cx="1080120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组卷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34"/>
          <p:cNvGrpSpPr/>
          <p:nvPr/>
        </p:nvGrpSpPr>
        <p:grpSpPr>
          <a:xfrm>
            <a:off x="4283968" y="1580586"/>
            <a:ext cx="2304256" cy="340810"/>
            <a:chOff x="4958248" y="725557"/>
            <a:chExt cx="2772005" cy="302218"/>
          </a:xfrm>
        </p:grpSpPr>
        <p:cxnSp>
          <p:nvCxnSpPr>
            <p:cNvPr id="36" name="直接连接符 35"/>
            <p:cNvCxnSpPr/>
            <p:nvPr/>
          </p:nvCxnSpPr>
          <p:spPr>
            <a:xfrm flipH="1">
              <a:off x="5038689" y="880185"/>
              <a:ext cx="864096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 flipH="1">
              <a:off x="4958248" y="841276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flipH="1">
              <a:off x="5700395" y="725557"/>
              <a:ext cx="2029858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自测、个人初审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38"/>
          <p:cNvGrpSpPr/>
          <p:nvPr/>
        </p:nvGrpSpPr>
        <p:grpSpPr>
          <a:xfrm>
            <a:off x="2121457" y="2169358"/>
            <a:ext cx="2162511" cy="400110"/>
            <a:chOff x="2301660" y="697260"/>
            <a:chExt cx="1951190" cy="400110"/>
          </a:xfrm>
        </p:grpSpPr>
        <p:sp>
          <p:nvSpPr>
            <p:cNvPr id="40" name="TextBox 39"/>
            <p:cNvSpPr txBox="1"/>
            <p:nvPr/>
          </p:nvSpPr>
          <p:spPr>
            <a:xfrm>
              <a:off x="3851920" y="697260"/>
              <a:ext cx="40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04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41" name="直接连接符 40"/>
            <p:cNvCxnSpPr>
              <a:stCxn id="43" idx="3"/>
            </p:cNvCxnSpPr>
            <p:nvPr/>
          </p:nvCxnSpPr>
          <p:spPr>
            <a:xfrm>
              <a:off x="3381780" y="920377"/>
              <a:ext cx="425400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3772347" y="884182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3" name="矩形 42"/>
            <p:cNvSpPr/>
            <p:nvPr/>
          </p:nvSpPr>
          <p:spPr>
            <a:xfrm>
              <a:off x="2301660" y="769268"/>
              <a:ext cx="1080120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学院终审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43"/>
          <p:cNvGrpSpPr/>
          <p:nvPr/>
        </p:nvGrpSpPr>
        <p:grpSpPr>
          <a:xfrm>
            <a:off x="2121457" y="2745422"/>
            <a:ext cx="2162511" cy="400110"/>
            <a:chOff x="2301660" y="697260"/>
            <a:chExt cx="1951190" cy="400110"/>
          </a:xfrm>
        </p:grpSpPr>
        <p:sp>
          <p:nvSpPr>
            <p:cNvPr id="45" name="TextBox 44"/>
            <p:cNvSpPr txBox="1"/>
            <p:nvPr/>
          </p:nvSpPr>
          <p:spPr>
            <a:xfrm>
              <a:off x="3851920" y="697260"/>
              <a:ext cx="40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05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46" name="直接连接符 45"/>
            <p:cNvCxnSpPr>
              <a:stCxn id="48" idx="3"/>
            </p:cNvCxnSpPr>
            <p:nvPr/>
          </p:nvCxnSpPr>
          <p:spPr>
            <a:xfrm>
              <a:off x="3381780" y="920377"/>
              <a:ext cx="425400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3772347" y="884182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8" name="矩形 47"/>
            <p:cNvSpPr/>
            <p:nvPr/>
          </p:nvSpPr>
          <p:spPr>
            <a:xfrm>
              <a:off x="2301660" y="769268"/>
              <a:ext cx="1080120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监考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48"/>
          <p:cNvGrpSpPr/>
          <p:nvPr/>
        </p:nvGrpSpPr>
        <p:grpSpPr>
          <a:xfrm>
            <a:off x="2121457" y="3393494"/>
            <a:ext cx="2162511" cy="400110"/>
            <a:chOff x="2301660" y="697260"/>
            <a:chExt cx="1951190" cy="400110"/>
          </a:xfrm>
        </p:grpSpPr>
        <p:sp>
          <p:nvSpPr>
            <p:cNvPr id="50" name="TextBox 49"/>
            <p:cNvSpPr txBox="1"/>
            <p:nvPr/>
          </p:nvSpPr>
          <p:spPr>
            <a:xfrm>
              <a:off x="3851920" y="697260"/>
              <a:ext cx="40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06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51" name="直接连接符 50"/>
            <p:cNvCxnSpPr>
              <a:stCxn id="53" idx="3"/>
            </p:cNvCxnSpPr>
            <p:nvPr/>
          </p:nvCxnSpPr>
          <p:spPr>
            <a:xfrm>
              <a:off x="3381780" y="920377"/>
              <a:ext cx="425400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3772347" y="884182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3" name="矩形 52"/>
            <p:cNvSpPr/>
            <p:nvPr/>
          </p:nvSpPr>
          <p:spPr>
            <a:xfrm>
              <a:off x="2301660" y="769268"/>
              <a:ext cx="1080120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阅卷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74"/>
          <p:cNvGrpSpPr/>
          <p:nvPr/>
        </p:nvGrpSpPr>
        <p:grpSpPr>
          <a:xfrm>
            <a:off x="537281" y="1057300"/>
            <a:ext cx="1440160" cy="1224136"/>
            <a:chOff x="467544" y="1057300"/>
            <a:chExt cx="1440160" cy="1224136"/>
          </a:xfrm>
        </p:grpSpPr>
        <p:cxnSp>
          <p:nvCxnSpPr>
            <p:cNvPr id="68" name="肘形连接符 67"/>
            <p:cNvCxnSpPr/>
            <p:nvPr/>
          </p:nvCxnSpPr>
          <p:spPr>
            <a:xfrm flipV="1">
              <a:off x="467544" y="1057300"/>
              <a:ext cx="1296144" cy="1224136"/>
            </a:xfrm>
            <a:prstGeom prst="bentConnector3">
              <a:avLst>
                <a:gd name="adj1" fmla="val 764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467544" y="2281436"/>
              <a:ext cx="144016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75"/>
          <p:cNvGrpSpPr/>
          <p:nvPr/>
        </p:nvGrpSpPr>
        <p:grpSpPr>
          <a:xfrm>
            <a:off x="4283965" y="1993404"/>
            <a:ext cx="2956938" cy="288032"/>
            <a:chOff x="4958248" y="739743"/>
            <a:chExt cx="2612423" cy="288032"/>
          </a:xfrm>
        </p:grpSpPr>
        <p:cxnSp>
          <p:nvCxnSpPr>
            <p:cNvPr id="77" name="直接连接符 76"/>
            <p:cNvCxnSpPr/>
            <p:nvPr/>
          </p:nvCxnSpPr>
          <p:spPr>
            <a:xfrm flipH="1">
              <a:off x="5038689" y="880185"/>
              <a:ext cx="864096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flipH="1">
              <a:off x="4958248" y="841276"/>
              <a:ext cx="94585" cy="862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 flipH="1">
              <a:off x="5409504" y="739743"/>
              <a:ext cx="2161167" cy="2880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阅卷权限分配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79"/>
          <p:cNvGrpSpPr/>
          <p:nvPr/>
        </p:nvGrpSpPr>
        <p:grpSpPr>
          <a:xfrm>
            <a:off x="2121457" y="4329598"/>
            <a:ext cx="2162511" cy="400110"/>
            <a:chOff x="2301660" y="697260"/>
            <a:chExt cx="1951190" cy="400110"/>
          </a:xfrm>
        </p:grpSpPr>
        <p:sp>
          <p:nvSpPr>
            <p:cNvPr id="81" name="TextBox 80"/>
            <p:cNvSpPr txBox="1"/>
            <p:nvPr/>
          </p:nvSpPr>
          <p:spPr>
            <a:xfrm>
              <a:off x="3851920" y="697260"/>
              <a:ext cx="40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MS PMincho" pitchFamily="18" charset="-128"/>
                  <a:ea typeface="MS PMincho" pitchFamily="18" charset="-128"/>
                </a:rPr>
                <a:t>07</a:t>
              </a:r>
              <a:endParaRPr lang="zh-CN" altLang="en-US" sz="20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endParaRPr>
            </a:p>
          </p:txBody>
        </p:sp>
        <p:cxnSp>
          <p:nvCxnSpPr>
            <p:cNvPr id="82" name="直接连接符 81"/>
            <p:cNvCxnSpPr>
              <a:stCxn id="84" idx="3"/>
            </p:cNvCxnSpPr>
            <p:nvPr/>
          </p:nvCxnSpPr>
          <p:spPr>
            <a:xfrm>
              <a:off x="3381780" y="920377"/>
              <a:ext cx="425400" cy="3519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3772347" y="884182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4" name="矩形 83"/>
            <p:cNvSpPr/>
            <p:nvPr/>
          </p:nvSpPr>
          <p:spPr>
            <a:xfrm>
              <a:off x="2301660" y="769268"/>
              <a:ext cx="1080120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试卷分析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84"/>
          <p:cNvGrpSpPr/>
          <p:nvPr/>
        </p:nvGrpSpPr>
        <p:grpSpPr>
          <a:xfrm>
            <a:off x="4283968" y="3635402"/>
            <a:ext cx="1906124" cy="302218"/>
            <a:chOff x="4958248" y="725557"/>
            <a:chExt cx="2772005" cy="302218"/>
          </a:xfrm>
        </p:grpSpPr>
        <p:cxnSp>
          <p:nvCxnSpPr>
            <p:cNvPr id="86" name="直接连接符 85"/>
            <p:cNvCxnSpPr/>
            <p:nvPr/>
          </p:nvCxnSpPr>
          <p:spPr>
            <a:xfrm flipH="1">
              <a:off x="5038689" y="880185"/>
              <a:ext cx="864096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 flipH="1">
              <a:off x="4958248" y="841276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 flipH="1">
              <a:off x="5700395" y="725557"/>
              <a:ext cx="2029858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封卷、审核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88"/>
          <p:cNvGrpSpPr/>
          <p:nvPr/>
        </p:nvGrpSpPr>
        <p:grpSpPr>
          <a:xfrm>
            <a:off x="4283968" y="3131346"/>
            <a:ext cx="1906124" cy="302218"/>
            <a:chOff x="4958248" y="725557"/>
            <a:chExt cx="2772005" cy="302218"/>
          </a:xfrm>
        </p:grpSpPr>
        <p:cxnSp>
          <p:nvCxnSpPr>
            <p:cNvPr id="90" name="直接连接符 89"/>
            <p:cNvCxnSpPr/>
            <p:nvPr/>
          </p:nvCxnSpPr>
          <p:spPr>
            <a:xfrm flipH="1">
              <a:off x="5038689" y="880185"/>
              <a:ext cx="864096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 flipH="1">
              <a:off x="4958248" y="841276"/>
              <a:ext cx="108012" cy="900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 flipH="1">
              <a:off x="5700395" y="725557"/>
              <a:ext cx="2029858" cy="30221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收卷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85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</a:t>
            </a:r>
            <a:endParaRPr lang="zh-CN" altLang="en-US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769268"/>
            <a:ext cx="6829165" cy="41044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112930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课程：即考试科目</a:t>
            </a:r>
            <a:endParaRPr lang="en-US" altLang="zh-CN" b="1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777380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主要属性：</a:t>
            </a:r>
            <a:endParaRPr lang="en-US" altLang="zh-CN" b="1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层次：本科、研究生</a:t>
            </a:r>
            <a:r>
              <a:rPr lang="en-US" altLang="zh-CN" dirty="0" smtClean="0"/>
              <a:t>……</a:t>
            </a:r>
          </a:p>
          <a:p>
            <a:pPr marL="800100" lvl="1" indent="-342900">
              <a:buAutoNum type="arabicPeriod"/>
            </a:pPr>
            <a:r>
              <a:rPr lang="zh-CN" altLang="en-US" dirty="0" smtClean="0"/>
              <a:t>题型：</a:t>
            </a:r>
            <a:r>
              <a:rPr lang="en-US" altLang="zh-CN" dirty="0" smtClean="0"/>
              <a:t>A1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A2,B1……</a:t>
            </a:r>
          </a:p>
          <a:p>
            <a:pPr marL="800100" lvl="1" indent="-342900">
              <a:buAutoNum type="arabicPeriod"/>
            </a:pPr>
            <a:r>
              <a:rPr lang="zh-CN" altLang="en-US" dirty="0" smtClean="0"/>
              <a:t>考试类型：期中、期末、平时测验</a:t>
            </a:r>
            <a:r>
              <a:rPr lang="en-US" altLang="zh-CN" dirty="0" smtClean="0"/>
              <a:t>……</a:t>
            </a:r>
          </a:p>
          <a:p>
            <a:pPr marL="800100" lvl="1" indent="-342900">
              <a:buAutoNum type="arabicPeriod"/>
            </a:pPr>
            <a:r>
              <a:rPr lang="zh-CN" altLang="en-US" dirty="0" smtClean="0"/>
              <a:t>专业：参见考试的学生专业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其他：难度、知识点分布</a:t>
            </a:r>
            <a:r>
              <a:rPr lang="en-US" altLang="zh-CN" dirty="0" smtClean="0"/>
              <a:t>……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4873724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*</a:t>
            </a:r>
            <a:r>
              <a:rPr lang="zh-CN" altLang="en-US" dirty="0" smtClean="0"/>
              <a:t>教</a:t>
            </a:r>
            <a:r>
              <a:rPr lang="zh-CN" altLang="en-US" dirty="0" smtClean="0"/>
              <a:t>秘</a:t>
            </a:r>
            <a:r>
              <a:rPr lang="en-US" altLang="zh-CN" dirty="0" smtClean="0"/>
              <a:t>/</a:t>
            </a:r>
            <a:r>
              <a:rPr lang="zh-CN" altLang="en-US" dirty="0" smtClean="0"/>
              <a:t>教师可</a:t>
            </a:r>
            <a:r>
              <a:rPr lang="zh-CN" altLang="en-US" dirty="0" smtClean="0"/>
              <a:t>增设课程，也可使用现有课程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主题词设置</a:t>
            </a:r>
            <a:endParaRPr lang="zh-CN" altLang="en-US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 r="18586"/>
          <a:stretch>
            <a:fillRect/>
          </a:stretch>
        </p:blipFill>
        <p:spPr bwMode="auto">
          <a:xfrm>
            <a:off x="3779912" y="1273324"/>
            <a:ext cx="3024336" cy="49244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 cstate="print"/>
          <a:srcRect r="29395" b="18368"/>
          <a:stretch>
            <a:fillRect/>
          </a:stretch>
        </p:blipFill>
        <p:spPr bwMode="auto">
          <a:xfrm>
            <a:off x="6156176" y="193204"/>
            <a:ext cx="3528392" cy="48507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504" y="120131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主题词：即章节或考查知识点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633364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 smtClean="0"/>
              <a:t>最多设置</a:t>
            </a:r>
            <a:r>
              <a:rPr lang="en-US" altLang="zh-CN" dirty="0" smtClean="0"/>
              <a:t>3</a:t>
            </a:r>
            <a:r>
              <a:rPr lang="zh-CN" altLang="en-US" dirty="0" smtClean="0"/>
              <a:t>级主题词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考试课程</a:t>
            </a:r>
            <a:r>
              <a:rPr lang="zh-CN" altLang="en-US" b="1" dirty="0" smtClean="0">
                <a:solidFill>
                  <a:srgbClr val="FF0000"/>
                </a:solidFill>
              </a:rPr>
              <a:t>必须</a:t>
            </a:r>
            <a:r>
              <a:rPr lang="zh-CN" altLang="en-US" dirty="0" smtClean="0"/>
              <a:t>有主题词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31633" b="20043"/>
          <a:stretch>
            <a:fillRect/>
          </a:stretch>
        </p:blipFill>
        <p:spPr bwMode="auto">
          <a:xfrm>
            <a:off x="323528" y="2641476"/>
            <a:ext cx="3672408" cy="334175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增加试题</a:t>
            </a:r>
            <a:endParaRPr lang="zh-CN" altLang="en-US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2914" y="841276"/>
            <a:ext cx="7301086" cy="214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2713484"/>
            <a:ext cx="6624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试题：</a:t>
            </a:r>
            <a:endParaRPr lang="en-US" altLang="zh-CN" b="1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试题须对应其</a:t>
            </a:r>
            <a:r>
              <a:rPr lang="zh-CN" altLang="en-US" dirty="0" smtClean="0">
                <a:solidFill>
                  <a:srgbClr val="FF0000"/>
                </a:solidFill>
              </a:rPr>
              <a:t>主题词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800100" lvl="1" indent="-342900">
              <a:buAutoNum type="arabicPeriod"/>
            </a:pPr>
            <a:r>
              <a:rPr lang="zh-CN" altLang="en-US" dirty="0" smtClean="0"/>
              <a:t>试题答题时间可设定（默认</a:t>
            </a:r>
            <a:r>
              <a:rPr lang="en-US" altLang="zh-CN" dirty="0" smtClean="0"/>
              <a:t>45</a:t>
            </a:r>
            <a:r>
              <a:rPr lang="zh-CN" altLang="en-US" dirty="0" smtClean="0"/>
              <a:t>秒，具体考试中可不限定）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知识难度</a:t>
            </a:r>
            <a:endParaRPr lang="en-US" altLang="zh-CN" dirty="0" smtClean="0"/>
          </a:p>
          <a:p>
            <a:pPr marL="800100" lvl="1" indent="-342900">
              <a:buClr>
                <a:schemeClr val="tx1"/>
              </a:buClr>
              <a:buAutoNum type="arabicPeriod"/>
            </a:pPr>
            <a:r>
              <a:rPr lang="zh-CN" altLang="en-US" dirty="0" smtClean="0">
                <a:solidFill>
                  <a:srgbClr val="FF0000"/>
                </a:solidFill>
              </a:rPr>
              <a:t>题型、题干、答案</a:t>
            </a:r>
            <a:r>
              <a:rPr lang="zh-CN" altLang="en-US" dirty="0" smtClean="0"/>
              <a:t>、答案解析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图片、音频、视频题目，需二次编辑才可</a:t>
            </a:r>
            <a:r>
              <a:rPr lang="zh-CN" altLang="en-US" dirty="0" smtClean="0"/>
              <a:t>加入</a:t>
            </a:r>
            <a:endParaRPr lang="en-US" altLang="zh-CN" dirty="0" smtClean="0"/>
          </a:p>
          <a:p>
            <a:pPr marL="800100" lvl="1" indent="-342900">
              <a:buAutoNum type="arabicPeriod"/>
            </a:pPr>
            <a:r>
              <a:rPr lang="zh-CN" altLang="en-US" dirty="0" smtClean="0"/>
              <a:t>注意</a:t>
            </a:r>
            <a:r>
              <a:rPr lang="zh-CN" altLang="en-US" dirty="0" smtClean="0">
                <a:solidFill>
                  <a:srgbClr val="C33736"/>
                </a:solidFill>
              </a:rPr>
              <a:t>新增试题</a:t>
            </a:r>
            <a:r>
              <a:rPr lang="zh-CN" altLang="en-US" dirty="0" smtClean="0"/>
              <a:t>与</a:t>
            </a:r>
            <a:r>
              <a:rPr lang="zh-CN" altLang="en-US" dirty="0" smtClean="0">
                <a:solidFill>
                  <a:srgbClr val="C33736"/>
                </a:solidFill>
              </a:rPr>
              <a:t>新增串题</a:t>
            </a:r>
            <a:r>
              <a:rPr lang="zh-CN" altLang="en-US" dirty="0" smtClean="0"/>
              <a:t>不是同一按钮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4945732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*</a:t>
            </a:r>
            <a:r>
              <a:rPr lang="zh-CN" altLang="en-US" dirty="0" smtClean="0"/>
              <a:t>当前系统中已有大量题目，也可自行命题、或</a:t>
            </a:r>
            <a:r>
              <a:rPr lang="zh-CN" altLang="en-US" b="1" dirty="0" smtClean="0">
                <a:solidFill>
                  <a:srgbClr val="FF0000"/>
                </a:solidFill>
              </a:rPr>
              <a:t>批量导入试题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试题的编辑</a:t>
            </a:r>
            <a:endParaRPr lang="zh-CN" altLang="en-US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41276"/>
            <a:ext cx="6455643" cy="46656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014C83"/>
      </a:dk2>
      <a:lt2>
        <a:srgbClr val="EEECE1"/>
      </a:lt2>
      <a:accent1>
        <a:srgbClr val="014C8D"/>
      </a:accent1>
      <a:accent2>
        <a:srgbClr val="012E57"/>
      </a:accent2>
      <a:accent3>
        <a:srgbClr val="24673E"/>
      </a:accent3>
      <a:accent4>
        <a:srgbClr val="3371A4"/>
      </a:accent4>
      <a:accent5>
        <a:srgbClr val="4BACC6"/>
      </a:accent5>
      <a:accent6>
        <a:srgbClr val="7FA6C7"/>
      </a:accent6>
      <a:hlink>
        <a:srgbClr val="0000FF"/>
      </a:hlink>
      <a:folHlink>
        <a:srgbClr val="CDDBE8"/>
      </a:folHlink>
    </a:clrScheme>
    <a:fontScheme name="微软雅黑">
      <a:majorFont>
        <a:latin typeface="Franklin Gothic Medium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</TotalTime>
  <Words>643</Words>
  <Application>Microsoft Office PowerPoint</Application>
  <PresentationFormat>全屏显示(16:10)</PresentationFormat>
  <Paragraphs>125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MS PMincho</vt:lpstr>
      <vt:lpstr>宋体</vt:lpstr>
      <vt:lpstr>微软雅黑</vt:lpstr>
      <vt:lpstr>Arial</vt:lpstr>
      <vt:lpstr>Calibri</vt:lpstr>
      <vt:lpstr>Franklin Gothic Medium</vt:lpstr>
      <vt:lpstr>Times New Roman</vt:lpstr>
      <vt:lpstr>Wingdings</vt:lpstr>
      <vt:lpstr>Office 主题​​</vt:lpstr>
      <vt:lpstr>PowerPoint 演示文稿</vt:lpstr>
      <vt:lpstr>主要模块</vt:lpstr>
      <vt:lpstr>PowerPoint 演示文稿</vt:lpstr>
      <vt:lpstr>考易系统登陆网址：</vt:lpstr>
      <vt:lpstr>PowerPoint 演示文稿</vt:lpstr>
      <vt:lpstr>课程</vt:lpstr>
      <vt:lpstr>主题词设置</vt:lpstr>
      <vt:lpstr>增加试题</vt:lpstr>
      <vt:lpstr>试题的编辑</vt:lpstr>
      <vt:lpstr>组卷</vt:lpstr>
      <vt:lpstr>PowerPoint 演示文稿</vt:lpstr>
      <vt:lpstr>组卷</vt:lpstr>
      <vt:lpstr>试卷审核</vt:lpstr>
      <vt:lpstr>当日监考</vt:lpstr>
      <vt:lpstr>阅卷</vt:lpstr>
      <vt:lpstr>阅卷</vt:lpstr>
      <vt:lpstr>成绩分析</vt:lpstr>
      <vt:lpstr>成绩分析</vt:lpstr>
      <vt:lpstr>成绩分析-试卷分析</vt:lpstr>
      <vt:lpstr>成绩分析-考试前后的预测与统计分析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wangjing</dc:creator>
  <cp:lastModifiedBy>AutoBVT</cp:lastModifiedBy>
  <cp:revision>244</cp:revision>
  <dcterms:created xsi:type="dcterms:W3CDTF">2011-06-03T14:53:06Z</dcterms:created>
  <dcterms:modified xsi:type="dcterms:W3CDTF">2020-04-12T08:23:59Z</dcterms:modified>
</cp:coreProperties>
</file>