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44"/>
  </p:handoutMasterIdLst>
  <p:sldIdLst>
    <p:sldId id="331" r:id="rId3"/>
    <p:sldId id="6617" r:id="rId5"/>
    <p:sldId id="2848" r:id="rId6"/>
    <p:sldId id="2849" r:id="rId7"/>
    <p:sldId id="5850" r:id="rId8"/>
    <p:sldId id="5857" r:id="rId9"/>
    <p:sldId id="6534" r:id="rId10"/>
    <p:sldId id="6596" r:id="rId11"/>
    <p:sldId id="5875" r:id="rId12"/>
    <p:sldId id="6622" r:id="rId13"/>
    <p:sldId id="6611" r:id="rId14"/>
    <p:sldId id="6623" r:id="rId15"/>
    <p:sldId id="6597" r:id="rId16"/>
    <p:sldId id="6629" r:id="rId17"/>
    <p:sldId id="6632" r:id="rId18"/>
    <p:sldId id="6636" r:id="rId19"/>
    <p:sldId id="6633" r:id="rId20"/>
    <p:sldId id="6635" r:id="rId21"/>
    <p:sldId id="6637" r:id="rId22"/>
    <p:sldId id="6640" r:id="rId23"/>
    <p:sldId id="6642" r:id="rId24"/>
    <p:sldId id="6639" r:id="rId25"/>
    <p:sldId id="6643" r:id="rId26"/>
    <p:sldId id="6631" r:id="rId27"/>
    <p:sldId id="6648" r:id="rId28"/>
    <p:sldId id="6649" r:id="rId29"/>
    <p:sldId id="6688" r:id="rId30"/>
    <p:sldId id="6692" r:id="rId31"/>
    <p:sldId id="6655" r:id="rId32"/>
    <p:sldId id="6657" r:id="rId33"/>
    <p:sldId id="6680" r:id="rId34"/>
    <p:sldId id="6682" r:id="rId35"/>
    <p:sldId id="6675" r:id="rId36"/>
    <p:sldId id="6677" r:id="rId37"/>
    <p:sldId id="6651" r:id="rId38"/>
    <p:sldId id="6653" r:id="rId39"/>
    <p:sldId id="6666" r:id="rId40"/>
    <p:sldId id="6667" r:id="rId41"/>
    <p:sldId id="6582" r:id="rId42"/>
    <p:sldId id="334" r:id="rId43"/>
  </p:sldIdLst>
  <p:sldSz cx="12192000" cy="6858000"/>
  <p:notesSz cx="6807200" cy="993902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6F52"/>
    <a:srgbClr val="C00000"/>
    <a:srgbClr val="184199"/>
    <a:srgbClr val="3D878D"/>
    <a:srgbClr val="6FBA2C"/>
    <a:srgbClr val="DBEEF4"/>
    <a:srgbClr val="EBEEF5"/>
    <a:srgbClr val="DCE6F2"/>
    <a:srgbClr val="0000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11" autoAdjust="0"/>
    <p:restoredTop sz="73842" autoAdjust="0"/>
  </p:normalViewPr>
  <p:slideViewPr>
    <p:cSldViewPr snapToGrid="0" snapToObjects="1">
      <p:cViewPr>
        <p:scale>
          <a:sx n="75" d="100"/>
          <a:sy n="75" d="100"/>
        </p:scale>
        <p:origin x="-19" y="250"/>
      </p:cViewPr>
      <p:guideLst>
        <p:guide pos="3840"/>
        <p:guide orient="horz" pos="119"/>
        <p:guide orient="horz" pos="2137"/>
        <p:guide orient="horz" pos="4320"/>
        <p:guide/>
        <p:guide pos="7680"/>
        <p:guide pos="211"/>
        <p:guide pos="7469"/>
        <p:guide orient="horz" pos="436"/>
        <p:guide orient="horz" pos="4088"/>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5592"/>
    </p:cViewPr>
  </p:sorterViewPr>
  <p:notesViewPr>
    <p:cSldViewPr snapToGrid="0" snapToObjects="1">
      <p:cViewPr varScale="1">
        <p:scale>
          <a:sx n="60" d="100"/>
          <a:sy n="60" d="100"/>
        </p:scale>
        <p:origin x="2525" y="53"/>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794D075-7DE3-9447-9DB7-7F931D5D8BF7}" type="datetimeFigureOut">
              <a:rPr kumimoji="1" lang="zh-CN" altLang="en-US" smtClean="0"/>
            </a:fld>
            <a:endParaRPr kumimoji="1" lang="zh-CN" altLang="en-US"/>
          </a:p>
        </p:txBody>
      </p:sp>
      <p:sp>
        <p:nvSpPr>
          <p:cNvPr id="4" name="页脚占位符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F791A61-96F8-B54F-89F7-5EB6A54876B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632DE23-52E5-3246-AE11-4471105B9A5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01AF82D-1A94-5740-ACE7-59C7B1B9758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defRPr/>
            </a:pPr>
            <a:endParaRPr lang="zh-CN" altLang="en-US" sz="1200" dirty="0">
              <a:solidFill>
                <a:srgbClr val="E48013"/>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0" dirty="0">
              <a:solidFill>
                <a:schemeClr val="bg1"/>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defTabSz="914400" rtl="0" eaLnBrk="1" latinLnBrk="0" hangingPunct="1">
              <a:lnSpc>
                <a:spcPct val="150000"/>
              </a:lnSpc>
            </a:pPr>
            <a:endParaRPr lang="zh-CN" altLang="en-US" sz="1200" kern="1200" dirty="0">
              <a:solidFill>
                <a:schemeClr val="tx1"/>
              </a:solidFill>
              <a:latin typeface="微软雅黑" panose="020B0503020204020204" charset="-122"/>
              <a:ea typeface="微软雅黑" panose="020B0503020204020204" charset="-122"/>
              <a:cs typeface="+mn-cs"/>
            </a:endParaRPr>
          </a:p>
        </p:txBody>
      </p:sp>
      <p:sp>
        <p:nvSpPr>
          <p:cNvPr id="4" name="灯片编号占位符 3"/>
          <p:cNvSpPr>
            <a:spLocks noGrp="1"/>
          </p:cNvSpPr>
          <p:nvPr>
            <p:ph type="sldNum" sz="quarter" idx="5"/>
          </p:nvPr>
        </p:nvSpPr>
        <p:spPr/>
        <p:txBody>
          <a:bodyPr/>
          <a:lstStyle/>
          <a:p>
            <a:fld id="{301AF82D-1A94-5740-ACE7-59C7B1B97581}"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3" name="图片 22" descr="ppt模板背景-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4311"/>
          </a:xfrm>
          <a:prstGeom prst="rect">
            <a:avLst/>
          </a:prstGeom>
        </p:spPr>
      </p:pic>
      <p:sp>
        <p:nvSpPr>
          <p:cNvPr id="37" name="文本占位符 36"/>
          <p:cNvSpPr>
            <a:spLocks noGrp="1"/>
          </p:cNvSpPr>
          <p:nvPr>
            <p:ph type="body" sz="quarter" idx="13" hasCustomPrompt="1"/>
          </p:nvPr>
        </p:nvSpPr>
        <p:spPr>
          <a:xfrm>
            <a:off x="4812585" y="2408362"/>
            <a:ext cx="6691838" cy="634890"/>
          </a:xfrm>
          <a:prstGeom prst="rect">
            <a:avLst/>
          </a:prstGeom>
        </p:spPr>
        <p:txBody>
          <a:bodyPr>
            <a:normAutofit/>
          </a:bodyPr>
          <a:lstStyle>
            <a:lvl1pPr marL="0" indent="0" algn="r">
              <a:buFontTx/>
              <a:buNone/>
              <a:defRPr sz="4000" b="1">
                <a:solidFill>
                  <a:srgbClr val="184199"/>
                </a:solidFill>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标题标题微软雅黑</a:t>
            </a:r>
            <a:r>
              <a:rPr kumimoji="1" lang="en-US" altLang="zh-CN" dirty="0"/>
              <a:t>40</a:t>
            </a:r>
            <a:r>
              <a:rPr kumimoji="1" lang="zh-CN" altLang="en-US" dirty="0"/>
              <a:t>号</a:t>
            </a:r>
            <a:endParaRPr kumimoji="1" lang="zh-CN" altLang="en-US" dirty="0"/>
          </a:p>
        </p:txBody>
      </p:sp>
      <p:sp>
        <p:nvSpPr>
          <p:cNvPr id="39" name="文本占位符 36"/>
          <p:cNvSpPr>
            <a:spLocks noGrp="1"/>
          </p:cNvSpPr>
          <p:nvPr>
            <p:ph type="body" sz="quarter" idx="14" hasCustomPrompt="1"/>
          </p:nvPr>
        </p:nvSpPr>
        <p:spPr>
          <a:xfrm>
            <a:off x="7155462" y="3096088"/>
            <a:ext cx="4338454" cy="634890"/>
          </a:xfrm>
          <a:prstGeom prst="rect">
            <a:avLst/>
          </a:prstGeom>
        </p:spPr>
        <p:txBody>
          <a:bodyPr>
            <a:normAutofit/>
          </a:bodyPr>
          <a:lstStyle>
            <a:lvl1pPr marL="0" indent="0" algn="r">
              <a:buFontTx/>
              <a:buNone/>
              <a:defRPr sz="3200" b="0">
                <a:solidFill>
                  <a:schemeClr val="tx1"/>
                </a:solidFill>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标题微软雅黑</a:t>
            </a:r>
            <a:r>
              <a:rPr kumimoji="1" lang="en-US" altLang="zh-CN" dirty="0"/>
              <a:t>32</a:t>
            </a:r>
            <a:r>
              <a:rPr kumimoji="1" lang="zh-CN" altLang="en-US" dirty="0"/>
              <a:t>号</a:t>
            </a:r>
            <a:endParaRPr kumimoji="1" lang="zh-CN" altLang="en-US" dirty="0"/>
          </a:p>
        </p:txBody>
      </p:sp>
      <p:sp>
        <p:nvSpPr>
          <p:cNvPr id="42" name="文本占位符 40"/>
          <p:cNvSpPr>
            <a:spLocks noGrp="1"/>
          </p:cNvSpPr>
          <p:nvPr>
            <p:ph type="body" sz="quarter" idx="15" hasCustomPrompt="1"/>
          </p:nvPr>
        </p:nvSpPr>
        <p:spPr>
          <a:xfrm>
            <a:off x="7586985" y="3756025"/>
            <a:ext cx="3801739" cy="371640"/>
          </a:xfrm>
          <a:prstGeom prst="rect">
            <a:avLst/>
          </a:prstGeom>
          <a:solidFill>
            <a:srgbClr val="184199"/>
          </a:solidFill>
        </p:spPr>
        <p:txBody>
          <a:bodyPr>
            <a:normAutofit/>
          </a:bodyPr>
          <a:lstStyle>
            <a:lvl1pPr marL="0" indent="0" algn="ctr">
              <a:buFontTx/>
              <a:buNone/>
              <a:defRPr sz="1800">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三峡</a:t>
            </a:r>
            <a:r>
              <a:rPr kumimoji="1" lang="zh-CN" altLang="en-US" dirty="0"/>
              <a:t>大学</a:t>
            </a:r>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1" name="图片 20" descr="ppt模板背景-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15"/>
            <a:ext cx="12192000" cy="6864615"/>
          </a:xfrm>
          <a:prstGeom prst="rect">
            <a:avLst/>
          </a:prstGeom>
        </p:spPr>
      </p:pic>
      <p:sp>
        <p:nvSpPr>
          <p:cNvPr id="34" name="标题 14"/>
          <p:cNvSpPr txBox="1"/>
          <p:nvPr userDrawn="1"/>
        </p:nvSpPr>
        <p:spPr>
          <a:xfrm>
            <a:off x="7070060" y="1887075"/>
            <a:ext cx="397942" cy="6340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84199"/>
                </a:solidFill>
                <a:latin typeface="微软雅黑" panose="020B0503020204020204" charset="-122"/>
                <a:ea typeface="微软雅黑" panose="020B0503020204020204" charset="-122"/>
                <a:cs typeface="微软雅黑" panose="020B050302020402020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84199"/>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6" name="文本占位符 64"/>
          <p:cNvSpPr>
            <a:spLocks noGrp="1"/>
          </p:cNvSpPr>
          <p:nvPr>
            <p:ph type="body" sz="quarter" idx="21" hasCustomPrompt="1"/>
          </p:nvPr>
        </p:nvSpPr>
        <p:spPr>
          <a:xfrm>
            <a:off x="7070060" y="2031272"/>
            <a:ext cx="4397307" cy="292484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mj-ea"/>
              <a:buNone/>
              <a:defRPr kumimoji="1" lang="en-US" altLang="zh-CN" sz="2600" b="1" kern="1200" dirty="0" smtClean="0">
                <a:solidFill>
                  <a:srgbClr val="184199"/>
                </a:solidFill>
                <a:latin typeface="微软雅黑" panose="020B0503020204020204" charset="-122"/>
                <a:ea typeface="微软雅黑" panose="020B0503020204020204" charset="-122"/>
                <a:cs typeface="微软雅黑" panose="020B0503020204020204"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914400" rtl="0" eaLnBrk="1" latinLnBrk="0" hangingPunct="1">
              <a:lnSpc>
                <a:spcPct val="90000"/>
              </a:lnSpc>
              <a:spcBef>
                <a:spcPts val="1000"/>
              </a:spcBef>
              <a:buFontTx/>
              <a:buNone/>
            </a:pPr>
            <a:r>
              <a:rPr kumimoji="1" lang="zh-CN" altLang="en-US" dirty="0"/>
              <a:t>微软雅黑</a:t>
            </a:r>
            <a:r>
              <a:rPr kumimoji="1" lang="en-US" altLang="zh-CN" dirty="0"/>
              <a:t>26</a:t>
            </a:r>
            <a:r>
              <a:rPr kumimoji="1" lang="zh-CN" altLang="en-US" dirty="0"/>
              <a:t>号</a:t>
            </a:r>
            <a:endParaRPr kumimoji="1" lang="en-US" altLang="zh-CN" dirty="0"/>
          </a:p>
          <a:p>
            <a:pPr marL="0" lvl="0" indent="0" algn="l" defTabSz="914400" rtl="0" eaLnBrk="1" latinLnBrk="0" hangingPunct="1">
              <a:lnSpc>
                <a:spcPct val="90000"/>
              </a:lnSpc>
              <a:spcBef>
                <a:spcPts val="1000"/>
              </a:spcBef>
              <a:buFontTx/>
              <a:buNone/>
            </a:pPr>
            <a:r>
              <a:rPr kumimoji="1" lang="zh-CN" altLang="en-US" dirty="0"/>
              <a:t>微软雅黑</a:t>
            </a:r>
            <a:r>
              <a:rPr kumimoji="1" lang="en-US" altLang="zh-CN" dirty="0"/>
              <a:t>26</a:t>
            </a:r>
            <a:r>
              <a:rPr kumimoji="1" lang="zh-CN" altLang="en-US" dirty="0"/>
              <a:t>号</a:t>
            </a:r>
            <a:endParaRPr kumimoji="1" lang="en-US" altLang="zh-CN" dirty="0"/>
          </a:p>
          <a:p>
            <a:pPr marL="0" lvl="0" indent="0" algn="l" defTabSz="914400" rtl="0" eaLnBrk="1" latinLnBrk="0" hangingPunct="1">
              <a:lnSpc>
                <a:spcPct val="90000"/>
              </a:lnSpc>
              <a:spcBef>
                <a:spcPts val="1000"/>
              </a:spcBef>
              <a:buFontTx/>
              <a:buNone/>
            </a:pPr>
            <a:r>
              <a:rPr kumimoji="1" lang="zh-CN" altLang="en-US" dirty="0"/>
              <a:t>微软雅黑</a:t>
            </a:r>
            <a:r>
              <a:rPr kumimoji="1" lang="en-US" altLang="zh-CN" dirty="0"/>
              <a:t>26</a:t>
            </a:r>
            <a:r>
              <a:rPr kumimoji="1" lang="zh-CN" altLang="en-US" dirty="0"/>
              <a:t>号</a:t>
            </a:r>
            <a:endParaRPr kumimoji="1" lang="en-US" altLang="zh-CN" dirty="0"/>
          </a:p>
          <a:p>
            <a:pPr marL="0" lvl="0" indent="0" algn="l" defTabSz="914400" rtl="0" eaLnBrk="1" latinLnBrk="0" hangingPunct="1">
              <a:lnSpc>
                <a:spcPct val="90000"/>
              </a:lnSpc>
              <a:spcBef>
                <a:spcPts val="1000"/>
              </a:spcBef>
              <a:buFontTx/>
              <a:buNone/>
            </a:pPr>
            <a:r>
              <a:rPr kumimoji="1" lang="zh-CN" altLang="en-US" dirty="0"/>
              <a:t>微软雅黑</a:t>
            </a:r>
            <a:r>
              <a:rPr kumimoji="1" lang="en-US" altLang="zh-CN" dirty="0"/>
              <a:t>26</a:t>
            </a:r>
            <a:r>
              <a:rPr kumimoji="1" lang="zh-CN" altLang="en-US" dirty="0"/>
              <a:t>号</a:t>
            </a:r>
            <a:endParaRPr kumimoji="1" lang="en-US" altLang="zh-CN" dirty="0"/>
          </a:p>
        </p:txBody>
      </p:sp>
      <p:sp>
        <p:nvSpPr>
          <p:cNvPr id="79" name="文本占位符 24"/>
          <p:cNvSpPr>
            <a:spLocks noGrp="1"/>
          </p:cNvSpPr>
          <p:nvPr>
            <p:ph type="body" sz="quarter" idx="10" hasCustomPrompt="1"/>
          </p:nvPr>
        </p:nvSpPr>
        <p:spPr>
          <a:xfrm>
            <a:off x="4080504" y="3065068"/>
            <a:ext cx="1403114" cy="857250"/>
          </a:xfrm>
          <a:prstGeom prst="rect">
            <a:avLst/>
          </a:prstGeom>
        </p:spPr>
        <p:txBody>
          <a:bodyPr>
            <a:normAutofit/>
          </a:bodyPr>
          <a:lstStyle>
            <a:lvl1pPr marL="0" indent="0" algn="r">
              <a:buFontTx/>
              <a:buNone/>
              <a:defRPr sz="4800" b="1">
                <a:gradFill flip="none" rotWithShape="1">
                  <a:gsLst>
                    <a:gs pos="100000">
                      <a:srgbClr val="0D5490"/>
                    </a:gs>
                    <a:gs pos="0">
                      <a:srgbClr val="60AC3C"/>
                    </a:gs>
                  </a:gsLst>
                  <a:lin ang="0" scaled="1"/>
                  <a:tileRect/>
                </a:gradFill>
                <a:latin typeface="微软雅黑" panose="020B0503020204020204" charset="-122"/>
                <a:ea typeface="微软雅黑" panose="020B0503020204020204" charset="-122"/>
                <a:cs typeface="微软雅黑" panose="020B0503020204020204"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zh-CN" altLang="en-US" dirty="0"/>
              <a:t>目录</a:t>
            </a:r>
            <a:endParaRPr kumimoji="1"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0" y="1"/>
            <a:ext cx="12192000" cy="6839744"/>
          </a:xfrm>
          <a:prstGeom prst="rect">
            <a:avLst/>
          </a:prstGeom>
        </p:spPr>
      </p:pic>
      <p:sp>
        <p:nvSpPr>
          <p:cNvPr id="34" name="文本占位符 26"/>
          <p:cNvSpPr>
            <a:spLocks noGrp="1"/>
          </p:cNvSpPr>
          <p:nvPr>
            <p:ph type="body" sz="quarter" idx="10" hasCustomPrompt="1"/>
          </p:nvPr>
        </p:nvSpPr>
        <p:spPr>
          <a:xfrm>
            <a:off x="464695" y="232528"/>
            <a:ext cx="7767842" cy="432802"/>
          </a:xfrm>
          <a:prstGeom prst="rect">
            <a:avLst/>
          </a:prstGeom>
        </p:spPr>
        <p:txBody>
          <a:bodyPr wrap="square" lIns="90000" tIns="36000" bIns="36000">
            <a:spAutoFit/>
          </a:bodyPr>
          <a:lstStyle>
            <a:lvl1pPr marL="0" indent="0">
              <a:buFontTx/>
              <a:buNone/>
              <a:defRPr sz="2600" b="1">
                <a:solidFill>
                  <a:srgbClr val="184199"/>
                </a:solidFill>
                <a:latin typeface="微软雅黑" panose="020B0503020204020204" charset="-122"/>
                <a:ea typeface="微软雅黑" panose="020B0503020204020204" charset="-122"/>
                <a:cs typeface="微软雅黑" panose="020B0503020204020204"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zh-CN" altLang="en-US" dirty="0"/>
              <a:t>标题文字微软雅黑</a:t>
            </a:r>
            <a:r>
              <a:rPr kumimoji="1" lang="en-US" altLang="zh-CN" dirty="0"/>
              <a:t>26</a:t>
            </a:r>
            <a:r>
              <a:rPr kumimoji="1" lang="zh-CN" altLang="en-US" dirty="0"/>
              <a:t>号</a:t>
            </a:r>
            <a:endParaRPr kumimoji="1" lang="zh-CN" altLang="en-US" dirty="0"/>
          </a:p>
        </p:txBody>
      </p:sp>
      <p:sp>
        <p:nvSpPr>
          <p:cNvPr id="38" name="内容占位符 36"/>
          <p:cNvSpPr>
            <a:spLocks noGrp="1"/>
          </p:cNvSpPr>
          <p:nvPr>
            <p:ph sz="quarter" idx="12" hasCustomPrompt="1"/>
          </p:nvPr>
        </p:nvSpPr>
        <p:spPr>
          <a:xfrm>
            <a:off x="464695" y="865724"/>
            <a:ext cx="11197654" cy="5535075"/>
          </a:xfrm>
          <a:prstGeom prst="rect">
            <a:avLst/>
          </a:prstGeom>
        </p:spPr>
        <p:txBody>
          <a:bodyPr>
            <a:normAutofit/>
          </a:bodyPr>
          <a:lstStyle>
            <a:lvl1pPr marL="0" indent="0">
              <a:buFontTx/>
              <a:buNone/>
              <a:defRPr sz="1600" b="1">
                <a:latin typeface="微软雅黑" panose="020B0503020204020204" charset="-122"/>
                <a:ea typeface="微软雅黑" panose="020B0503020204020204" charset="-122"/>
                <a:cs typeface="微软雅黑" panose="020B0503020204020204"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zh-CN" altLang="en-US" dirty="0"/>
              <a:t>正文</a:t>
            </a:r>
            <a:r>
              <a:rPr kumimoji="1" lang="en-US" altLang="zh-CN" dirty="0"/>
              <a:t>16</a:t>
            </a:r>
            <a:r>
              <a:rPr kumimoji="1" lang="zh-CN" altLang="en-US" dirty="0"/>
              <a:t>号字</a:t>
            </a:r>
            <a:endParaRPr kumimoji="1"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pic>
        <p:nvPicPr>
          <p:cNvPr id="6" name="图片 5" descr="ppt模板背景-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4312"/>
          </a:xfrm>
          <a:prstGeom prst="rect">
            <a:avLst/>
          </a:prstGeom>
        </p:spPr>
      </p:pic>
      <p:sp>
        <p:nvSpPr>
          <p:cNvPr id="17" name="文本占位符 24"/>
          <p:cNvSpPr>
            <a:spLocks noGrp="1"/>
          </p:cNvSpPr>
          <p:nvPr>
            <p:ph type="body" sz="quarter" idx="13" hasCustomPrompt="1"/>
          </p:nvPr>
        </p:nvSpPr>
        <p:spPr>
          <a:xfrm>
            <a:off x="6493611" y="2591812"/>
            <a:ext cx="4895113" cy="857251"/>
          </a:xfrm>
          <a:prstGeom prst="rect">
            <a:avLst/>
          </a:prstGeom>
        </p:spPr>
        <p:txBody>
          <a:bodyPr>
            <a:normAutofit/>
          </a:bodyPr>
          <a:lstStyle>
            <a:lvl1pPr marL="0" indent="0" algn="ctr">
              <a:buFontTx/>
              <a:buNone/>
              <a:defRPr sz="5400" b="1">
                <a:gradFill flip="none" rotWithShape="1">
                  <a:gsLst>
                    <a:gs pos="100000">
                      <a:srgbClr val="0D5490"/>
                    </a:gs>
                    <a:gs pos="0">
                      <a:srgbClr val="60AC3C"/>
                    </a:gs>
                  </a:gsLst>
                  <a:lin ang="0" scaled="1"/>
                  <a:tileRect/>
                </a:gradFill>
                <a:latin typeface="微软雅黑" panose="020B0503020204020204" charset="-122"/>
                <a:ea typeface="微软雅黑" panose="020B0503020204020204" charset="-122"/>
                <a:cs typeface="微软雅黑" panose="020B0503020204020204"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kumimoji="1" lang="en-US" altLang="zh-CN" dirty="0"/>
              <a:t>THANK YOU</a:t>
            </a:r>
            <a:endParaRPr kumimoji="1" lang="zh-CN" altLang="en-US" dirty="0"/>
          </a:p>
        </p:txBody>
      </p:sp>
      <p:sp>
        <p:nvSpPr>
          <p:cNvPr id="7" name="文本占位符 40"/>
          <p:cNvSpPr>
            <a:spLocks noGrp="1"/>
          </p:cNvSpPr>
          <p:nvPr>
            <p:ph type="body" sz="quarter" idx="15" hasCustomPrompt="1"/>
          </p:nvPr>
        </p:nvSpPr>
        <p:spPr>
          <a:xfrm>
            <a:off x="7586985" y="3756025"/>
            <a:ext cx="3801739" cy="371640"/>
          </a:xfrm>
          <a:prstGeom prst="rect">
            <a:avLst/>
          </a:prstGeom>
          <a:solidFill>
            <a:srgbClr val="184199"/>
          </a:solidFill>
        </p:spPr>
        <p:txBody>
          <a:bodyPr>
            <a:normAutofit/>
          </a:bodyPr>
          <a:lstStyle>
            <a:lvl1pPr marL="0" indent="0" algn="ctr">
              <a:buFontTx/>
              <a:buNone/>
              <a:defRPr sz="1800">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zh-CN" altLang="en-US" dirty="0"/>
              <a:t>深信服 智安全</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4.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3.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3.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3.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6" Type="http://schemas.openxmlformats.org/officeDocument/2006/relationships/notesSlide" Target="../notesSlides/notesSlide3.xml"/><Relationship Id="rId15" Type="http://schemas.openxmlformats.org/officeDocument/2006/relationships/slideLayout" Target="../slideLayouts/slideLayout3.xml"/><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49.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3.xml"/><Relationship Id="rId2" Type="http://schemas.openxmlformats.org/officeDocument/2006/relationships/image" Target="../media/image51.png"/><Relationship Id="rId1" Type="http://schemas.openxmlformats.org/officeDocument/2006/relationships/image" Target="../media/image5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xml"/><Relationship Id="rId2" Type="http://schemas.openxmlformats.org/officeDocument/2006/relationships/image" Target="../media/image53.png"/><Relationship Id="rId1"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27.pn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900792" y="2243262"/>
            <a:ext cx="7876006" cy="634890"/>
          </a:xfrm>
        </p:spPr>
        <p:txBody>
          <a:bodyPr anchor="ctr" anchorCtr="0">
            <a:noAutofit/>
          </a:bodyPr>
          <a:lstStyle/>
          <a:p>
            <a:r>
              <a:rPr kumimoji="1" lang="zh-CN" altLang="en-US" sz="3000"/>
              <a:t>个人信息</a:t>
            </a:r>
            <a:r>
              <a:rPr kumimoji="1" lang="zh-CN" altLang="en-US" sz="3000" dirty="0"/>
              <a:t>保护法</a:t>
            </a:r>
            <a:r>
              <a:rPr kumimoji="1" lang="en-US" altLang="zh-CN" sz="3000" dirty="0"/>
              <a:t>——</a:t>
            </a:r>
            <a:r>
              <a:rPr kumimoji="1" lang="zh-CN" altLang="en-US" sz="3000" dirty="0"/>
              <a:t>要点解读</a:t>
            </a:r>
            <a:endParaRPr kumimoji="1" lang="zh-CN" altLang="en-US" sz="3000" dirty="0"/>
          </a:p>
        </p:txBody>
      </p:sp>
      <p:sp>
        <p:nvSpPr>
          <p:cNvPr id="4" name="文本占位符 3"/>
          <p:cNvSpPr>
            <a:spLocks noGrp="1"/>
          </p:cNvSpPr>
          <p:nvPr>
            <p:ph type="body" sz="quarter" idx="15"/>
          </p:nvPr>
        </p:nvSpPr>
        <p:spPr>
          <a:xfrm>
            <a:off x="7975059" y="2947035"/>
            <a:ext cx="3801739" cy="371640"/>
          </a:xfrm>
          <a:solidFill>
            <a:srgbClr val="184199"/>
          </a:solidFill>
        </p:spPr>
        <p:txBody>
          <a:bodyPr anchor="ctr" anchorCtr="0">
            <a:noAutofit/>
          </a:bodyPr>
          <a:lstStyle/>
          <a:p>
            <a:r>
              <a:rPr kumimoji="1" lang="zh-CN" altLang="zh-CN" dirty="0"/>
              <a:t>三峡大学</a:t>
            </a:r>
            <a:endParaRPr kumimoji="1" lang="zh-CN"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3444010" y="3000374"/>
            <a:ext cx="1403114" cy="857250"/>
          </a:xfrm>
        </p:spPr>
        <p:txBody>
          <a:bodyPr/>
          <a:lstStyle/>
          <a:p>
            <a:endParaRPr lang="zh-CN" altLang="en-US" dirty="0"/>
          </a:p>
        </p:txBody>
      </p:sp>
      <p:sp>
        <p:nvSpPr>
          <p:cNvPr id="11" name="文本占位符 1"/>
          <p:cNvSpPr>
            <a:spLocks noGrp="1"/>
          </p:cNvSpPr>
          <p:nvPr>
            <p:ph type="body" sz="quarter" idx="21"/>
          </p:nvPr>
        </p:nvSpPr>
        <p:spPr>
          <a:xfrm>
            <a:off x="5405376" y="1634800"/>
            <a:ext cx="6278624" cy="3588401"/>
          </a:xfrm>
        </p:spPr>
        <p:txBody>
          <a:bodyPr>
            <a:noAutofit/>
          </a:bodyPr>
          <a:lstStyle/>
          <a:p>
            <a:pPr>
              <a:lnSpc>
                <a:spcPct val="150000"/>
              </a:lnSpc>
            </a:pPr>
            <a:r>
              <a:rPr lang="zh-CN" altLang="en-US" dirty="0">
                <a:solidFill>
                  <a:schemeClr val="bg1">
                    <a:lumMod val="50000"/>
                  </a:schemeClr>
                </a:solidFill>
              </a:rPr>
              <a:t>一、立法背景</a:t>
            </a:r>
            <a:endParaRPr lang="en-US" altLang="zh-CN" dirty="0">
              <a:solidFill>
                <a:schemeClr val="bg1">
                  <a:lumMod val="50000"/>
                </a:schemeClr>
              </a:solidFill>
            </a:endParaRPr>
          </a:p>
          <a:p>
            <a:pPr>
              <a:lnSpc>
                <a:spcPct val="150000"/>
              </a:lnSpc>
            </a:pPr>
            <a:r>
              <a:rPr lang="zh-CN" altLang="en-US" dirty="0"/>
              <a:t>二、监督管理</a:t>
            </a:r>
            <a:endParaRPr lang="en-US" altLang="zh-CN" dirty="0"/>
          </a:p>
          <a:p>
            <a:pPr>
              <a:lnSpc>
                <a:spcPct val="150000"/>
              </a:lnSpc>
            </a:pPr>
            <a:r>
              <a:rPr lang="zh-CN" altLang="en-US" dirty="0">
                <a:solidFill>
                  <a:schemeClr val="bg1">
                    <a:lumMod val="50000"/>
                  </a:schemeClr>
                </a:solidFill>
              </a:rPr>
              <a:t>三、合规实践</a:t>
            </a:r>
            <a:endParaRPr lang="en-US" altLang="zh-CN" dirty="0">
              <a:solidFill>
                <a:schemeClr val="bg1">
                  <a:lumMod val="50000"/>
                </a:schemeClr>
              </a:solidFill>
            </a:endParaRPr>
          </a:p>
          <a:p>
            <a:pPr>
              <a:lnSpc>
                <a:spcPct val="150000"/>
              </a:lnSpc>
            </a:pPr>
            <a:r>
              <a:rPr lang="zh-CN" altLang="en-US" dirty="0">
                <a:solidFill>
                  <a:schemeClr val="bg1">
                    <a:lumMod val="50000"/>
                  </a:schemeClr>
                </a:solidFill>
              </a:rPr>
              <a:t>四、法律责任</a:t>
            </a:r>
            <a:endParaRPr lang="zh-CN" altLang="en-US"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监督管理</a:t>
            </a:r>
            <a:endParaRPr kumimoji="1" lang="zh-CN" altLang="en-US" dirty="0"/>
          </a:p>
        </p:txBody>
      </p:sp>
      <p:grpSp>
        <p:nvGrpSpPr>
          <p:cNvPr id="97" name="组合 96"/>
          <p:cNvGrpSpPr/>
          <p:nvPr/>
        </p:nvGrpSpPr>
        <p:grpSpPr>
          <a:xfrm>
            <a:off x="71415" y="990036"/>
            <a:ext cx="12049171" cy="5695083"/>
            <a:chOff x="71415" y="990036"/>
            <a:chExt cx="12049171" cy="5695083"/>
          </a:xfrm>
        </p:grpSpPr>
        <p:sp>
          <p:nvSpPr>
            <p:cNvPr id="5" name="矩形 4"/>
            <p:cNvSpPr/>
            <p:nvPr/>
          </p:nvSpPr>
          <p:spPr>
            <a:xfrm>
              <a:off x="2313909" y="1695352"/>
              <a:ext cx="1375051" cy="1933743"/>
            </a:xfrm>
            <a:prstGeom prst="rect">
              <a:avLst/>
            </a:pr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监督管理</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矩形 5"/>
            <p:cNvSpPr/>
            <p:nvPr/>
          </p:nvSpPr>
          <p:spPr>
            <a:xfrm>
              <a:off x="2313909" y="990038"/>
              <a:ext cx="1375051" cy="5231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统筹协调</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矩形 11"/>
            <p:cNvSpPr/>
            <p:nvPr/>
          </p:nvSpPr>
          <p:spPr>
            <a:xfrm>
              <a:off x="4556916" y="990037"/>
              <a:ext cx="2219913" cy="523111"/>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6FBA2C"/>
                  </a:solidFill>
                  <a:latin typeface="微软雅黑" panose="020B0503020204020204" charset="-122"/>
                  <a:ea typeface="微软雅黑" panose="020B0503020204020204" charset="-122"/>
                </a:rPr>
                <a:t>国家网信部门</a:t>
              </a:r>
              <a:endParaRPr lang="zh-CN" altLang="en-US" sz="1600" b="1" dirty="0">
                <a:solidFill>
                  <a:srgbClr val="6FBA2C"/>
                </a:solidFill>
                <a:latin typeface="微软雅黑" panose="020B0503020204020204" charset="-122"/>
                <a:ea typeface="微软雅黑" panose="020B0503020204020204" charset="-122"/>
              </a:endParaRPr>
            </a:p>
          </p:txBody>
        </p:sp>
        <p:sp>
          <p:nvSpPr>
            <p:cNvPr id="13" name="矩形 12"/>
            <p:cNvSpPr/>
            <p:nvPr/>
          </p:nvSpPr>
          <p:spPr>
            <a:xfrm>
              <a:off x="4556916" y="1695353"/>
              <a:ext cx="2219913" cy="523111"/>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3D878D"/>
                  </a:solidFill>
                  <a:latin typeface="微软雅黑" panose="020B0503020204020204" charset="-122"/>
                  <a:ea typeface="微软雅黑" panose="020B0503020204020204" charset="-122"/>
                </a:rPr>
                <a:t>国务院有关部门</a:t>
              </a:r>
              <a:endParaRPr lang="zh-CN" altLang="en-US" sz="1600" b="1" dirty="0">
                <a:solidFill>
                  <a:srgbClr val="3D878D"/>
                </a:solidFill>
                <a:latin typeface="微软雅黑" panose="020B0503020204020204" charset="-122"/>
                <a:ea typeface="微软雅黑" panose="020B0503020204020204" charset="-122"/>
              </a:endParaRPr>
            </a:p>
          </p:txBody>
        </p:sp>
        <p:sp>
          <p:nvSpPr>
            <p:cNvPr id="21" name="矩形 20"/>
            <p:cNvSpPr/>
            <p:nvPr/>
          </p:nvSpPr>
          <p:spPr>
            <a:xfrm>
              <a:off x="6996502" y="990036"/>
              <a:ext cx="5124084" cy="52311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统筹协调</a:t>
              </a:r>
              <a:r>
                <a:rPr lang="zh-CN" altLang="en-US" sz="1400" dirty="0">
                  <a:solidFill>
                    <a:srgbClr val="6FBA2C"/>
                  </a:solidFill>
                  <a:latin typeface="微软雅黑" panose="020B0503020204020204" charset="-122"/>
                  <a:ea typeface="微软雅黑" panose="020B0503020204020204" charset="-122"/>
                </a:rPr>
                <a:t>个人信息保护和监督管理工作</a:t>
              </a:r>
              <a:endParaRPr lang="zh-CN" altLang="en-US" sz="1400" dirty="0">
                <a:solidFill>
                  <a:srgbClr val="6FBA2C"/>
                </a:solidFill>
                <a:latin typeface="微软雅黑" panose="020B0503020204020204" charset="-122"/>
                <a:ea typeface="微软雅黑" panose="020B0503020204020204" charset="-122"/>
              </a:endParaRPr>
            </a:p>
          </p:txBody>
        </p:sp>
        <p:sp>
          <p:nvSpPr>
            <p:cNvPr id="22" name="矩形 21"/>
            <p:cNvSpPr/>
            <p:nvPr/>
          </p:nvSpPr>
          <p:spPr>
            <a:xfrm>
              <a:off x="6996502" y="1695352"/>
              <a:ext cx="5124084" cy="523111"/>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各自职责范围内</a:t>
              </a:r>
              <a:r>
                <a:rPr lang="zh-CN" altLang="en-US" sz="1400" dirty="0">
                  <a:solidFill>
                    <a:srgbClr val="3D878D"/>
                  </a:solidFill>
                  <a:latin typeface="微软雅黑" panose="020B0503020204020204" charset="-122"/>
                  <a:ea typeface="微软雅黑" panose="020B0503020204020204" charset="-122"/>
                </a:rPr>
                <a:t>个人信息保护和监督管理工作</a:t>
              </a:r>
              <a:endParaRPr lang="zh-CN" altLang="en-US" sz="1400" dirty="0">
                <a:solidFill>
                  <a:srgbClr val="3D878D"/>
                </a:solidFill>
                <a:latin typeface="微软雅黑" panose="020B0503020204020204" charset="-122"/>
                <a:ea typeface="微软雅黑" panose="020B0503020204020204" charset="-122"/>
              </a:endParaRPr>
            </a:p>
          </p:txBody>
        </p:sp>
        <p:sp>
          <p:nvSpPr>
            <p:cNvPr id="19" name="矩形 18"/>
            <p:cNvSpPr/>
            <p:nvPr/>
          </p:nvSpPr>
          <p:spPr>
            <a:xfrm>
              <a:off x="4556916" y="2400669"/>
              <a:ext cx="2219913" cy="523111"/>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3D878D"/>
                  </a:solidFill>
                  <a:latin typeface="微软雅黑" panose="020B0503020204020204" charset="-122"/>
                  <a:ea typeface="微软雅黑" panose="020B0503020204020204" charset="-122"/>
                </a:rPr>
                <a:t>县级以上地方</a:t>
              </a:r>
              <a:endParaRPr lang="en-US" altLang="zh-CN" sz="1600" b="1" dirty="0">
                <a:solidFill>
                  <a:srgbClr val="3D878D"/>
                </a:solidFill>
                <a:latin typeface="微软雅黑" panose="020B0503020204020204" charset="-122"/>
                <a:ea typeface="微软雅黑" panose="020B0503020204020204" charset="-122"/>
              </a:endParaRPr>
            </a:p>
            <a:p>
              <a:pPr algn="ctr"/>
              <a:r>
                <a:rPr lang="zh-CN" altLang="en-US" sz="1600" b="1" dirty="0">
                  <a:solidFill>
                    <a:srgbClr val="3D878D"/>
                  </a:solidFill>
                  <a:latin typeface="微软雅黑" panose="020B0503020204020204" charset="-122"/>
                  <a:ea typeface="微软雅黑" panose="020B0503020204020204" charset="-122"/>
                </a:rPr>
                <a:t>人民政府有关部门</a:t>
              </a:r>
              <a:endParaRPr lang="zh-CN" altLang="en-US" sz="1600" b="1" dirty="0">
                <a:solidFill>
                  <a:srgbClr val="3D878D"/>
                </a:solidFill>
                <a:latin typeface="微软雅黑" panose="020B0503020204020204" charset="-122"/>
                <a:ea typeface="微软雅黑" panose="020B0503020204020204" charset="-122"/>
              </a:endParaRPr>
            </a:p>
          </p:txBody>
        </p:sp>
        <p:sp>
          <p:nvSpPr>
            <p:cNvPr id="20" name="矩形 19"/>
            <p:cNvSpPr/>
            <p:nvPr/>
          </p:nvSpPr>
          <p:spPr>
            <a:xfrm>
              <a:off x="6996502" y="2400668"/>
              <a:ext cx="5124084" cy="523111"/>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国家有关规定确定的</a:t>
              </a:r>
              <a:r>
                <a:rPr lang="zh-CN" altLang="en-US" sz="1400" dirty="0">
                  <a:solidFill>
                    <a:srgbClr val="3D878D"/>
                  </a:solidFill>
                  <a:latin typeface="微软雅黑" panose="020B0503020204020204" charset="-122"/>
                  <a:ea typeface="微软雅黑" panose="020B0503020204020204" charset="-122"/>
                </a:rPr>
                <a:t>个人信息保护和监督管理工作</a:t>
              </a:r>
              <a:endParaRPr lang="zh-CN" altLang="en-US" sz="1400" dirty="0">
                <a:solidFill>
                  <a:srgbClr val="3D878D"/>
                </a:solidFill>
                <a:latin typeface="微软雅黑" panose="020B0503020204020204" charset="-122"/>
                <a:ea typeface="微软雅黑" panose="020B0503020204020204" charset="-122"/>
              </a:endParaRPr>
            </a:p>
          </p:txBody>
        </p:sp>
        <p:sp>
          <p:nvSpPr>
            <p:cNvPr id="40" name="箭头: 右 39"/>
            <p:cNvSpPr/>
            <p:nvPr/>
          </p:nvSpPr>
          <p:spPr>
            <a:xfrm>
              <a:off x="1666138" y="990038"/>
              <a:ext cx="427676" cy="523110"/>
            </a:xfrm>
            <a:prstGeom prst="rightArrow">
              <a:avLst/>
            </a:prstGeom>
            <a:gradFill>
              <a:gsLst>
                <a:gs pos="0">
                  <a:srgbClr val="6FBA2C"/>
                </a:gs>
                <a:gs pos="100000">
                  <a:srgbClr val="00479D"/>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cxnSp>
          <p:nvCxnSpPr>
            <p:cNvPr id="7" name="直接箭头连接符 6"/>
            <p:cNvCxnSpPr>
              <a:stCxn id="6" idx="3"/>
              <a:endCxn id="12" idx="1"/>
            </p:cNvCxnSpPr>
            <p:nvPr/>
          </p:nvCxnSpPr>
          <p:spPr>
            <a:xfrm>
              <a:off x="3688960" y="1251593"/>
              <a:ext cx="867956" cy="0"/>
            </a:xfrm>
            <a:prstGeom prst="straightConnector1">
              <a:avLst/>
            </a:prstGeom>
            <a:ln w="19050">
              <a:solidFill>
                <a:srgbClr val="6FBA2C"/>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3"/>
              <a:endCxn id="13" idx="1"/>
            </p:cNvCxnSpPr>
            <p:nvPr/>
          </p:nvCxnSpPr>
          <p:spPr>
            <a:xfrm flipV="1">
              <a:off x="3688960" y="1956909"/>
              <a:ext cx="867956" cy="705315"/>
            </a:xfrm>
            <a:prstGeom prst="straightConnector1">
              <a:avLst/>
            </a:prstGeom>
            <a:ln w="19050">
              <a:solidFill>
                <a:srgbClr val="3D878D"/>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5" idx="3"/>
              <a:endCxn id="19" idx="1"/>
            </p:cNvCxnSpPr>
            <p:nvPr/>
          </p:nvCxnSpPr>
          <p:spPr>
            <a:xfrm>
              <a:off x="3688960" y="2662224"/>
              <a:ext cx="867956" cy="1"/>
            </a:xfrm>
            <a:prstGeom prst="straightConnector1">
              <a:avLst/>
            </a:prstGeom>
            <a:ln w="19050">
              <a:solidFill>
                <a:srgbClr val="3D878D"/>
              </a:solidFill>
              <a:tailEnd type="triangle"/>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4556916" y="3105985"/>
              <a:ext cx="2219913" cy="523111"/>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3D878D"/>
                  </a:solidFill>
                  <a:latin typeface="微软雅黑" panose="020B0503020204020204" charset="-122"/>
                  <a:ea typeface="微软雅黑" panose="020B0503020204020204" charset="-122"/>
                </a:rPr>
                <a:t>任何个人、组织</a:t>
              </a:r>
              <a:endParaRPr lang="zh-CN" altLang="en-US" sz="1600" b="1" dirty="0">
                <a:solidFill>
                  <a:srgbClr val="3D878D"/>
                </a:solidFill>
                <a:latin typeface="微软雅黑" panose="020B0503020204020204" charset="-122"/>
                <a:ea typeface="微软雅黑" panose="020B0503020204020204" charset="-122"/>
              </a:endParaRPr>
            </a:p>
          </p:txBody>
        </p:sp>
        <p:sp>
          <p:nvSpPr>
            <p:cNvPr id="48" name="矩形 47"/>
            <p:cNvSpPr/>
            <p:nvPr/>
          </p:nvSpPr>
          <p:spPr>
            <a:xfrm>
              <a:off x="6996501" y="3105984"/>
              <a:ext cx="5124084" cy="523111"/>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rPr>
                <a:t>对违法个人信息处理活动</a:t>
              </a:r>
              <a:r>
                <a:rPr lang="zh-CN" altLang="en-US" sz="1400" b="1" dirty="0">
                  <a:solidFill>
                    <a:srgbClr val="D66F52"/>
                  </a:solidFill>
                  <a:latin typeface="微软雅黑" panose="020B0503020204020204" charset="-122"/>
                  <a:ea typeface="微软雅黑" panose="020B0503020204020204" charset="-122"/>
                </a:rPr>
                <a:t>向履行个人信息保护职责的部门进行投诉、举报</a:t>
              </a:r>
              <a:endParaRPr lang="zh-CN" altLang="en-US" sz="1400" b="1" dirty="0">
                <a:solidFill>
                  <a:srgbClr val="D66F52"/>
                </a:solidFill>
                <a:latin typeface="微软雅黑" panose="020B0503020204020204" charset="-122"/>
                <a:ea typeface="微软雅黑" panose="020B0503020204020204" charset="-122"/>
              </a:endParaRPr>
            </a:p>
          </p:txBody>
        </p:sp>
        <p:cxnSp>
          <p:nvCxnSpPr>
            <p:cNvPr id="50" name="直接箭头连接符 49"/>
            <p:cNvCxnSpPr>
              <a:stCxn id="5" idx="3"/>
              <a:endCxn id="46" idx="1"/>
            </p:cNvCxnSpPr>
            <p:nvPr/>
          </p:nvCxnSpPr>
          <p:spPr>
            <a:xfrm>
              <a:off x="3688960" y="2662224"/>
              <a:ext cx="867956" cy="705317"/>
            </a:xfrm>
            <a:prstGeom prst="straightConnector1">
              <a:avLst/>
            </a:prstGeom>
            <a:ln w="19050">
              <a:solidFill>
                <a:srgbClr val="3D878D"/>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1415" y="990037"/>
              <a:ext cx="1375051" cy="5695082"/>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监管机制</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7" name="矩形 46"/>
            <p:cNvSpPr/>
            <p:nvPr/>
          </p:nvSpPr>
          <p:spPr>
            <a:xfrm>
              <a:off x="2313909" y="3811299"/>
              <a:ext cx="1375051" cy="2873820"/>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Font typeface="Arial" panose="02080604020202020204" pitchFamily="34" charset="0"/>
              </a:pP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工作机制</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cxnSp>
          <p:nvCxnSpPr>
            <p:cNvPr id="59" name="直接箭头连接符 58"/>
            <p:cNvCxnSpPr>
              <a:stCxn id="5" idx="3"/>
              <a:endCxn id="12" idx="1"/>
            </p:cNvCxnSpPr>
            <p:nvPr/>
          </p:nvCxnSpPr>
          <p:spPr>
            <a:xfrm flipV="1">
              <a:off x="3688960" y="1251593"/>
              <a:ext cx="867956" cy="1410631"/>
            </a:xfrm>
            <a:prstGeom prst="straightConnector1">
              <a:avLst/>
            </a:prstGeom>
            <a:ln w="19050">
              <a:solidFill>
                <a:srgbClr val="3D878D"/>
              </a:solidFill>
              <a:tailEnd type="triangle"/>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556916" y="3811301"/>
              <a:ext cx="2219913" cy="52311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履行职责</a:t>
              </a:r>
              <a:endParaRPr lang="zh-CN" altLang="en-US" sz="1600" b="1" dirty="0">
                <a:solidFill>
                  <a:srgbClr val="184199"/>
                </a:solidFill>
                <a:latin typeface="微软雅黑" panose="020B0503020204020204" charset="-122"/>
                <a:ea typeface="微软雅黑" panose="020B0503020204020204" charset="-122"/>
              </a:endParaRPr>
            </a:p>
          </p:txBody>
        </p:sp>
        <p:sp>
          <p:nvSpPr>
            <p:cNvPr id="64" name="矩形 63"/>
            <p:cNvSpPr/>
            <p:nvPr/>
          </p:nvSpPr>
          <p:spPr>
            <a:xfrm>
              <a:off x="4556916" y="4516617"/>
              <a:ext cx="2219913" cy="757873"/>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推进工作</a:t>
              </a:r>
              <a:endParaRPr lang="zh-CN" altLang="en-US" sz="1600" b="1" dirty="0">
                <a:solidFill>
                  <a:srgbClr val="184199"/>
                </a:solidFill>
                <a:latin typeface="微软雅黑" panose="020B0503020204020204" charset="-122"/>
                <a:ea typeface="微软雅黑" panose="020B0503020204020204" charset="-122"/>
              </a:endParaRPr>
            </a:p>
          </p:txBody>
        </p:sp>
        <p:sp>
          <p:nvSpPr>
            <p:cNvPr id="65" name="矩形 64"/>
            <p:cNvSpPr/>
            <p:nvPr/>
          </p:nvSpPr>
          <p:spPr>
            <a:xfrm>
              <a:off x="4556916" y="5456695"/>
              <a:ext cx="2219913" cy="52311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采取措施</a:t>
              </a:r>
              <a:endParaRPr lang="zh-CN" altLang="en-US" sz="1600" b="1" dirty="0">
                <a:solidFill>
                  <a:srgbClr val="184199"/>
                </a:solidFill>
                <a:latin typeface="微软雅黑" panose="020B0503020204020204" charset="-122"/>
                <a:ea typeface="微软雅黑" panose="020B0503020204020204" charset="-122"/>
              </a:endParaRPr>
            </a:p>
          </p:txBody>
        </p:sp>
        <p:sp>
          <p:nvSpPr>
            <p:cNvPr id="66" name="矩形 65"/>
            <p:cNvSpPr/>
            <p:nvPr/>
          </p:nvSpPr>
          <p:spPr>
            <a:xfrm>
              <a:off x="4556916" y="6162008"/>
              <a:ext cx="2219913" cy="52311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消除隐患</a:t>
              </a:r>
              <a:endParaRPr lang="zh-CN" altLang="en-US" sz="1600" b="1" dirty="0">
                <a:solidFill>
                  <a:srgbClr val="184199"/>
                </a:solidFill>
                <a:latin typeface="微软雅黑" panose="020B0503020204020204" charset="-122"/>
                <a:ea typeface="微软雅黑" panose="020B0503020204020204" charset="-122"/>
              </a:endParaRPr>
            </a:p>
          </p:txBody>
        </p:sp>
        <p:cxnSp>
          <p:nvCxnSpPr>
            <p:cNvPr id="67" name="直接箭头连接符 66"/>
            <p:cNvCxnSpPr>
              <a:stCxn id="47" idx="3"/>
              <a:endCxn id="63" idx="1"/>
            </p:cNvCxnSpPr>
            <p:nvPr/>
          </p:nvCxnSpPr>
          <p:spPr>
            <a:xfrm flipV="1">
              <a:off x="3688960" y="4072857"/>
              <a:ext cx="867956" cy="1175352"/>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47" idx="3"/>
              <a:endCxn id="64" idx="1"/>
            </p:cNvCxnSpPr>
            <p:nvPr/>
          </p:nvCxnSpPr>
          <p:spPr>
            <a:xfrm flipV="1">
              <a:off x="3688960" y="4895554"/>
              <a:ext cx="867956" cy="352655"/>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47" idx="3"/>
              <a:endCxn id="65" idx="1"/>
            </p:cNvCxnSpPr>
            <p:nvPr/>
          </p:nvCxnSpPr>
          <p:spPr>
            <a:xfrm>
              <a:off x="3688960" y="5248209"/>
              <a:ext cx="867956" cy="470042"/>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47" idx="3"/>
              <a:endCxn id="66" idx="1"/>
            </p:cNvCxnSpPr>
            <p:nvPr/>
          </p:nvCxnSpPr>
          <p:spPr>
            <a:xfrm>
              <a:off x="3688960" y="5248209"/>
              <a:ext cx="867956" cy="1175355"/>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6996501" y="3811300"/>
              <a:ext cx="5124084" cy="52311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开展</a:t>
              </a:r>
              <a:r>
                <a:rPr lang="zh-CN" altLang="en-US" sz="1400" b="1" dirty="0">
                  <a:solidFill>
                    <a:srgbClr val="D66F52"/>
                  </a:solidFill>
                  <a:latin typeface="微软雅黑" panose="020B0503020204020204" charset="-122"/>
                  <a:ea typeface="微软雅黑" panose="020B0503020204020204" charset="-122"/>
                </a:rPr>
                <a:t>宣传教育</a:t>
              </a:r>
              <a:r>
                <a:rPr lang="zh-CN" altLang="en-US" sz="1400" dirty="0">
                  <a:solidFill>
                    <a:srgbClr val="184199"/>
                  </a:solidFill>
                  <a:latin typeface="微软雅黑" panose="020B0503020204020204" charset="-122"/>
                  <a:ea typeface="微软雅黑" panose="020B0503020204020204" charset="-122"/>
                </a:rPr>
                <a:t>，接受</a:t>
              </a:r>
              <a:r>
                <a:rPr lang="en-US" altLang="zh-CN" sz="1400" dirty="0">
                  <a:solidFill>
                    <a:srgbClr val="184199"/>
                  </a:solidFill>
                  <a:latin typeface="微软雅黑" panose="020B0503020204020204" charset="-122"/>
                  <a:ea typeface="微软雅黑" panose="020B0503020204020204" charset="-122"/>
                </a:rPr>
                <a:t>/</a:t>
              </a:r>
              <a:r>
                <a:rPr lang="zh-CN" altLang="en-US" sz="1400" dirty="0">
                  <a:solidFill>
                    <a:srgbClr val="184199"/>
                  </a:solidFill>
                  <a:latin typeface="微软雅黑" panose="020B0503020204020204" charset="-122"/>
                  <a:ea typeface="微软雅黑" panose="020B0503020204020204" charset="-122"/>
                </a:rPr>
                <a:t>处理</a:t>
              </a:r>
              <a:r>
                <a:rPr lang="zh-CN" altLang="en-US" sz="1400" b="1" dirty="0">
                  <a:solidFill>
                    <a:srgbClr val="D66F52"/>
                  </a:solidFill>
                  <a:latin typeface="微软雅黑" panose="020B0503020204020204" charset="-122"/>
                  <a:ea typeface="微软雅黑" panose="020B0503020204020204" charset="-122"/>
                </a:rPr>
                <a:t>投诉、举报</a:t>
              </a:r>
              <a:r>
                <a:rPr lang="zh-CN" altLang="en-US" sz="1400" dirty="0">
                  <a:solidFill>
                    <a:srgbClr val="184199"/>
                  </a:solidFill>
                  <a:latin typeface="微软雅黑" panose="020B0503020204020204" charset="-122"/>
                  <a:ea typeface="微软雅黑" panose="020B0503020204020204" charset="-122"/>
                </a:rPr>
                <a:t>，组织</a:t>
              </a:r>
              <a:r>
                <a:rPr lang="zh-CN" altLang="en-US" sz="1400" b="1" dirty="0">
                  <a:solidFill>
                    <a:srgbClr val="D66F52"/>
                  </a:solidFill>
                  <a:latin typeface="微软雅黑" panose="020B0503020204020204" charset="-122"/>
                  <a:ea typeface="微软雅黑" panose="020B0503020204020204" charset="-122"/>
                </a:rPr>
                <a:t>个人信息保护情况测评</a:t>
              </a:r>
              <a:r>
                <a:rPr lang="zh-CN" altLang="en-US" sz="1400" dirty="0">
                  <a:solidFill>
                    <a:srgbClr val="184199"/>
                  </a:solidFill>
                  <a:latin typeface="微软雅黑" panose="020B0503020204020204" charset="-122"/>
                  <a:ea typeface="微软雅黑" panose="020B0503020204020204" charset="-122"/>
                </a:rPr>
                <a:t>，调查</a:t>
              </a:r>
              <a:r>
                <a:rPr lang="en-US" altLang="zh-CN" sz="1400" dirty="0">
                  <a:solidFill>
                    <a:srgbClr val="184199"/>
                  </a:solidFill>
                  <a:latin typeface="微软雅黑" panose="020B0503020204020204" charset="-122"/>
                  <a:ea typeface="微软雅黑" panose="020B0503020204020204" charset="-122"/>
                </a:rPr>
                <a:t>/</a:t>
              </a:r>
              <a:r>
                <a:rPr lang="zh-CN" altLang="en-US" sz="1400" dirty="0">
                  <a:solidFill>
                    <a:srgbClr val="184199"/>
                  </a:solidFill>
                  <a:latin typeface="微软雅黑" panose="020B0503020204020204" charset="-122"/>
                  <a:ea typeface="微软雅黑" panose="020B0503020204020204" charset="-122"/>
                </a:rPr>
                <a:t>处理</a:t>
              </a:r>
              <a:r>
                <a:rPr lang="zh-CN" altLang="en-US" sz="1400" b="1" dirty="0">
                  <a:solidFill>
                    <a:srgbClr val="D66F52"/>
                  </a:solidFill>
                  <a:latin typeface="微软雅黑" panose="020B0503020204020204" charset="-122"/>
                  <a:ea typeface="微软雅黑" panose="020B0503020204020204" charset="-122"/>
                </a:rPr>
                <a:t>违法个人信息处理活动</a:t>
              </a:r>
              <a:r>
                <a:rPr lang="zh-CN" altLang="en-US" sz="1400" dirty="0">
                  <a:solidFill>
                    <a:srgbClr val="184199"/>
                  </a:solidFill>
                  <a:latin typeface="微软雅黑" panose="020B0503020204020204" charset="-122"/>
                  <a:ea typeface="微软雅黑" panose="020B0503020204020204" charset="-122"/>
                </a:rPr>
                <a:t>等</a:t>
              </a:r>
              <a:endParaRPr lang="zh-CN" altLang="en-US" sz="1400" b="1" dirty="0">
                <a:solidFill>
                  <a:srgbClr val="D66F52"/>
                </a:solidFill>
                <a:latin typeface="微软雅黑" panose="020B0503020204020204" charset="-122"/>
                <a:ea typeface="微软雅黑" panose="020B0503020204020204" charset="-122"/>
              </a:endParaRPr>
            </a:p>
          </p:txBody>
        </p:sp>
        <p:sp>
          <p:nvSpPr>
            <p:cNvPr id="80" name="矩形 79"/>
            <p:cNvSpPr/>
            <p:nvPr/>
          </p:nvSpPr>
          <p:spPr>
            <a:xfrm>
              <a:off x="6996501" y="4516616"/>
              <a:ext cx="5124084" cy="757873"/>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制定个人信息保护</a:t>
              </a:r>
              <a:r>
                <a:rPr lang="zh-CN" altLang="en-US" sz="1400" b="1" dirty="0">
                  <a:solidFill>
                    <a:srgbClr val="D66F52"/>
                  </a:solidFill>
                  <a:latin typeface="微软雅黑" panose="020B0503020204020204" charset="-122"/>
                  <a:ea typeface="微软雅黑" panose="020B0503020204020204" charset="-122"/>
                </a:rPr>
                <a:t>规则、标准</a:t>
              </a:r>
              <a:r>
                <a:rPr lang="zh-CN" altLang="en-US" sz="1400" dirty="0">
                  <a:solidFill>
                    <a:srgbClr val="184199"/>
                  </a:solidFill>
                  <a:latin typeface="微软雅黑" panose="020B0503020204020204" charset="-122"/>
                  <a:ea typeface="微软雅黑" panose="020B0503020204020204" charset="-122"/>
                </a:rPr>
                <a:t>，针对</a:t>
              </a:r>
              <a:r>
                <a:rPr lang="zh-CN" altLang="en-US" sz="1400" b="1" dirty="0">
                  <a:solidFill>
                    <a:srgbClr val="D66F52"/>
                  </a:solidFill>
                  <a:latin typeface="微软雅黑" panose="020B0503020204020204" charset="-122"/>
                  <a:ea typeface="微软雅黑" panose="020B0503020204020204" charset="-122"/>
                </a:rPr>
                <a:t>小型个人信息处理者</a:t>
              </a:r>
              <a:r>
                <a:rPr lang="zh-CN" altLang="en-US" sz="1400" dirty="0">
                  <a:solidFill>
                    <a:srgbClr val="184199"/>
                  </a:solidFill>
                  <a:latin typeface="微软雅黑" panose="020B0503020204020204" charset="-122"/>
                  <a:ea typeface="微软雅黑" panose="020B0503020204020204" charset="-122"/>
                </a:rPr>
                <a:t>等制定</a:t>
              </a:r>
              <a:r>
                <a:rPr lang="zh-CN" altLang="en-US" sz="1400" b="1" dirty="0">
                  <a:solidFill>
                    <a:srgbClr val="D66F52"/>
                  </a:solidFill>
                  <a:latin typeface="微软雅黑" panose="020B0503020204020204" charset="-122"/>
                  <a:ea typeface="微软雅黑" panose="020B0503020204020204" charset="-122"/>
                </a:rPr>
                <a:t>专门规则、标准</a:t>
              </a:r>
              <a:r>
                <a:rPr lang="zh-CN" altLang="en-US" sz="1400" dirty="0">
                  <a:solidFill>
                    <a:srgbClr val="184199"/>
                  </a:solidFill>
                  <a:latin typeface="微软雅黑" panose="020B0503020204020204" charset="-122"/>
                  <a:ea typeface="微软雅黑" panose="020B0503020204020204" charset="-122"/>
                </a:rPr>
                <a:t>，支持</a:t>
              </a:r>
              <a:r>
                <a:rPr lang="zh-CN" altLang="en-US" sz="1400" b="1" dirty="0">
                  <a:solidFill>
                    <a:srgbClr val="D66F52"/>
                  </a:solidFill>
                  <a:latin typeface="微软雅黑" panose="020B0503020204020204" charset="-122"/>
                  <a:ea typeface="微软雅黑" panose="020B0503020204020204" charset="-122"/>
                </a:rPr>
                <a:t>研发推广电子身份认证技术</a:t>
              </a:r>
              <a:r>
                <a:rPr lang="zh-CN" altLang="en-US" sz="1400" dirty="0">
                  <a:solidFill>
                    <a:srgbClr val="184199"/>
                  </a:solidFill>
                  <a:latin typeface="微软雅黑" panose="020B0503020204020204" charset="-122"/>
                  <a:ea typeface="微软雅黑" panose="020B0503020204020204" charset="-122"/>
                </a:rPr>
                <a:t>，支持</a:t>
              </a:r>
              <a:r>
                <a:rPr lang="zh-CN" altLang="en-US" sz="1400" b="1" dirty="0">
                  <a:solidFill>
                    <a:srgbClr val="D66F52"/>
                  </a:solidFill>
                  <a:latin typeface="微软雅黑" panose="020B0503020204020204" charset="-122"/>
                  <a:ea typeface="微软雅黑" panose="020B0503020204020204" charset="-122"/>
                </a:rPr>
                <a:t>开展评估认证服务</a:t>
              </a:r>
              <a:r>
                <a:rPr lang="zh-CN" altLang="en-US" sz="1400" dirty="0">
                  <a:solidFill>
                    <a:srgbClr val="184199"/>
                  </a:solidFill>
                  <a:latin typeface="微软雅黑" panose="020B0503020204020204" charset="-122"/>
                  <a:ea typeface="微软雅黑" panose="020B0503020204020204" charset="-122"/>
                </a:rPr>
                <a:t>，完善</a:t>
              </a:r>
              <a:r>
                <a:rPr lang="zh-CN" altLang="en-US" sz="1400" b="1" dirty="0">
                  <a:solidFill>
                    <a:srgbClr val="D66F52"/>
                  </a:solidFill>
                  <a:latin typeface="微软雅黑" panose="020B0503020204020204" charset="-122"/>
                  <a:ea typeface="微软雅黑" panose="020B0503020204020204" charset="-122"/>
                </a:rPr>
                <a:t>投诉、举报工作机制</a:t>
              </a:r>
              <a:endParaRPr lang="zh-CN" altLang="en-US" sz="1400" b="1" dirty="0">
                <a:solidFill>
                  <a:srgbClr val="D66F52"/>
                </a:solidFill>
                <a:latin typeface="微软雅黑" panose="020B0503020204020204" charset="-122"/>
                <a:ea typeface="微软雅黑" panose="020B0503020204020204" charset="-122"/>
              </a:endParaRPr>
            </a:p>
          </p:txBody>
        </p:sp>
        <p:sp>
          <p:nvSpPr>
            <p:cNvPr id="81" name="矩形 80"/>
            <p:cNvSpPr/>
            <p:nvPr/>
          </p:nvSpPr>
          <p:spPr>
            <a:xfrm>
              <a:off x="6996501" y="5456694"/>
              <a:ext cx="5124084" cy="52311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针对个人信息处理活动，</a:t>
              </a:r>
              <a:r>
                <a:rPr lang="zh-CN" altLang="en-US" sz="1400" b="1" dirty="0">
                  <a:solidFill>
                    <a:srgbClr val="D66F52"/>
                  </a:solidFill>
                  <a:latin typeface="微软雅黑" panose="020B0503020204020204" charset="-122"/>
                  <a:ea typeface="微软雅黑" panose="020B0503020204020204" charset="-122"/>
                </a:rPr>
                <a:t>询问</a:t>
              </a:r>
              <a:r>
                <a:rPr lang="en-US" altLang="zh-CN" sz="1400" b="1" dirty="0">
                  <a:solidFill>
                    <a:srgbClr val="D66F52"/>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调查</a:t>
              </a:r>
              <a:r>
                <a:rPr lang="zh-CN" altLang="en-US" sz="1400" dirty="0">
                  <a:solidFill>
                    <a:srgbClr val="184199"/>
                  </a:solidFill>
                  <a:latin typeface="微软雅黑" panose="020B0503020204020204" charset="-122"/>
                  <a:ea typeface="微软雅黑" panose="020B0503020204020204" charset="-122"/>
                </a:rPr>
                <a:t>有关情况，</a:t>
              </a:r>
              <a:r>
                <a:rPr lang="zh-CN" altLang="en-US" sz="1400" b="1" dirty="0">
                  <a:solidFill>
                    <a:srgbClr val="D66F52"/>
                  </a:solidFill>
                  <a:latin typeface="微软雅黑" panose="020B0503020204020204" charset="-122"/>
                  <a:ea typeface="微软雅黑" panose="020B0503020204020204" charset="-122"/>
                </a:rPr>
                <a:t>查阅</a:t>
              </a:r>
              <a:r>
                <a:rPr lang="en-US" altLang="zh-CN" sz="1400" b="1" dirty="0">
                  <a:solidFill>
                    <a:srgbClr val="D66F52"/>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复制</a:t>
              </a:r>
              <a:r>
                <a:rPr lang="zh-CN" altLang="en-US" sz="1400" dirty="0">
                  <a:solidFill>
                    <a:srgbClr val="184199"/>
                  </a:solidFill>
                  <a:latin typeface="微软雅黑" panose="020B0503020204020204" charset="-122"/>
                  <a:ea typeface="微软雅黑" panose="020B0503020204020204" charset="-122"/>
                </a:rPr>
                <a:t>有关资料，现场</a:t>
              </a:r>
              <a:r>
                <a:rPr lang="zh-CN" altLang="en-US" sz="1400" b="1" dirty="0">
                  <a:solidFill>
                    <a:srgbClr val="D66F52"/>
                  </a:solidFill>
                  <a:latin typeface="微软雅黑" panose="020B0503020204020204" charset="-122"/>
                  <a:ea typeface="微软雅黑" panose="020B0503020204020204" charset="-122"/>
                </a:rPr>
                <a:t>检查</a:t>
              </a:r>
              <a:r>
                <a:rPr lang="en-US" altLang="zh-CN" sz="1400" b="1" dirty="0">
                  <a:solidFill>
                    <a:srgbClr val="D66F52"/>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调查</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检查</a:t>
              </a:r>
              <a:r>
                <a:rPr lang="en-US" altLang="zh-CN" sz="1400" b="1" dirty="0">
                  <a:solidFill>
                    <a:srgbClr val="D66F52"/>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查封</a:t>
              </a:r>
              <a:r>
                <a:rPr lang="en-US" altLang="zh-CN" sz="1400" b="1" dirty="0">
                  <a:solidFill>
                    <a:srgbClr val="D66F52"/>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扣押</a:t>
              </a:r>
              <a:r>
                <a:rPr lang="zh-CN" altLang="en-US" sz="1400" dirty="0">
                  <a:solidFill>
                    <a:srgbClr val="184199"/>
                  </a:solidFill>
                  <a:latin typeface="微软雅黑" panose="020B0503020204020204" charset="-122"/>
                  <a:ea typeface="微软雅黑" panose="020B0503020204020204" charset="-122"/>
                </a:rPr>
                <a:t>有关设备、物品</a:t>
              </a:r>
              <a:endParaRPr lang="zh-CN" altLang="en-US" sz="1400" dirty="0">
                <a:solidFill>
                  <a:srgbClr val="184199"/>
                </a:solidFill>
                <a:latin typeface="微软雅黑" panose="020B0503020204020204" charset="-122"/>
                <a:ea typeface="微软雅黑" panose="020B0503020204020204" charset="-122"/>
              </a:endParaRPr>
            </a:p>
          </p:txBody>
        </p:sp>
        <p:sp>
          <p:nvSpPr>
            <p:cNvPr id="82" name="矩形 81"/>
            <p:cNvSpPr/>
            <p:nvPr/>
          </p:nvSpPr>
          <p:spPr>
            <a:xfrm>
              <a:off x="6996501" y="6162007"/>
              <a:ext cx="5124084" cy="52311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进行约谈</a:t>
              </a:r>
              <a:r>
                <a:rPr lang="zh-CN" altLang="en-US" sz="1400" dirty="0">
                  <a:solidFill>
                    <a:srgbClr val="184199"/>
                  </a:solidFill>
                  <a:latin typeface="微软雅黑" panose="020B0503020204020204" charset="-122"/>
                  <a:ea typeface="微软雅黑" panose="020B0503020204020204" charset="-122"/>
                </a:rPr>
                <a:t>，要求委托专业机构进行</a:t>
              </a:r>
              <a:r>
                <a:rPr lang="zh-CN" altLang="en-US" sz="1400" b="1" dirty="0">
                  <a:solidFill>
                    <a:srgbClr val="D66F52"/>
                  </a:solidFill>
                  <a:latin typeface="微软雅黑" panose="020B0503020204020204" charset="-122"/>
                  <a:ea typeface="微软雅黑" panose="020B0503020204020204" charset="-122"/>
                </a:rPr>
                <a:t>合规审计</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要求整改</a:t>
              </a:r>
              <a:endParaRPr lang="zh-CN" altLang="en-US" sz="1400" b="1" dirty="0">
                <a:solidFill>
                  <a:srgbClr val="D66F52"/>
                </a:solidFill>
                <a:latin typeface="微软雅黑" panose="020B0503020204020204" charset="-122"/>
                <a:ea typeface="微软雅黑" panose="020B0503020204020204" charset="-122"/>
              </a:endParaRPr>
            </a:p>
          </p:txBody>
        </p:sp>
        <p:sp>
          <p:nvSpPr>
            <p:cNvPr id="83" name="箭头: 右 82"/>
            <p:cNvSpPr/>
            <p:nvPr/>
          </p:nvSpPr>
          <p:spPr>
            <a:xfrm>
              <a:off x="1666138" y="2400668"/>
              <a:ext cx="427676" cy="523110"/>
            </a:xfrm>
            <a:prstGeom prst="rightArrow">
              <a:avLst/>
            </a:prstGeom>
            <a:gradFill>
              <a:gsLst>
                <a:gs pos="0">
                  <a:srgbClr val="6FBA2C"/>
                </a:gs>
                <a:gs pos="100000">
                  <a:srgbClr val="00479D"/>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4" name="箭头: 右 83"/>
            <p:cNvSpPr/>
            <p:nvPr/>
          </p:nvSpPr>
          <p:spPr>
            <a:xfrm>
              <a:off x="1666138" y="4986654"/>
              <a:ext cx="427676" cy="523110"/>
            </a:xfrm>
            <a:prstGeom prst="rightArrow">
              <a:avLst/>
            </a:prstGeom>
            <a:gradFill>
              <a:gsLst>
                <a:gs pos="0">
                  <a:srgbClr val="6FBA2C"/>
                </a:gs>
                <a:gs pos="100000">
                  <a:srgbClr val="00479D"/>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3444010" y="3000374"/>
            <a:ext cx="1403114" cy="857250"/>
          </a:xfrm>
        </p:spPr>
        <p:txBody>
          <a:bodyPr/>
          <a:lstStyle/>
          <a:p>
            <a:endParaRPr lang="zh-CN" altLang="en-US" dirty="0"/>
          </a:p>
        </p:txBody>
      </p:sp>
      <p:sp>
        <p:nvSpPr>
          <p:cNvPr id="11" name="文本占位符 1"/>
          <p:cNvSpPr>
            <a:spLocks noGrp="1"/>
          </p:cNvSpPr>
          <p:nvPr>
            <p:ph type="body" sz="quarter" idx="21"/>
          </p:nvPr>
        </p:nvSpPr>
        <p:spPr>
          <a:xfrm>
            <a:off x="5405376" y="1634800"/>
            <a:ext cx="6278624" cy="3588401"/>
          </a:xfrm>
        </p:spPr>
        <p:txBody>
          <a:bodyPr>
            <a:noAutofit/>
          </a:bodyPr>
          <a:lstStyle/>
          <a:p>
            <a:pPr>
              <a:lnSpc>
                <a:spcPct val="150000"/>
              </a:lnSpc>
            </a:pPr>
            <a:r>
              <a:rPr lang="zh-CN" altLang="en-US" dirty="0">
                <a:solidFill>
                  <a:schemeClr val="bg1">
                    <a:lumMod val="50000"/>
                  </a:schemeClr>
                </a:solidFill>
              </a:rPr>
              <a:t>一、立法背景</a:t>
            </a:r>
            <a:endParaRPr lang="en-US" altLang="zh-CN" dirty="0">
              <a:solidFill>
                <a:schemeClr val="bg1">
                  <a:lumMod val="50000"/>
                </a:schemeClr>
              </a:solidFill>
            </a:endParaRPr>
          </a:p>
          <a:p>
            <a:pPr>
              <a:lnSpc>
                <a:spcPct val="150000"/>
              </a:lnSpc>
            </a:pPr>
            <a:r>
              <a:rPr lang="zh-CN" altLang="en-US" dirty="0">
                <a:solidFill>
                  <a:schemeClr val="bg1">
                    <a:lumMod val="50000"/>
                  </a:schemeClr>
                </a:solidFill>
              </a:rPr>
              <a:t>二、监督管理</a:t>
            </a:r>
            <a:endParaRPr lang="en-US" altLang="zh-CN" dirty="0">
              <a:solidFill>
                <a:schemeClr val="bg1">
                  <a:lumMod val="50000"/>
                </a:schemeClr>
              </a:solidFill>
            </a:endParaRPr>
          </a:p>
          <a:p>
            <a:pPr>
              <a:lnSpc>
                <a:spcPct val="150000"/>
              </a:lnSpc>
            </a:pPr>
            <a:r>
              <a:rPr lang="zh-CN" altLang="en-US" dirty="0"/>
              <a:t>三、合规实践</a:t>
            </a:r>
            <a:endParaRPr lang="en-US" altLang="zh-CN" dirty="0"/>
          </a:p>
          <a:p>
            <a:pPr>
              <a:lnSpc>
                <a:spcPct val="150000"/>
              </a:lnSpc>
            </a:pPr>
            <a:r>
              <a:rPr lang="zh-CN" altLang="en-US" dirty="0">
                <a:solidFill>
                  <a:schemeClr val="bg1">
                    <a:lumMod val="50000"/>
                  </a:schemeClr>
                </a:solidFill>
              </a:rPr>
              <a:t>四、法律责任</a:t>
            </a:r>
            <a:endParaRPr lang="zh-CN" altLang="en-US" dirty="0">
              <a:solidFill>
                <a:schemeClr val="bg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术语界定与适用范围</a:t>
            </a:r>
            <a:endParaRPr kumimoji="1" lang="zh-CN" altLang="en-US" dirty="0"/>
          </a:p>
        </p:txBody>
      </p:sp>
      <p:grpSp>
        <p:nvGrpSpPr>
          <p:cNvPr id="5" name="组合 4"/>
          <p:cNvGrpSpPr/>
          <p:nvPr/>
        </p:nvGrpSpPr>
        <p:grpSpPr>
          <a:xfrm>
            <a:off x="454277" y="904128"/>
            <a:ext cx="11283445" cy="5784050"/>
            <a:chOff x="454277" y="904128"/>
            <a:chExt cx="11283445" cy="5784050"/>
          </a:xfrm>
        </p:grpSpPr>
        <p:sp>
          <p:nvSpPr>
            <p:cNvPr id="45" name="矩形 44"/>
            <p:cNvSpPr/>
            <p:nvPr/>
          </p:nvSpPr>
          <p:spPr>
            <a:xfrm>
              <a:off x="667330" y="904128"/>
              <a:ext cx="10857340" cy="489584"/>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自然人的个人信息受法律保护，任何组织、个人</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不得侵害自然人的个人信息权益</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34" name="任意多边形: 形状 33"/>
            <p:cNvSpPr/>
            <p:nvPr/>
          </p:nvSpPr>
          <p:spPr>
            <a:xfrm>
              <a:off x="1316539" y="4848009"/>
              <a:ext cx="5435600" cy="1316282"/>
            </a:xfrm>
            <a:custGeom>
              <a:avLst/>
              <a:gdLst>
                <a:gd name="rtl" fmla="*/ 395639 w 4376874"/>
                <a:gd name="rtr" fmla="*/ 4133183 w 4376874"/>
              </a:gdLst>
              <a:ahLst/>
              <a:cxnLst/>
              <a:rect l="rtl" t="t" r="rtr" b="b"/>
              <a:pathLst>
                <a:path w="4376874" h="619894">
                  <a:moveTo>
                    <a:pt x="321250" y="0"/>
                  </a:moveTo>
                  <a:lnTo>
                    <a:pt x="4073329" y="0"/>
                  </a:lnTo>
                  <a:cubicBezTo>
                    <a:pt x="4240972" y="0"/>
                    <a:pt x="4376874" y="135680"/>
                    <a:pt x="4376874" y="303049"/>
                  </a:cubicBezTo>
                  <a:lnTo>
                    <a:pt x="4376874" y="316845"/>
                  </a:lnTo>
                  <a:cubicBezTo>
                    <a:pt x="4376874" y="484214"/>
                    <a:pt x="4240972" y="619894"/>
                    <a:pt x="4073329" y="619894"/>
                  </a:cubicBezTo>
                  <a:lnTo>
                    <a:pt x="0" y="619894"/>
                  </a:lnTo>
                  <a:lnTo>
                    <a:pt x="32125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184199"/>
                  </a:solidFill>
                  <a:latin typeface="微软雅黑" panose="020B0503020204020204" charset="-122"/>
                  <a:ea typeface="微软雅黑" panose="020B0503020204020204" charset="-122"/>
                </a:rPr>
                <a:t>一旦泄露或者非法使用，容易导致自然人的人格尊严受到侵害或者人身、财产安全受到危害的个人信息，包括</a:t>
              </a:r>
              <a:r>
                <a:rPr lang="zh-CN" altLang="en-US" sz="1600" b="1" dirty="0">
                  <a:solidFill>
                    <a:srgbClr val="D66F52"/>
                  </a:solidFill>
                  <a:latin typeface="微软雅黑" panose="020B0503020204020204" charset="-122"/>
                  <a:ea typeface="微软雅黑" panose="020B0503020204020204" charset="-122"/>
                </a:rPr>
                <a:t>生物识别</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宗教信仰</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特定身份</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医疗健康</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金融账户</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行踪轨迹</a:t>
              </a:r>
              <a:r>
                <a:rPr lang="zh-CN" altLang="en-US" sz="1600" dirty="0">
                  <a:solidFill>
                    <a:srgbClr val="184199"/>
                  </a:solidFill>
                  <a:latin typeface="微软雅黑" panose="020B0503020204020204" charset="-122"/>
                  <a:ea typeface="微软雅黑" panose="020B0503020204020204" charset="-122"/>
                </a:rPr>
                <a:t>等信息，以及</a:t>
              </a:r>
              <a:r>
                <a:rPr lang="zh-CN" altLang="en-US" sz="1600" b="1" dirty="0">
                  <a:solidFill>
                    <a:srgbClr val="D66F52"/>
                  </a:solidFill>
                  <a:latin typeface="微软雅黑" panose="020B0503020204020204" charset="-122"/>
                  <a:ea typeface="微软雅黑" panose="020B0503020204020204" charset="-122"/>
                </a:rPr>
                <a:t>不满十四周岁未成年人的个人信息</a:t>
              </a:r>
              <a:endParaRPr lang="zh-CN" altLang="en-US" sz="1600" dirty="0">
                <a:solidFill>
                  <a:srgbClr val="184199"/>
                </a:solidFill>
                <a:latin typeface="微软雅黑" panose="020B0503020204020204" charset="-122"/>
                <a:ea typeface="微软雅黑" panose="020B0503020204020204" charset="-122"/>
              </a:endParaRPr>
            </a:p>
          </p:txBody>
        </p:sp>
        <p:sp>
          <p:nvSpPr>
            <p:cNvPr id="35" name="任意多边形: 形状 34"/>
            <p:cNvSpPr/>
            <p:nvPr/>
          </p:nvSpPr>
          <p:spPr>
            <a:xfrm>
              <a:off x="648695" y="4848010"/>
              <a:ext cx="1206323" cy="1316282"/>
            </a:xfrm>
            <a:custGeom>
              <a:avLst/>
              <a:gdLst>
                <a:gd name="rtr" fmla="*/ 790365 w 929841"/>
              </a:gdLst>
              <a:ahLst/>
              <a:cxnLst/>
              <a:rect l="l" t="t" r="rtr" b="b"/>
              <a:pathLst>
                <a:path w="929841" h="619894">
                  <a:moveTo>
                    <a:pt x="309947" y="0"/>
                  </a:moveTo>
                  <a:lnTo>
                    <a:pt x="929841" y="0"/>
                  </a:lnTo>
                  <a:lnTo>
                    <a:pt x="595098" y="619894"/>
                  </a:lnTo>
                  <a:lnTo>
                    <a:pt x="309947" y="619894"/>
                  </a:lnTo>
                  <a:cubicBezTo>
                    <a:pt x="138768" y="619894"/>
                    <a:pt x="0" y="481126"/>
                    <a:pt x="0" y="309947"/>
                  </a:cubicBezTo>
                  <a:cubicBezTo>
                    <a:pt x="0" y="138768"/>
                    <a:pt x="138768" y="0"/>
                    <a:pt x="309947"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敏感</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0" name="矩形: 圆角 39"/>
            <p:cNvSpPr/>
            <p:nvPr/>
          </p:nvSpPr>
          <p:spPr>
            <a:xfrm>
              <a:off x="454277" y="1620659"/>
              <a:ext cx="6492281" cy="4747888"/>
            </a:xfrm>
            <a:prstGeom prst="roundRect">
              <a:avLst>
                <a:gd name="adj" fmla="val 0"/>
              </a:avLst>
            </a:prstGeom>
            <a:no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a:off x="1316539" y="3333465"/>
              <a:ext cx="5435600" cy="1316282"/>
            </a:xfrm>
            <a:custGeom>
              <a:avLst/>
              <a:gdLst>
                <a:gd name="rtl" fmla="*/ 395639 w 4376874"/>
                <a:gd name="rtr" fmla="*/ 4133183 w 4376874"/>
              </a:gdLst>
              <a:ahLst/>
              <a:cxnLst/>
              <a:rect l="rtl" t="t" r="rtr" b="b"/>
              <a:pathLst>
                <a:path w="4376874" h="619894">
                  <a:moveTo>
                    <a:pt x="321250" y="0"/>
                  </a:moveTo>
                  <a:lnTo>
                    <a:pt x="4073329" y="0"/>
                  </a:lnTo>
                  <a:cubicBezTo>
                    <a:pt x="4240972" y="0"/>
                    <a:pt x="4376874" y="135680"/>
                    <a:pt x="4376874" y="303049"/>
                  </a:cubicBezTo>
                  <a:lnTo>
                    <a:pt x="4376874" y="316845"/>
                  </a:lnTo>
                  <a:cubicBezTo>
                    <a:pt x="4376874" y="484214"/>
                    <a:pt x="4240972" y="619894"/>
                    <a:pt x="4073329" y="619894"/>
                  </a:cubicBezTo>
                  <a:lnTo>
                    <a:pt x="0" y="619894"/>
                  </a:lnTo>
                  <a:lnTo>
                    <a:pt x="321250" y="0"/>
                  </a:lnTo>
                  <a:close/>
                </a:path>
              </a:pathLst>
            </a:cu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3D878D"/>
                  </a:solidFill>
                  <a:latin typeface="微软雅黑" panose="020B0503020204020204" charset="-122"/>
                  <a:ea typeface="微软雅黑" panose="020B0503020204020204" charset="-122"/>
                </a:rPr>
                <a:t>包括个人信息的收集、存储、使用、加工、传输、提供、公开、</a:t>
              </a:r>
              <a:r>
                <a:rPr lang="zh-CN" altLang="en-US" sz="1600" b="1" dirty="0">
                  <a:solidFill>
                    <a:srgbClr val="D66F52"/>
                  </a:solidFill>
                  <a:latin typeface="微软雅黑" panose="020B0503020204020204" charset="-122"/>
                  <a:ea typeface="微软雅黑" panose="020B0503020204020204" charset="-122"/>
                </a:rPr>
                <a:t>删除</a:t>
              </a:r>
              <a:r>
                <a:rPr lang="zh-CN" altLang="en-US" sz="1600" dirty="0">
                  <a:solidFill>
                    <a:srgbClr val="3D878D"/>
                  </a:solidFill>
                  <a:latin typeface="微软雅黑" panose="020B0503020204020204" charset="-122"/>
                  <a:ea typeface="微软雅黑" panose="020B0503020204020204" charset="-122"/>
                </a:rPr>
                <a:t>等</a:t>
              </a:r>
              <a:endParaRPr lang="zh-CN" altLang="en-US" sz="1600" dirty="0">
                <a:solidFill>
                  <a:srgbClr val="3D878D"/>
                </a:solidFill>
                <a:latin typeface="微软雅黑" panose="020B0503020204020204" charset="-122"/>
                <a:ea typeface="微软雅黑" panose="020B0503020204020204" charset="-122"/>
              </a:endParaRPr>
            </a:p>
          </p:txBody>
        </p:sp>
        <p:sp>
          <p:nvSpPr>
            <p:cNvPr id="62" name="任意多边形: 形状 61"/>
            <p:cNvSpPr/>
            <p:nvPr/>
          </p:nvSpPr>
          <p:spPr>
            <a:xfrm>
              <a:off x="648695" y="3333464"/>
              <a:ext cx="1206323" cy="1316282"/>
            </a:xfrm>
            <a:custGeom>
              <a:avLst/>
              <a:gdLst>
                <a:gd name="rtr" fmla="*/ 790365 w 929841"/>
              </a:gdLst>
              <a:ahLst/>
              <a:cxnLst/>
              <a:rect l="l" t="t" r="rtr" b="b"/>
              <a:pathLst>
                <a:path w="929841" h="619894">
                  <a:moveTo>
                    <a:pt x="309947" y="0"/>
                  </a:moveTo>
                  <a:lnTo>
                    <a:pt x="929841" y="0"/>
                  </a:lnTo>
                  <a:lnTo>
                    <a:pt x="595098" y="619894"/>
                  </a:lnTo>
                  <a:lnTo>
                    <a:pt x="309947" y="619894"/>
                  </a:lnTo>
                  <a:cubicBezTo>
                    <a:pt x="138768" y="619894"/>
                    <a:pt x="0" y="481126"/>
                    <a:pt x="0" y="309947"/>
                  </a:cubicBezTo>
                  <a:cubicBezTo>
                    <a:pt x="0" y="138768"/>
                    <a:pt x="138768" y="0"/>
                    <a:pt x="309947" y="0"/>
                  </a:cubicBezTo>
                  <a:close/>
                </a:path>
              </a:pathLst>
            </a:cu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个人信息</a:t>
              </a:r>
              <a:endParaRPr lang="en-US" altLang="zh-CN"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处理</a:t>
              </a:r>
              <a:endParaRPr lang="en-US" altLang="zh-CN"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3" name="任意多边形: 形状 62"/>
            <p:cNvSpPr/>
            <p:nvPr/>
          </p:nvSpPr>
          <p:spPr>
            <a:xfrm>
              <a:off x="1316539" y="1818920"/>
              <a:ext cx="5435600" cy="1316282"/>
            </a:xfrm>
            <a:custGeom>
              <a:avLst/>
              <a:gdLst>
                <a:gd name="rtl" fmla="*/ 395639 w 4376874"/>
                <a:gd name="rtr" fmla="*/ 4133183 w 4376874"/>
              </a:gdLst>
              <a:ahLst/>
              <a:cxnLst/>
              <a:rect l="rtl" t="t" r="rtr" b="b"/>
              <a:pathLst>
                <a:path w="4376874" h="619894">
                  <a:moveTo>
                    <a:pt x="321250" y="0"/>
                  </a:moveTo>
                  <a:lnTo>
                    <a:pt x="4073329" y="0"/>
                  </a:lnTo>
                  <a:cubicBezTo>
                    <a:pt x="4240972" y="0"/>
                    <a:pt x="4376874" y="135680"/>
                    <a:pt x="4376874" y="303049"/>
                  </a:cubicBezTo>
                  <a:lnTo>
                    <a:pt x="4376874" y="316845"/>
                  </a:lnTo>
                  <a:cubicBezTo>
                    <a:pt x="4376874" y="484214"/>
                    <a:pt x="4240972" y="619894"/>
                    <a:pt x="4073329" y="619894"/>
                  </a:cubicBezTo>
                  <a:lnTo>
                    <a:pt x="0" y="619894"/>
                  </a:lnTo>
                  <a:lnTo>
                    <a:pt x="32125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6FBA2C"/>
                  </a:solidFill>
                  <a:latin typeface="微软雅黑" panose="020B0503020204020204" charset="-122"/>
                  <a:ea typeface="微软雅黑" panose="020B0503020204020204" charset="-122"/>
                </a:rPr>
                <a:t>以电子或者其他方式记录的与</a:t>
              </a:r>
              <a:r>
                <a:rPr lang="zh-CN" altLang="en-US" sz="1600" b="1" dirty="0">
                  <a:solidFill>
                    <a:srgbClr val="D66F52"/>
                  </a:solidFill>
                  <a:latin typeface="微软雅黑" panose="020B0503020204020204" charset="-122"/>
                  <a:ea typeface="微软雅黑" panose="020B0503020204020204" charset="-122"/>
                </a:rPr>
                <a:t>已识别或者可识别的自然人有关的</a:t>
              </a:r>
              <a:r>
                <a:rPr lang="zh-CN" altLang="en-US" sz="1600" dirty="0">
                  <a:solidFill>
                    <a:srgbClr val="6FBA2C"/>
                  </a:solidFill>
                  <a:latin typeface="微软雅黑" panose="020B0503020204020204" charset="-122"/>
                  <a:ea typeface="微软雅黑" panose="020B0503020204020204" charset="-122"/>
                </a:rPr>
                <a:t>各种信息，不包括</a:t>
              </a:r>
              <a:r>
                <a:rPr lang="zh-CN" altLang="en-US" sz="1600" b="1" dirty="0">
                  <a:solidFill>
                    <a:srgbClr val="D66F52"/>
                  </a:solidFill>
                  <a:latin typeface="微软雅黑" panose="020B0503020204020204" charset="-122"/>
                  <a:ea typeface="微软雅黑" panose="020B0503020204020204" charset="-122"/>
                </a:rPr>
                <a:t>匿名化处理后的信息</a:t>
              </a:r>
              <a:endParaRPr lang="zh-CN" altLang="en-US" sz="1600" dirty="0">
                <a:solidFill>
                  <a:srgbClr val="6FBA2C"/>
                </a:solidFill>
                <a:latin typeface="微软雅黑" panose="020B0503020204020204" charset="-122"/>
                <a:ea typeface="微软雅黑" panose="020B0503020204020204" charset="-122"/>
              </a:endParaRPr>
            </a:p>
          </p:txBody>
        </p:sp>
        <p:sp>
          <p:nvSpPr>
            <p:cNvPr id="64" name="任意多边形: 形状 63"/>
            <p:cNvSpPr/>
            <p:nvPr/>
          </p:nvSpPr>
          <p:spPr>
            <a:xfrm>
              <a:off x="648695" y="1818919"/>
              <a:ext cx="1206323" cy="1316282"/>
            </a:xfrm>
            <a:custGeom>
              <a:avLst/>
              <a:gdLst>
                <a:gd name="rtr" fmla="*/ 790365 w 929841"/>
              </a:gdLst>
              <a:ahLst/>
              <a:cxnLst/>
              <a:rect l="l" t="t" r="rtr" b="b"/>
              <a:pathLst>
                <a:path w="929841" h="619894">
                  <a:moveTo>
                    <a:pt x="309947" y="0"/>
                  </a:moveTo>
                  <a:lnTo>
                    <a:pt x="929841" y="0"/>
                  </a:lnTo>
                  <a:lnTo>
                    <a:pt x="595098" y="619894"/>
                  </a:lnTo>
                  <a:lnTo>
                    <a:pt x="309947" y="619894"/>
                  </a:lnTo>
                  <a:cubicBezTo>
                    <a:pt x="138768" y="619894"/>
                    <a:pt x="0" y="481126"/>
                    <a:pt x="0" y="309947"/>
                  </a:cubicBezTo>
                  <a:cubicBezTo>
                    <a:pt x="0" y="138768"/>
                    <a:pt x="138768" y="0"/>
                    <a:pt x="309947"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7" name="箭头: 燕尾形 66"/>
            <p:cNvSpPr/>
            <p:nvPr/>
          </p:nvSpPr>
          <p:spPr>
            <a:xfrm>
              <a:off x="7194863" y="4585814"/>
              <a:ext cx="670685" cy="681898"/>
            </a:xfrm>
            <a:prstGeom prst="notched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1" name="矩形: 圆角 70"/>
            <p:cNvSpPr/>
            <p:nvPr/>
          </p:nvSpPr>
          <p:spPr>
            <a:xfrm>
              <a:off x="8113853" y="1620658"/>
              <a:ext cx="3623869" cy="1213271"/>
            </a:xfrm>
            <a:prstGeom prst="roundRect">
              <a:avLst>
                <a:gd name="adj" fmla="val 10074"/>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sz="1600" b="1" dirty="0">
                <a:solidFill>
                  <a:srgbClr val="D66F52"/>
                </a:solidFill>
                <a:latin typeface="微软雅黑" panose="020B0503020204020204" charset="-122"/>
                <a:ea typeface="微软雅黑" panose="020B0503020204020204" charset="-122"/>
              </a:endParaRPr>
            </a:p>
            <a:p>
              <a:pPr algn="ctr">
                <a:lnSpc>
                  <a:spcPct val="150000"/>
                </a:lnSpc>
              </a:pPr>
              <a:r>
                <a:rPr lang="zh-CN" altLang="en-US" sz="1600" b="1" dirty="0">
                  <a:solidFill>
                    <a:srgbClr val="D66F52"/>
                  </a:solidFill>
                  <a:latin typeface="微软雅黑" panose="020B0503020204020204" charset="-122"/>
                  <a:ea typeface="微软雅黑" panose="020B0503020204020204" charset="-122"/>
                </a:rPr>
                <a:t>境内处理</a:t>
              </a:r>
              <a:r>
                <a:rPr lang="zh-CN" altLang="en-US" sz="1600" b="1" dirty="0">
                  <a:solidFill>
                    <a:srgbClr val="6FBA2C"/>
                  </a:solidFill>
                  <a:latin typeface="微软雅黑" panose="020B0503020204020204" charset="-122"/>
                  <a:ea typeface="微软雅黑" panose="020B0503020204020204" charset="-122"/>
                </a:rPr>
                <a:t>自然人个人信息的活动</a:t>
              </a:r>
              <a:endParaRPr lang="zh-CN" altLang="en-US" sz="1600" b="1" dirty="0">
                <a:solidFill>
                  <a:srgbClr val="6FBA2C"/>
                </a:solidFill>
                <a:latin typeface="微软雅黑" panose="020B0503020204020204" charset="-122"/>
                <a:ea typeface="微软雅黑" panose="020B0503020204020204" charset="-122"/>
              </a:endParaRPr>
            </a:p>
          </p:txBody>
        </p:sp>
        <p:sp>
          <p:nvSpPr>
            <p:cNvPr id="73" name="矩形 72"/>
            <p:cNvSpPr/>
            <p:nvPr/>
          </p:nvSpPr>
          <p:spPr>
            <a:xfrm>
              <a:off x="9238262" y="1620657"/>
              <a:ext cx="1375051" cy="489584"/>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境内</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5" name="箭头: 燕尾形 74"/>
            <p:cNvSpPr/>
            <p:nvPr/>
          </p:nvSpPr>
          <p:spPr>
            <a:xfrm>
              <a:off x="7194863" y="1886344"/>
              <a:ext cx="670685" cy="681898"/>
            </a:xfrm>
            <a:prstGeom prst="notched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9" name="矩形 78"/>
            <p:cNvSpPr/>
            <p:nvPr/>
          </p:nvSpPr>
          <p:spPr>
            <a:xfrm>
              <a:off x="10670073" y="1722451"/>
              <a:ext cx="1010888" cy="2211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C00000"/>
                  </a:solidFill>
                  <a:latin typeface="微软雅黑" panose="020B0503020204020204" charset="-122"/>
                  <a:ea typeface="微软雅黑" panose="020B0503020204020204" charset="-122"/>
                </a:rPr>
                <a:t>属地管辖</a:t>
              </a:r>
              <a:endParaRPr lang="zh-CN" altLang="en-US" sz="1400" b="1" dirty="0">
                <a:solidFill>
                  <a:srgbClr val="C00000"/>
                </a:solidFill>
                <a:latin typeface="微软雅黑" panose="020B0503020204020204" charset="-122"/>
                <a:ea typeface="微软雅黑" panose="020B0503020204020204" charset="-122"/>
              </a:endParaRPr>
            </a:p>
          </p:txBody>
        </p:sp>
        <p:pic>
          <p:nvPicPr>
            <p:cNvPr id="80" name="图片 79"/>
            <p:cNvPicPr>
              <a:picLocks noChangeAspect="1"/>
            </p:cNvPicPr>
            <p:nvPr/>
          </p:nvPicPr>
          <p:blipFill>
            <a:blip r:embed="rId1"/>
            <a:srcRect/>
            <a:stretch>
              <a:fillRect/>
            </a:stretch>
          </p:blipFill>
          <p:spPr>
            <a:xfrm>
              <a:off x="10745487" y="1405565"/>
              <a:ext cx="860059" cy="854878"/>
            </a:xfrm>
            <a:custGeom>
              <a:avLst/>
              <a:gdLst>
                <a:gd name="connsiteX0" fmla="*/ 0 w 1012024"/>
                <a:gd name="connsiteY0" fmla="*/ 633050 h 1005927"/>
                <a:gd name="connsiteX1" fmla="*/ 1012024 w 1012024"/>
                <a:gd name="connsiteY1" fmla="*/ 633050 h 1005927"/>
                <a:gd name="connsiteX2" fmla="*/ 1012024 w 1012024"/>
                <a:gd name="connsiteY2" fmla="*/ 1005927 h 1005927"/>
                <a:gd name="connsiteX3" fmla="*/ 0 w 1012024"/>
                <a:gd name="connsiteY3" fmla="*/ 1005927 h 1005927"/>
                <a:gd name="connsiteX4" fmla="*/ 0 w 1012024"/>
                <a:gd name="connsiteY4" fmla="*/ 0 h 1005927"/>
                <a:gd name="connsiteX5" fmla="*/ 1012024 w 1012024"/>
                <a:gd name="connsiteY5" fmla="*/ 0 h 1005927"/>
                <a:gd name="connsiteX6" fmla="*/ 1012024 w 1012024"/>
                <a:gd name="connsiteY6" fmla="*/ 372877 h 1005927"/>
                <a:gd name="connsiteX7" fmla="*/ 0 w 1012024"/>
                <a:gd name="connsiteY7" fmla="*/ 372877 h 10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024" h="1005927">
                  <a:moveTo>
                    <a:pt x="0" y="633050"/>
                  </a:moveTo>
                  <a:lnTo>
                    <a:pt x="1012024" y="633050"/>
                  </a:lnTo>
                  <a:lnTo>
                    <a:pt x="1012024" y="1005927"/>
                  </a:lnTo>
                  <a:lnTo>
                    <a:pt x="0" y="1005927"/>
                  </a:lnTo>
                  <a:close/>
                  <a:moveTo>
                    <a:pt x="0" y="0"/>
                  </a:moveTo>
                  <a:lnTo>
                    <a:pt x="1012024" y="0"/>
                  </a:lnTo>
                  <a:lnTo>
                    <a:pt x="1012024" y="372877"/>
                  </a:lnTo>
                  <a:lnTo>
                    <a:pt x="0" y="372877"/>
                  </a:lnTo>
                  <a:close/>
                </a:path>
              </a:pathLst>
            </a:custGeom>
          </p:spPr>
        </p:pic>
        <p:sp>
          <p:nvSpPr>
            <p:cNvPr id="69" name="矩形: 圆角 68"/>
            <p:cNvSpPr/>
            <p:nvPr/>
          </p:nvSpPr>
          <p:spPr>
            <a:xfrm>
              <a:off x="8113853" y="3667628"/>
              <a:ext cx="3623869" cy="2700919"/>
            </a:xfrm>
            <a:prstGeom prst="roundRect">
              <a:avLst>
                <a:gd name="adj" fmla="val 4616"/>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sz="1600" b="1" dirty="0">
                <a:solidFill>
                  <a:srgbClr val="D66F52"/>
                </a:solidFill>
                <a:latin typeface="微软雅黑" panose="020B0503020204020204" charset="-122"/>
                <a:ea typeface="微软雅黑" panose="020B0503020204020204" charset="-122"/>
              </a:endParaRPr>
            </a:p>
            <a:p>
              <a:pPr algn="ctr">
                <a:lnSpc>
                  <a:spcPct val="150000"/>
                </a:lnSpc>
              </a:pPr>
              <a:r>
                <a:rPr lang="zh-CN" altLang="en-US" sz="1600" b="1" dirty="0">
                  <a:solidFill>
                    <a:srgbClr val="D66F52"/>
                  </a:solidFill>
                  <a:latin typeface="微软雅黑" panose="020B0503020204020204" charset="-122"/>
                  <a:ea typeface="微软雅黑" panose="020B0503020204020204" charset="-122"/>
                </a:rPr>
                <a:t>境外处理境内</a:t>
              </a:r>
              <a:r>
                <a:rPr lang="zh-CN" altLang="en-US" sz="1600" b="1" dirty="0">
                  <a:solidFill>
                    <a:srgbClr val="184199"/>
                  </a:solidFill>
                  <a:latin typeface="微软雅黑" panose="020B0503020204020204" charset="-122"/>
                  <a:ea typeface="微软雅黑" panose="020B0503020204020204" charset="-122"/>
                </a:rPr>
                <a:t>自然人个人信息的活动</a:t>
              </a:r>
              <a:endParaRPr lang="en-US" altLang="zh-CN" sz="1600" b="1"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600" dirty="0">
                  <a:solidFill>
                    <a:srgbClr val="184199"/>
                  </a:solidFill>
                  <a:latin typeface="微软雅黑" panose="020B0503020204020204" charset="-122"/>
                  <a:ea typeface="微软雅黑" panose="020B0503020204020204" charset="-122"/>
                </a:rPr>
                <a:t>以向境内自然人提供产品或者服务为目的</a:t>
              </a:r>
              <a:endParaRPr lang="en-US" altLang="zh-CN" sz="16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600" dirty="0">
                  <a:solidFill>
                    <a:srgbClr val="184199"/>
                  </a:solidFill>
                  <a:latin typeface="微软雅黑" panose="020B0503020204020204" charset="-122"/>
                  <a:ea typeface="微软雅黑" panose="020B0503020204020204" charset="-122"/>
                </a:rPr>
                <a:t>分析、评估境内自然人的行为</a:t>
              </a:r>
              <a:endParaRPr lang="en-US" altLang="zh-CN" sz="16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600" dirty="0">
                  <a:solidFill>
                    <a:srgbClr val="184199"/>
                  </a:solidFill>
                  <a:latin typeface="微软雅黑" panose="020B0503020204020204" charset="-122"/>
                  <a:ea typeface="微软雅黑" panose="020B0503020204020204" charset="-122"/>
                </a:rPr>
                <a:t>法律、行政法规规定的其他情形</a:t>
              </a:r>
              <a:endParaRPr lang="zh-CN" altLang="en-US" sz="1600" dirty="0">
                <a:solidFill>
                  <a:srgbClr val="184199"/>
                </a:solidFill>
                <a:latin typeface="微软雅黑" panose="020B0503020204020204" charset="-122"/>
                <a:ea typeface="微软雅黑" panose="020B0503020204020204" charset="-122"/>
              </a:endParaRPr>
            </a:p>
          </p:txBody>
        </p:sp>
        <p:sp>
          <p:nvSpPr>
            <p:cNvPr id="74" name="矩形 73"/>
            <p:cNvSpPr/>
            <p:nvPr/>
          </p:nvSpPr>
          <p:spPr>
            <a:xfrm>
              <a:off x="9238262" y="3667628"/>
              <a:ext cx="1375051" cy="489584"/>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境外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5" name="矩形 84"/>
            <p:cNvSpPr/>
            <p:nvPr/>
          </p:nvSpPr>
          <p:spPr>
            <a:xfrm>
              <a:off x="10670073" y="3801866"/>
              <a:ext cx="1010888" cy="22110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C00000"/>
                  </a:solidFill>
                  <a:latin typeface="微软雅黑" panose="020B0503020204020204" charset="-122"/>
                  <a:ea typeface="微软雅黑" panose="020B0503020204020204" charset="-122"/>
                </a:rPr>
                <a:t>数据主体</a:t>
              </a:r>
              <a:endParaRPr lang="zh-CN" altLang="en-US" sz="1400" b="1" dirty="0">
                <a:solidFill>
                  <a:srgbClr val="C00000"/>
                </a:solidFill>
                <a:latin typeface="微软雅黑" panose="020B0503020204020204" charset="-122"/>
                <a:ea typeface="微软雅黑" panose="020B0503020204020204" charset="-122"/>
              </a:endParaRPr>
            </a:p>
          </p:txBody>
        </p:sp>
        <p:pic>
          <p:nvPicPr>
            <p:cNvPr id="86" name="图片 85"/>
            <p:cNvPicPr>
              <a:picLocks noChangeAspect="1"/>
            </p:cNvPicPr>
            <p:nvPr/>
          </p:nvPicPr>
          <p:blipFill>
            <a:blip r:embed="rId1"/>
            <a:srcRect/>
            <a:stretch>
              <a:fillRect/>
            </a:stretch>
          </p:blipFill>
          <p:spPr>
            <a:xfrm>
              <a:off x="10745487" y="3484980"/>
              <a:ext cx="860059" cy="854878"/>
            </a:xfrm>
            <a:custGeom>
              <a:avLst/>
              <a:gdLst>
                <a:gd name="connsiteX0" fmla="*/ 0 w 1012024"/>
                <a:gd name="connsiteY0" fmla="*/ 633050 h 1005927"/>
                <a:gd name="connsiteX1" fmla="*/ 1012024 w 1012024"/>
                <a:gd name="connsiteY1" fmla="*/ 633050 h 1005927"/>
                <a:gd name="connsiteX2" fmla="*/ 1012024 w 1012024"/>
                <a:gd name="connsiteY2" fmla="*/ 1005927 h 1005927"/>
                <a:gd name="connsiteX3" fmla="*/ 0 w 1012024"/>
                <a:gd name="connsiteY3" fmla="*/ 1005927 h 1005927"/>
                <a:gd name="connsiteX4" fmla="*/ 0 w 1012024"/>
                <a:gd name="connsiteY4" fmla="*/ 0 h 1005927"/>
                <a:gd name="connsiteX5" fmla="*/ 1012024 w 1012024"/>
                <a:gd name="connsiteY5" fmla="*/ 0 h 1005927"/>
                <a:gd name="connsiteX6" fmla="*/ 1012024 w 1012024"/>
                <a:gd name="connsiteY6" fmla="*/ 372877 h 1005927"/>
                <a:gd name="connsiteX7" fmla="*/ 0 w 1012024"/>
                <a:gd name="connsiteY7" fmla="*/ 372877 h 10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024" h="1005927">
                  <a:moveTo>
                    <a:pt x="0" y="633050"/>
                  </a:moveTo>
                  <a:lnTo>
                    <a:pt x="1012024" y="633050"/>
                  </a:lnTo>
                  <a:lnTo>
                    <a:pt x="1012024" y="1005927"/>
                  </a:lnTo>
                  <a:lnTo>
                    <a:pt x="0" y="1005927"/>
                  </a:lnTo>
                  <a:close/>
                  <a:moveTo>
                    <a:pt x="0" y="0"/>
                  </a:moveTo>
                  <a:lnTo>
                    <a:pt x="1012024" y="0"/>
                  </a:lnTo>
                  <a:lnTo>
                    <a:pt x="1012024" y="372877"/>
                  </a:lnTo>
                  <a:lnTo>
                    <a:pt x="0" y="372877"/>
                  </a:lnTo>
                  <a:close/>
                </a:path>
              </a:pathLst>
            </a:custGeom>
          </p:spPr>
        </p:pic>
        <p:sp>
          <p:nvSpPr>
            <p:cNvPr id="24" name="文本框 23"/>
            <p:cNvSpPr txBox="1"/>
            <p:nvPr/>
          </p:nvSpPr>
          <p:spPr>
            <a:xfrm>
              <a:off x="8113852" y="2958391"/>
              <a:ext cx="3623869" cy="584775"/>
            </a:xfrm>
            <a:prstGeom prst="rect">
              <a:avLst/>
            </a:prstGeom>
            <a:noFill/>
          </p:spPr>
          <p:txBody>
            <a:bodyPr wrap="square">
              <a:spAutoFit/>
            </a:bodyPr>
            <a:lstStyle/>
            <a:p>
              <a:pPr indent="431800"/>
              <a:r>
                <a:rPr lang="zh-CN" altLang="zh-CN" sz="1600" b="1" dirty="0">
                  <a:solidFill>
                    <a:srgbClr val="D66F52"/>
                  </a:solidFill>
                  <a:effectLst/>
                  <a:latin typeface="微软雅黑" panose="020B0503020204020204" charset="-122"/>
                  <a:ea typeface="微软雅黑" panose="020B0503020204020204" charset="-122"/>
                  <a:cs typeface="Helvetica" panose="020B0604020202020204" pitchFamily="34" charset="0"/>
                </a:rPr>
                <a:t>自然人因个人或者家庭事务处理个人信息的，不适用本法</a:t>
              </a:r>
              <a:endParaRPr lang="zh-CN" altLang="en-US" sz="1600" b="1" dirty="0">
                <a:solidFill>
                  <a:srgbClr val="D66F52"/>
                </a:solidFill>
                <a:latin typeface="微软雅黑" panose="020B0503020204020204" charset="-122"/>
                <a:ea typeface="微软雅黑" panose="020B0503020204020204" charset="-122"/>
              </a:endParaRPr>
            </a:p>
          </p:txBody>
        </p:sp>
        <p:sp>
          <p:nvSpPr>
            <p:cNvPr id="25" name="文本框 24"/>
            <p:cNvSpPr txBox="1"/>
            <p:nvPr/>
          </p:nvSpPr>
          <p:spPr>
            <a:xfrm>
              <a:off x="454277" y="6380401"/>
              <a:ext cx="11283445" cy="307777"/>
            </a:xfrm>
            <a:prstGeom prst="rect">
              <a:avLst/>
            </a:prstGeom>
            <a:noFill/>
          </p:spPr>
          <p:txBody>
            <a:bodyPr wrap="square">
              <a:spAutoFit/>
            </a:bodyPr>
            <a:lstStyle/>
            <a:p>
              <a:pPr algn="ctr"/>
              <a:r>
                <a:rPr lang="zh-CN" altLang="en-US" sz="1400" b="1" dirty="0">
                  <a:solidFill>
                    <a:srgbClr val="C00000"/>
                  </a:solidFill>
                  <a:effectLst/>
                  <a:latin typeface="微软雅黑" panose="020B0503020204020204" charset="-122"/>
                  <a:ea typeface="微软雅黑" panose="020B0503020204020204" charset="-122"/>
                  <a:cs typeface="Helvetica" panose="020B0604020202020204" pitchFamily="34" charset="0"/>
                </a:rPr>
                <a:t>法律对各级人民政府及其有关部门组织实施的统计、档案管理活动中的个人信息处理有规定的，适用其规定</a:t>
              </a:r>
              <a:endParaRPr lang="zh-CN" altLang="en-US" sz="1400" b="1" dirty="0">
                <a:solidFill>
                  <a:srgbClr val="C00000"/>
                </a:solidFill>
                <a:latin typeface="微软雅黑" panose="020B0503020204020204" charset="-122"/>
                <a:ea typeface="微软雅黑" panose="020B050302020402020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关键用语</a:t>
            </a:r>
            <a:endParaRPr kumimoji="1" lang="zh-CN" altLang="en-US" dirty="0"/>
          </a:p>
        </p:txBody>
      </p:sp>
      <p:grpSp>
        <p:nvGrpSpPr>
          <p:cNvPr id="5" name="组合 4"/>
          <p:cNvGrpSpPr/>
          <p:nvPr/>
        </p:nvGrpSpPr>
        <p:grpSpPr>
          <a:xfrm>
            <a:off x="396057" y="1692058"/>
            <a:ext cx="11399886" cy="4006986"/>
            <a:chOff x="454277" y="1599460"/>
            <a:chExt cx="11399886" cy="4006986"/>
          </a:xfrm>
        </p:grpSpPr>
        <p:sp>
          <p:nvSpPr>
            <p:cNvPr id="49" name="椭圆 48"/>
            <p:cNvSpPr/>
            <p:nvPr/>
          </p:nvSpPr>
          <p:spPr>
            <a:xfrm>
              <a:off x="4604279" y="2053013"/>
              <a:ext cx="3099882" cy="3099882"/>
            </a:xfrm>
            <a:prstGeom prst="ellipse">
              <a:avLst/>
            </a:prstGeom>
            <a:solidFill>
              <a:srgbClr val="FDEADA"/>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D66F52"/>
                </a:solidFill>
                <a:latin typeface="微软雅黑" panose="020B0503020204020204" charset="-122"/>
                <a:ea typeface="微软雅黑" panose="020B0503020204020204" charset="-122"/>
              </a:endParaRPr>
            </a:p>
          </p:txBody>
        </p:sp>
        <p:sp>
          <p:nvSpPr>
            <p:cNvPr id="3" name="六边形 2"/>
            <p:cNvSpPr/>
            <p:nvPr/>
          </p:nvSpPr>
          <p:spPr>
            <a:xfrm>
              <a:off x="3758783" y="1794867"/>
              <a:ext cx="1471997" cy="1268963"/>
            </a:xfrm>
            <a:prstGeom prst="hexagon">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个人信息处理者</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5" name="六边形 24"/>
            <p:cNvSpPr/>
            <p:nvPr/>
          </p:nvSpPr>
          <p:spPr>
            <a:xfrm>
              <a:off x="7077659" y="1794868"/>
              <a:ext cx="1471997" cy="1268963"/>
            </a:xfrm>
            <a:prstGeom prst="hexagon">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自动化</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决策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 name="椭圆 1"/>
            <p:cNvSpPr/>
            <p:nvPr/>
          </p:nvSpPr>
          <p:spPr>
            <a:xfrm>
              <a:off x="5146805" y="2595539"/>
              <a:ext cx="2014829" cy="2014829"/>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关键用语</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8" name="六边形 27"/>
            <p:cNvSpPr/>
            <p:nvPr/>
          </p:nvSpPr>
          <p:spPr>
            <a:xfrm>
              <a:off x="3758784" y="4142075"/>
              <a:ext cx="1471997" cy="1268963"/>
            </a:xfrm>
            <a:prstGeom prst="hexagon">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去标识化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9" name="六边形 28"/>
            <p:cNvSpPr/>
            <p:nvPr/>
          </p:nvSpPr>
          <p:spPr>
            <a:xfrm>
              <a:off x="7077658" y="4142076"/>
              <a:ext cx="1471997" cy="1268963"/>
            </a:xfrm>
            <a:prstGeom prst="hexagon">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a:effectLst>
                    <a:outerShdw blurRad="38100" dist="38100" dir="2700000" algn="tl">
                      <a:srgbClr val="000000">
                        <a:alpha val="43137"/>
                      </a:srgbClr>
                    </a:outerShdw>
                  </a:effectLst>
                  <a:latin typeface="微软雅黑" panose="020B0503020204020204" charset="-122"/>
                  <a:ea typeface="微软雅黑" panose="020B0503020204020204" charset="-122"/>
                </a:rPr>
                <a:t>匿名化</a:t>
              </a: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1" name="矩形: 圆角 50"/>
            <p:cNvSpPr/>
            <p:nvPr/>
          </p:nvSpPr>
          <p:spPr>
            <a:xfrm>
              <a:off x="454277" y="1599460"/>
              <a:ext cx="3084552" cy="1659777"/>
            </a:xfrm>
            <a:prstGeom prst="roundRect">
              <a:avLst>
                <a:gd name="adj" fmla="val 10074"/>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6FBA2C"/>
                  </a:solidFill>
                  <a:latin typeface="微软雅黑" panose="020B0503020204020204" charset="-122"/>
                  <a:ea typeface="微软雅黑" panose="020B0503020204020204" charset="-122"/>
                </a:rPr>
                <a:t>在个人信息处理活动中</a:t>
              </a:r>
              <a:r>
                <a:rPr lang="zh-CN" altLang="en-US" sz="1600" b="1" dirty="0">
                  <a:solidFill>
                    <a:srgbClr val="D66F52"/>
                  </a:solidFill>
                  <a:latin typeface="微软雅黑" panose="020B0503020204020204" charset="-122"/>
                  <a:ea typeface="微软雅黑" panose="020B0503020204020204" charset="-122"/>
                </a:rPr>
                <a:t>自主决定处理目的、处理方式的组织、个人</a:t>
              </a:r>
              <a:endParaRPr lang="zh-CN" altLang="en-US" sz="1600" dirty="0">
                <a:solidFill>
                  <a:srgbClr val="6FBA2C"/>
                </a:solidFill>
                <a:latin typeface="微软雅黑" panose="020B0503020204020204" charset="-122"/>
                <a:ea typeface="微软雅黑" panose="020B0503020204020204" charset="-122"/>
              </a:endParaRPr>
            </a:p>
          </p:txBody>
        </p:sp>
        <p:sp>
          <p:nvSpPr>
            <p:cNvPr id="53" name="矩形: 圆角 52"/>
            <p:cNvSpPr/>
            <p:nvPr/>
          </p:nvSpPr>
          <p:spPr>
            <a:xfrm>
              <a:off x="454277" y="3946668"/>
              <a:ext cx="3084552" cy="1659777"/>
            </a:xfrm>
            <a:prstGeom prst="roundRect">
              <a:avLst>
                <a:gd name="adj" fmla="val 10074"/>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rPr>
                <a:t>个人信息经过处理，使其在</a:t>
              </a:r>
              <a:r>
                <a:rPr lang="zh-CN" altLang="en-US" sz="1600" b="1" dirty="0">
                  <a:solidFill>
                    <a:srgbClr val="D66F52"/>
                  </a:solidFill>
                  <a:latin typeface="微软雅黑" panose="020B0503020204020204" charset="-122"/>
                  <a:ea typeface="微软雅黑" panose="020B0503020204020204" charset="-122"/>
                </a:rPr>
                <a:t>不借助额外信息的情况下无法识别特定自然人</a:t>
              </a:r>
              <a:r>
                <a:rPr lang="zh-CN" altLang="en-US" sz="1600" dirty="0">
                  <a:solidFill>
                    <a:srgbClr val="184199"/>
                  </a:solidFill>
                  <a:latin typeface="微软雅黑" panose="020B0503020204020204" charset="-122"/>
                  <a:ea typeface="微软雅黑" panose="020B0503020204020204" charset="-122"/>
                </a:rPr>
                <a:t>的过程</a:t>
              </a:r>
              <a:endParaRPr lang="zh-CN" altLang="en-US" sz="1600" dirty="0">
                <a:solidFill>
                  <a:srgbClr val="184199"/>
                </a:solidFill>
                <a:latin typeface="微软雅黑" panose="020B0503020204020204" charset="-122"/>
                <a:ea typeface="微软雅黑" panose="020B0503020204020204" charset="-122"/>
              </a:endParaRPr>
            </a:p>
          </p:txBody>
        </p:sp>
        <p:sp>
          <p:nvSpPr>
            <p:cNvPr id="54" name="矩形: 圆角 53"/>
            <p:cNvSpPr/>
            <p:nvPr/>
          </p:nvSpPr>
          <p:spPr>
            <a:xfrm>
              <a:off x="8769611" y="1599460"/>
              <a:ext cx="3084552" cy="1659779"/>
            </a:xfrm>
            <a:prstGeom prst="roundRect">
              <a:avLst>
                <a:gd name="adj" fmla="val 10074"/>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rPr>
                <a:t>通过</a:t>
              </a:r>
              <a:r>
                <a:rPr lang="zh-CN" altLang="en-US" sz="1600" b="1" dirty="0">
                  <a:solidFill>
                    <a:srgbClr val="D66F52"/>
                  </a:solidFill>
                  <a:latin typeface="微软雅黑" panose="020B0503020204020204" charset="-122"/>
                  <a:ea typeface="微软雅黑" panose="020B0503020204020204" charset="-122"/>
                </a:rPr>
                <a:t>计算机程序自动分析、评估</a:t>
              </a:r>
              <a:r>
                <a:rPr lang="zh-CN" altLang="en-US" sz="1600" dirty="0">
                  <a:solidFill>
                    <a:srgbClr val="184199"/>
                  </a:solidFill>
                  <a:latin typeface="微软雅黑" panose="020B0503020204020204" charset="-122"/>
                  <a:ea typeface="微软雅黑" panose="020B0503020204020204" charset="-122"/>
                </a:rPr>
                <a:t>个人的行为习惯、兴趣爱好或者经济、健康、信用状况等，</a:t>
              </a:r>
              <a:r>
                <a:rPr lang="zh-CN" altLang="en-US" sz="1600" b="1" dirty="0">
                  <a:solidFill>
                    <a:srgbClr val="D66F52"/>
                  </a:solidFill>
                  <a:latin typeface="微软雅黑" panose="020B0503020204020204" charset="-122"/>
                  <a:ea typeface="微软雅黑" panose="020B0503020204020204" charset="-122"/>
                </a:rPr>
                <a:t>并进行决策的活动</a:t>
              </a:r>
              <a:endParaRPr lang="zh-CN" altLang="en-US" sz="1600" dirty="0">
                <a:solidFill>
                  <a:srgbClr val="184199"/>
                </a:solidFill>
                <a:latin typeface="微软雅黑" panose="020B0503020204020204" charset="-122"/>
                <a:ea typeface="微软雅黑" panose="020B0503020204020204" charset="-122"/>
              </a:endParaRPr>
            </a:p>
          </p:txBody>
        </p:sp>
        <p:sp>
          <p:nvSpPr>
            <p:cNvPr id="55" name="矩形: 圆角 54"/>
            <p:cNvSpPr/>
            <p:nvPr/>
          </p:nvSpPr>
          <p:spPr>
            <a:xfrm>
              <a:off x="8769611" y="3946668"/>
              <a:ext cx="3084552" cy="1659778"/>
            </a:xfrm>
            <a:prstGeom prst="roundRect">
              <a:avLst>
                <a:gd name="adj" fmla="val 10074"/>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6FBA2C"/>
                  </a:solidFill>
                  <a:latin typeface="微软雅黑" panose="020B0503020204020204" charset="-122"/>
                  <a:ea typeface="微软雅黑" panose="020B0503020204020204" charset="-122"/>
                </a:rPr>
                <a:t>个人信息经过处理</a:t>
              </a:r>
              <a:r>
                <a:rPr lang="zh-CN" altLang="en-US" sz="1600" b="1" dirty="0">
                  <a:solidFill>
                    <a:srgbClr val="D66F52"/>
                  </a:solidFill>
                  <a:latin typeface="微软雅黑" panose="020B0503020204020204" charset="-122"/>
                  <a:ea typeface="微软雅黑" panose="020B0503020204020204" charset="-122"/>
                </a:rPr>
                <a:t>无法识别特定自然人且不能复原</a:t>
              </a:r>
              <a:r>
                <a:rPr lang="zh-CN" altLang="en-US" sz="1600" dirty="0">
                  <a:solidFill>
                    <a:srgbClr val="6FBA2C"/>
                  </a:solidFill>
                  <a:latin typeface="微软雅黑" panose="020B0503020204020204" charset="-122"/>
                  <a:ea typeface="微软雅黑" panose="020B0503020204020204" charset="-122"/>
                </a:rPr>
                <a:t>的过程</a:t>
              </a:r>
              <a:endParaRPr lang="zh-CN" altLang="en-US" sz="1600" dirty="0">
                <a:solidFill>
                  <a:srgbClr val="6FBA2C"/>
                </a:solidFill>
                <a:latin typeface="微软雅黑" panose="020B0503020204020204" charset="-122"/>
                <a:ea typeface="微软雅黑" panose="020B050302020402020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个人信息处理原则</a:t>
            </a:r>
            <a:endParaRPr kumimoji="1" lang="zh-CN" altLang="en-US" dirty="0"/>
          </a:p>
        </p:txBody>
      </p:sp>
      <p:grpSp>
        <p:nvGrpSpPr>
          <p:cNvPr id="81" name="组合 80"/>
          <p:cNvGrpSpPr/>
          <p:nvPr/>
        </p:nvGrpSpPr>
        <p:grpSpPr>
          <a:xfrm>
            <a:off x="247064" y="1371048"/>
            <a:ext cx="11697872" cy="4699277"/>
            <a:chOff x="247064" y="1234163"/>
            <a:chExt cx="11697872" cy="5391308"/>
          </a:xfrm>
        </p:grpSpPr>
        <p:sp>
          <p:nvSpPr>
            <p:cNvPr id="56" name="任意多边形: 形状 55"/>
            <p:cNvSpPr/>
            <p:nvPr/>
          </p:nvSpPr>
          <p:spPr>
            <a:xfrm>
              <a:off x="247064" y="1735911"/>
              <a:ext cx="2204714" cy="4889560"/>
            </a:xfrm>
            <a:custGeom>
              <a:avLst/>
              <a:gdLst>
                <a:gd name="connsiteX0" fmla="*/ 0 w 2204714"/>
                <a:gd name="connsiteY0" fmla="*/ 0 h 4889560"/>
                <a:gd name="connsiteX1" fmla="*/ 501766 w 2204714"/>
                <a:gd name="connsiteY1" fmla="*/ 0 h 4889560"/>
                <a:gd name="connsiteX2" fmla="*/ 1102357 w 2204714"/>
                <a:gd name="connsiteY2" fmla="*/ 614398 h 4889560"/>
                <a:gd name="connsiteX3" fmla="*/ 1702949 w 2204714"/>
                <a:gd name="connsiteY3" fmla="*/ 0 h 4889560"/>
                <a:gd name="connsiteX4" fmla="*/ 2204714 w 2204714"/>
                <a:gd name="connsiteY4" fmla="*/ 0 h 4889560"/>
                <a:gd name="connsiteX5" fmla="*/ 2204714 w 2204714"/>
                <a:gd name="connsiteY5" fmla="*/ 4889560 h 4889560"/>
                <a:gd name="connsiteX6" fmla="*/ 0 w 2204714"/>
                <a:gd name="connsiteY6" fmla="*/ 4889560 h 48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714" h="4889560">
                  <a:moveTo>
                    <a:pt x="0" y="0"/>
                  </a:moveTo>
                  <a:lnTo>
                    <a:pt x="501766" y="0"/>
                  </a:lnTo>
                  <a:lnTo>
                    <a:pt x="1102357" y="614398"/>
                  </a:lnTo>
                  <a:lnTo>
                    <a:pt x="1702949" y="0"/>
                  </a:lnTo>
                  <a:lnTo>
                    <a:pt x="2204714" y="0"/>
                  </a:lnTo>
                  <a:lnTo>
                    <a:pt x="2204714" y="4889560"/>
                  </a:lnTo>
                  <a:lnTo>
                    <a:pt x="0" y="488956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31800">
                <a:lnSpc>
                  <a:spcPct val="150000"/>
                </a:lnSpc>
              </a:pPr>
              <a:endParaRPr lang="en-US" altLang="zh-CN" sz="1400" dirty="0">
                <a:solidFill>
                  <a:srgbClr val="6FBA2C"/>
                </a:solidFill>
                <a:latin typeface="微软雅黑" panose="020B0503020204020204" charset="-122"/>
                <a:ea typeface="微软雅黑" panose="020B0503020204020204" charset="-122"/>
              </a:endParaRPr>
            </a:p>
            <a:p>
              <a:pPr indent="431800">
                <a:lnSpc>
                  <a:spcPct val="150000"/>
                </a:lnSpc>
              </a:pPr>
              <a:r>
                <a:rPr lang="zh-CN" altLang="en-US" sz="1400" dirty="0">
                  <a:solidFill>
                    <a:srgbClr val="6FBA2C"/>
                  </a:solidFill>
                  <a:latin typeface="微软雅黑" panose="020B0503020204020204" charset="-122"/>
                  <a:ea typeface="微软雅黑" panose="020B0503020204020204" charset="-122"/>
                </a:rPr>
                <a:t>处理个人信息应当遵循合法、正当、必要和诚信原则，</a:t>
              </a:r>
              <a:r>
                <a:rPr lang="zh-CN" altLang="en-US" sz="1400" b="1" dirty="0">
                  <a:solidFill>
                    <a:srgbClr val="D66F52"/>
                  </a:solidFill>
                  <a:latin typeface="微软雅黑" panose="020B0503020204020204" charset="-122"/>
                  <a:ea typeface="微软雅黑" panose="020B0503020204020204" charset="-122"/>
                </a:rPr>
                <a:t>不得通过误导、欺诈、胁迫等方式</a:t>
              </a:r>
              <a:r>
                <a:rPr lang="zh-CN" altLang="en-US" sz="1400" dirty="0">
                  <a:solidFill>
                    <a:srgbClr val="6FBA2C"/>
                  </a:solidFill>
                  <a:latin typeface="微软雅黑" panose="020B0503020204020204" charset="-122"/>
                  <a:ea typeface="微软雅黑" panose="020B0503020204020204" charset="-122"/>
                </a:rPr>
                <a:t>处理个人信息，</a:t>
              </a:r>
              <a:r>
                <a:rPr lang="zh-CN" altLang="en-US" sz="1400" b="1" dirty="0">
                  <a:solidFill>
                    <a:srgbClr val="D66F52"/>
                  </a:solidFill>
                  <a:latin typeface="微软雅黑" panose="020B0503020204020204" charset="-122"/>
                  <a:ea typeface="微软雅黑" panose="020B0503020204020204" charset="-122"/>
                </a:rPr>
                <a:t>不得非法收集、使用、加工、传输、买卖、提供或公开</a:t>
              </a:r>
              <a:r>
                <a:rPr lang="zh-CN" altLang="en-US" sz="1400" dirty="0">
                  <a:solidFill>
                    <a:srgbClr val="6FBA2C"/>
                  </a:solidFill>
                  <a:latin typeface="微软雅黑" panose="020B0503020204020204" charset="-122"/>
                  <a:ea typeface="微软雅黑" panose="020B0503020204020204" charset="-122"/>
                </a:rPr>
                <a:t>他人个人信息。除法律、行政法规另有规定外，个人信息的保存期限应当为</a:t>
              </a:r>
              <a:r>
                <a:rPr lang="zh-CN" altLang="en-US" sz="1400" b="1" dirty="0">
                  <a:solidFill>
                    <a:srgbClr val="D66F52"/>
                  </a:solidFill>
                  <a:latin typeface="微软雅黑" panose="020B0503020204020204" charset="-122"/>
                  <a:ea typeface="微软雅黑" panose="020B0503020204020204" charset="-122"/>
                </a:rPr>
                <a:t>实现处理目的所必要的最短时间</a:t>
              </a:r>
              <a:endParaRPr lang="zh-CN" altLang="en-US" sz="1400" b="1" dirty="0">
                <a:solidFill>
                  <a:srgbClr val="D66F52"/>
                </a:solidFill>
                <a:latin typeface="微软雅黑" panose="020B0503020204020204" charset="-122"/>
                <a:ea typeface="微软雅黑" panose="020B0503020204020204" charset="-122"/>
              </a:endParaRPr>
            </a:p>
          </p:txBody>
        </p:sp>
        <p:sp>
          <p:nvSpPr>
            <p:cNvPr id="55" name="等腰三角形 54"/>
            <p:cNvSpPr/>
            <p:nvPr/>
          </p:nvSpPr>
          <p:spPr>
            <a:xfrm rot="10800000">
              <a:off x="368474" y="1234163"/>
              <a:ext cx="1961893" cy="1003496"/>
            </a:xfrm>
            <a:prstGeom prst="triangl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8" name="文本框 47"/>
            <p:cNvSpPr txBox="1"/>
            <p:nvPr/>
          </p:nvSpPr>
          <p:spPr>
            <a:xfrm>
              <a:off x="840579" y="1315760"/>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合法正当</a:t>
              </a:r>
              <a:endParaRPr lang="zh-CN" altLang="en-US" dirty="0"/>
            </a:p>
          </p:txBody>
        </p:sp>
        <p:sp>
          <p:nvSpPr>
            <p:cNvPr id="62" name="任意多边形: 形状 61"/>
            <p:cNvSpPr/>
            <p:nvPr/>
          </p:nvSpPr>
          <p:spPr>
            <a:xfrm>
              <a:off x="2620354" y="1735911"/>
              <a:ext cx="2204714" cy="4889560"/>
            </a:xfrm>
            <a:custGeom>
              <a:avLst/>
              <a:gdLst>
                <a:gd name="connsiteX0" fmla="*/ 0 w 2204714"/>
                <a:gd name="connsiteY0" fmla="*/ 0 h 4889560"/>
                <a:gd name="connsiteX1" fmla="*/ 501766 w 2204714"/>
                <a:gd name="connsiteY1" fmla="*/ 0 h 4889560"/>
                <a:gd name="connsiteX2" fmla="*/ 1102357 w 2204714"/>
                <a:gd name="connsiteY2" fmla="*/ 614398 h 4889560"/>
                <a:gd name="connsiteX3" fmla="*/ 1702949 w 2204714"/>
                <a:gd name="connsiteY3" fmla="*/ 0 h 4889560"/>
                <a:gd name="connsiteX4" fmla="*/ 2204714 w 2204714"/>
                <a:gd name="connsiteY4" fmla="*/ 0 h 4889560"/>
                <a:gd name="connsiteX5" fmla="*/ 2204714 w 2204714"/>
                <a:gd name="connsiteY5" fmla="*/ 4889560 h 4889560"/>
                <a:gd name="connsiteX6" fmla="*/ 0 w 2204714"/>
                <a:gd name="connsiteY6" fmla="*/ 4889560 h 48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714" h="4889560">
                  <a:moveTo>
                    <a:pt x="0" y="0"/>
                  </a:moveTo>
                  <a:lnTo>
                    <a:pt x="501766" y="0"/>
                  </a:lnTo>
                  <a:lnTo>
                    <a:pt x="1102357" y="614398"/>
                  </a:lnTo>
                  <a:lnTo>
                    <a:pt x="1702949" y="0"/>
                  </a:lnTo>
                  <a:lnTo>
                    <a:pt x="2204714" y="0"/>
                  </a:lnTo>
                  <a:lnTo>
                    <a:pt x="2204714" y="4889560"/>
                  </a:lnTo>
                  <a:lnTo>
                    <a:pt x="0" y="488956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lnSpc>
                  <a:spcPct val="150000"/>
                </a:lnSpc>
              </a:pPr>
              <a:endParaRPr lang="en-US" altLang="zh-CN" sz="1400" dirty="0">
                <a:solidFill>
                  <a:srgbClr val="184199"/>
                </a:solidFill>
                <a:latin typeface="微软雅黑" panose="020B0503020204020204" charset="-122"/>
                <a:ea typeface="微软雅黑" panose="020B0503020204020204" charset="-122"/>
              </a:endParaRPr>
            </a:p>
            <a:p>
              <a:pPr indent="431800">
                <a:lnSpc>
                  <a:spcPct val="150000"/>
                </a:lnSpc>
              </a:pPr>
              <a:r>
                <a:rPr lang="zh-CN" altLang="en-US" sz="1400" dirty="0">
                  <a:solidFill>
                    <a:srgbClr val="184199"/>
                  </a:solidFill>
                  <a:latin typeface="微软雅黑" panose="020B0503020204020204" charset="-122"/>
                  <a:ea typeface="微软雅黑" panose="020B0503020204020204" charset="-122"/>
                </a:rPr>
                <a:t>处理个人信息应当具有明确、合理的目的，并应当</a:t>
              </a:r>
              <a:r>
                <a:rPr lang="zh-CN" altLang="en-US" sz="1400" b="1" dirty="0">
                  <a:solidFill>
                    <a:srgbClr val="D66F52"/>
                  </a:solidFill>
                  <a:latin typeface="微软雅黑" panose="020B0503020204020204" charset="-122"/>
                  <a:ea typeface="微软雅黑" panose="020B0503020204020204" charset="-122"/>
                </a:rPr>
                <a:t>与处理目的直接相关</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采取对个人权益影响最小的方式</a:t>
              </a:r>
              <a:r>
                <a:rPr lang="zh-CN" altLang="en-US" sz="1400" dirty="0">
                  <a:solidFill>
                    <a:srgbClr val="184199"/>
                  </a:solidFill>
                  <a:latin typeface="微软雅黑" panose="020B0503020204020204" charset="-122"/>
                  <a:ea typeface="微软雅黑" panose="020B0503020204020204" charset="-122"/>
                </a:rPr>
                <a:t>。收集个人信息，应当</a:t>
              </a:r>
              <a:r>
                <a:rPr lang="zh-CN" altLang="en-US" sz="1400" b="1" dirty="0">
                  <a:solidFill>
                    <a:srgbClr val="D66F52"/>
                  </a:solidFill>
                  <a:latin typeface="微软雅黑" panose="020B0503020204020204" charset="-122"/>
                  <a:ea typeface="微软雅黑" panose="020B0503020204020204" charset="-122"/>
                </a:rPr>
                <a:t>限于实现处理目的的最小范围</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不得过度收集个人信息</a:t>
              </a:r>
              <a:endParaRPr lang="zh-CN" altLang="en-US" sz="1400" dirty="0">
                <a:solidFill>
                  <a:srgbClr val="184199"/>
                </a:solidFill>
                <a:latin typeface="微软雅黑" panose="020B0503020204020204" charset="-122"/>
                <a:ea typeface="微软雅黑" panose="020B0503020204020204" charset="-122"/>
              </a:endParaRPr>
            </a:p>
          </p:txBody>
        </p:sp>
        <p:sp>
          <p:nvSpPr>
            <p:cNvPr id="63" name="等腰三角形 62"/>
            <p:cNvSpPr/>
            <p:nvPr/>
          </p:nvSpPr>
          <p:spPr>
            <a:xfrm rot="10800000">
              <a:off x="2741764" y="1234163"/>
              <a:ext cx="1961893" cy="1003496"/>
            </a:xfrm>
            <a:prstGeom prst="triangl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1" name="文本框 60"/>
            <p:cNvSpPr txBox="1"/>
            <p:nvPr/>
          </p:nvSpPr>
          <p:spPr>
            <a:xfrm>
              <a:off x="3213869" y="1315760"/>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目的合理</a:t>
              </a:r>
              <a:endParaRPr lang="zh-CN" altLang="en-US" dirty="0"/>
            </a:p>
          </p:txBody>
        </p:sp>
        <p:sp>
          <p:nvSpPr>
            <p:cNvPr id="67" name="任意多边形: 形状 66"/>
            <p:cNvSpPr/>
            <p:nvPr/>
          </p:nvSpPr>
          <p:spPr>
            <a:xfrm>
              <a:off x="4993643" y="1735911"/>
              <a:ext cx="2204714" cy="4889560"/>
            </a:xfrm>
            <a:custGeom>
              <a:avLst/>
              <a:gdLst>
                <a:gd name="connsiteX0" fmla="*/ 0 w 2204714"/>
                <a:gd name="connsiteY0" fmla="*/ 0 h 4889560"/>
                <a:gd name="connsiteX1" fmla="*/ 501766 w 2204714"/>
                <a:gd name="connsiteY1" fmla="*/ 0 h 4889560"/>
                <a:gd name="connsiteX2" fmla="*/ 1102357 w 2204714"/>
                <a:gd name="connsiteY2" fmla="*/ 614398 h 4889560"/>
                <a:gd name="connsiteX3" fmla="*/ 1702949 w 2204714"/>
                <a:gd name="connsiteY3" fmla="*/ 0 h 4889560"/>
                <a:gd name="connsiteX4" fmla="*/ 2204714 w 2204714"/>
                <a:gd name="connsiteY4" fmla="*/ 0 h 4889560"/>
                <a:gd name="connsiteX5" fmla="*/ 2204714 w 2204714"/>
                <a:gd name="connsiteY5" fmla="*/ 4889560 h 4889560"/>
                <a:gd name="connsiteX6" fmla="*/ 0 w 2204714"/>
                <a:gd name="connsiteY6" fmla="*/ 4889560 h 48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714" h="4889560">
                  <a:moveTo>
                    <a:pt x="0" y="0"/>
                  </a:moveTo>
                  <a:lnTo>
                    <a:pt x="501766" y="0"/>
                  </a:lnTo>
                  <a:lnTo>
                    <a:pt x="1102357" y="614398"/>
                  </a:lnTo>
                  <a:lnTo>
                    <a:pt x="1702949" y="0"/>
                  </a:lnTo>
                  <a:lnTo>
                    <a:pt x="2204714" y="0"/>
                  </a:lnTo>
                  <a:lnTo>
                    <a:pt x="2204714" y="4889560"/>
                  </a:lnTo>
                  <a:lnTo>
                    <a:pt x="0" y="488956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31800">
                <a:lnSpc>
                  <a:spcPct val="150000"/>
                </a:lnSpc>
              </a:pPr>
              <a:endParaRPr lang="en-US" altLang="zh-CN" sz="1400" dirty="0">
                <a:solidFill>
                  <a:srgbClr val="6FBA2C"/>
                </a:solidFill>
                <a:latin typeface="微软雅黑" panose="020B0503020204020204" charset="-122"/>
                <a:ea typeface="微软雅黑" panose="020B0503020204020204" charset="-122"/>
              </a:endParaRPr>
            </a:p>
            <a:p>
              <a:pPr indent="431800">
                <a:lnSpc>
                  <a:spcPct val="150000"/>
                </a:lnSpc>
              </a:pPr>
              <a:r>
                <a:rPr lang="zh-CN" altLang="en-US" sz="1400" dirty="0">
                  <a:solidFill>
                    <a:srgbClr val="6FBA2C"/>
                  </a:solidFill>
                  <a:latin typeface="微软雅黑" panose="020B0503020204020204" charset="-122"/>
                  <a:ea typeface="微软雅黑" panose="020B0503020204020204" charset="-122"/>
                </a:rPr>
                <a:t>处理个人信息应当遵循公开、透明原则，</a:t>
              </a:r>
              <a:r>
                <a:rPr lang="zh-CN" altLang="en-US" sz="1400" b="1" dirty="0">
                  <a:solidFill>
                    <a:srgbClr val="D66F52"/>
                  </a:solidFill>
                  <a:latin typeface="微软雅黑" panose="020B0503020204020204" charset="-122"/>
                  <a:ea typeface="微软雅黑" panose="020B0503020204020204" charset="-122"/>
                </a:rPr>
                <a:t>公开个人信息处理规则</a:t>
              </a:r>
              <a:r>
                <a:rPr lang="zh-CN" altLang="en-US" sz="1400" dirty="0">
                  <a:solidFill>
                    <a:srgbClr val="6FBA2C"/>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明示处理的目的、方式和范围</a:t>
              </a:r>
              <a:endParaRPr lang="zh-CN" altLang="en-US" sz="1400" dirty="0">
                <a:solidFill>
                  <a:srgbClr val="6FBA2C"/>
                </a:solidFill>
                <a:latin typeface="微软雅黑" panose="020B0503020204020204" charset="-122"/>
                <a:ea typeface="微软雅黑" panose="020B0503020204020204" charset="-122"/>
              </a:endParaRPr>
            </a:p>
          </p:txBody>
        </p:sp>
        <p:sp>
          <p:nvSpPr>
            <p:cNvPr id="68" name="等腰三角形 67"/>
            <p:cNvSpPr/>
            <p:nvPr/>
          </p:nvSpPr>
          <p:spPr>
            <a:xfrm rot="10800000">
              <a:off x="5115053" y="1234163"/>
              <a:ext cx="1961893" cy="1003496"/>
            </a:xfrm>
            <a:prstGeom prst="triangl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6" name="文本框 65"/>
            <p:cNvSpPr txBox="1"/>
            <p:nvPr/>
          </p:nvSpPr>
          <p:spPr>
            <a:xfrm>
              <a:off x="5587158" y="1315760"/>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公开透明</a:t>
              </a:r>
              <a:endParaRPr lang="zh-CN" altLang="en-US" sz="1600" dirty="0">
                <a:solidFill>
                  <a:schemeClr val="bg1"/>
                </a:solidFill>
              </a:endParaRPr>
            </a:p>
          </p:txBody>
        </p:sp>
        <p:sp>
          <p:nvSpPr>
            <p:cNvPr id="72" name="任意多边形: 形状 71"/>
            <p:cNvSpPr/>
            <p:nvPr/>
          </p:nvSpPr>
          <p:spPr>
            <a:xfrm>
              <a:off x="7366932" y="1735911"/>
              <a:ext cx="2204714" cy="4889560"/>
            </a:xfrm>
            <a:custGeom>
              <a:avLst/>
              <a:gdLst>
                <a:gd name="connsiteX0" fmla="*/ 0 w 2204714"/>
                <a:gd name="connsiteY0" fmla="*/ 0 h 4889560"/>
                <a:gd name="connsiteX1" fmla="*/ 501766 w 2204714"/>
                <a:gd name="connsiteY1" fmla="*/ 0 h 4889560"/>
                <a:gd name="connsiteX2" fmla="*/ 1102357 w 2204714"/>
                <a:gd name="connsiteY2" fmla="*/ 614398 h 4889560"/>
                <a:gd name="connsiteX3" fmla="*/ 1702949 w 2204714"/>
                <a:gd name="connsiteY3" fmla="*/ 0 h 4889560"/>
                <a:gd name="connsiteX4" fmla="*/ 2204714 w 2204714"/>
                <a:gd name="connsiteY4" fmla="*/ 0 h 4889560"/>
                <a:gd name="connsiteX5" fmla="*/ 2204714 w 2204714"/>
                <a:gd name="connsiteY5" fmla="*/ 4889560 h 4889560"/>
                <a:gd name="connsiteX6" fmla="*/ 0 w 2204714"/>
                <a:gd name="connsiteY6" fmla="*/ 4889560 h 48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714" h="4889560">
                  <a:moveTo>
                    <a:pt x="0" y="0"/>
                  </a:moveTo>
                  <a:lnTo>
                    <a:pt x="501766" y="0"/>
                  </a:lnTo>
                  <a:lnTo>
                    <a:pt x="1102357" y="614398"/>
                  </a:lnTo>
                  <a:lnTo>
                    <a:pt x="1702949" y="0"/>
                  </a:lnTo>
                  <a:lnTo>
                    <a:pt x="2204714" y="0"/>
                  </a:lnTo>
                  <a:lnTo>
                    <a:pt x="2204714" y="4889560"/>
                  </a:lnTo>
                  <a:lnTo>
                    <a:pt x="0" y="488956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lnSpc>
                  <a:spcPct val="150000"/>
                </a:lnSpc>
              </a:pPr>
              <a:endParaRPr lang="en-US" altLang="zh-CN" sz="1400" dirty="0">
                <a:solidFill>
                  <a:srgbClr val="184199"/>
                </a:solidFill>
                <a:latin typeface="微软雅黑" panose="020B0503020204020204" charset="-122"/>
                <a:ea typeface="微软雅黑" panose="020B0503020204020204" charset="-122"/>
              </a:endParaRPr>
            </a:p>
            <a:p>
              <a:pPr indent="431800">
                <a:lnSpc>
                  <a:spcPct val="150000"/>
                </a:lnSpc>
              </a:pPr>
              <a:r>
                <a:rPr lang="zh-CN" altLang="en-US" sz="1400" dirty="0">
                  <a:solidFill>
                    <a:srgbClr val="184199"/>
                  </a:solidFill>
                  <a:latin typeface="微软雅黑" panose="020B0503020204020204" charset="-122"/>
                  <a:ea typeface="微软雅黑" panose="020B0503020204020204" charset="-122"/>
                </a:rPr>
                <a:t>处理个人信息应当</a:t>
              </a:r>
              <a:r>
                <a:rPr lang="zh-CN" altLang="en-US" sz="1400" b="1" dirty="0">
                  <a:solidFill>
                    <a:srgbClr val="D66F52"/>
                  </a:solidFill>
                  <a:latin typeface="微软雅黑" panose="020B0503020204020204" charset="-122"/>
                  <a:ea typeface="微软雅黑" panose="020B0503020204020204" charset="-122"/>
                </a:rPr>
                <a:t>保证个人信息的质量</a:t>
              </a:r>
              <a:r>
                <a:rPr lang="zh-CN" altLang="en-US" sz="1400" dirty="0">
                  <a:solidFill>
                    <a:srgbClr val="184199"/>
                  </a:solidFill>
                  <a:latin typeface="微软雅黑" panose="020B0503020204020204" charset="-122"/>
                  <a:ea typeface="微软雅黑" panose="020B0503020204020204" charset="-122"/>
                </a:rPr>
                <a:t>，避免因个人信息不准确、不完整对个人权益造成不利影响</a:t>
              </a:r>
              <a:endParaRPr lang="zh-CN" altLang="en-US" sz="1400" dirty="0">
                <a:solidFill>
                  <a:srgbClr val="184199"/>
                </a:solidFill>
                <a:latin typeface="微软雅黑" panose="020B0503020204020204" charset="-122"/>
                <a:ea typeface="微软雅黑" panose="020B0503020204020204" charset="-122"/>
              </a:endParaRPr>
            </a:p>
          </p:txBody>
        </p:sp>
        <p:sp>
          <p:nvSpPr>
            <p:cNvPr id="73" name="等腰三角形 72"/>
            <p:cNvSpPr/>
            <p:nvPr/>
          </p:nvSpPr>
          <p:spPr>
            <a:xfrm rot="10800000">
              <a:off x="7488342" y="1234163"/>
              <a:ext cx="1961893" cy="1003496"/>
            </a:xfrm>
            <a:prstGeom prst="triangl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1" name="文本框 70"/>
            <p:cNvSpPr txBox="1"/>
            <p:nvPr/>
          </p:nvSpPr>
          <p:spPr>
            <a:xfrm>
              <a:off x="7960447" y="1315760"/>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准确完整</a:t>
              </a:r>
              <a:endParaRPr lang="zh-CN" altLang="en-US" sz="1600" dirty="0">
                <a:solidFill>
                  <a:schemeClr val="bg1"/>
                </a:solidFill>
              </a:endParaRPr>
            </a:p>
          </p:txBody>
        </p:sp>
        <p:sp>
          <p:nvSpPr>
            <p:cNvPr id="77" name="任意多边形: 形状 76"/>
            <p:cNvSpPr/>
            <p:nvPr/>
          </p:nvSpPr>
          <p:spPr>
            <a:xfrm>
              <a:off x="9740222" y="1735911"/>
              <a:ext cx="2204714" cy="4889560"/>
            </a:xfrm>
            <a:custGeom>
              <a:avLst/>
              <a:gdLst>
                <a:gd name="connsiteX0" fmla="*/ 0 w 2204714"/>
                <a:gd name="connsiteY0" fmla="*/ 0 h 4889560"/>
                <a:gd name="connsiteX1" fmla="*/ 501766 w 2204714"/>
                <a:gd name="connsiteY1" fmla="*/ 0 h 4889560"/>
                <a:gd name="connsiteX2" fmla="*/ 1102357 w 2204714"/>
                <a:gd name="connsiteY2" fmla="*/ 614398 h 4889560"/>
                <a:gd name="connsiteX3" fmla="*/ 1702949 w 2204714"/>
                <a:gd name="connsiteY3" fmla="*/ 0 h 4889560"/>
                <a:gd name="connsiteX4" fmla="*/ 2204714 w 2204714"/>
                <a:gd name="connsiteY4" fmla="*/ 0 h 4889560"/>
                <a:gd name="connsiteX5" fmla="*/ 2204714 w 2204714"/>
                <a:gd name="connsiteY5" fmla="*/ 4889560 h 4889560"/>
                <a:gd name="connsiteX6" fmla="*/ 0 w 2204714"/>
                <a:gd name="connsiteY6" fmla="*/ 4889560 h 48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714" h="4889560">
                  <a:moveTo>
                    <a:pt x="0" y="0"/>
                  </a:moveTo>
                  <a:lnTo>
                    <a:pt x="501766" y="0"/>
                  </a:lnTo>
                  <a:lnTo>
                    <a:pt x="1102357" y="614398"/>
                  </a:lnTo>
                  <a:lnTo>
                    <a:pt x="1702949" y="0"/>
                  </a:lnTo>
                  <a:lnTo>
                    <a:pt x="2204714" y="0"/>
                  </a:lnTo>
                  <a:lnTo>
                    <a:pt x="2204714" y="4889560"/>
                  </a:lnTo>
                  <a:lnTo>
                    <a:pt x="0" y="488956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31800">
                <a:lnSpc>
                  <a:spcPct val="150000"/>
                </a:lnSpc>
              </a:pPr>
              <a:endParaRPr lang="en-US" altLang="zh-CN" sz="1400" dirty="0">
                <a:solidFill>
                  <a:srgbClr val="6FBA2C"/>
                </a:solidFill>
                <a:latin typeface="微软雅黑" panose="020B0503020204020204" charset="-122"/>
                <a:ea typeface="微软雅黑" panose="020B0503020204020204" charset="-122"/>
              </a:endParaRPr>
            </a:p>
            <a:p>
              <a:pPr indent="431800">
                <a:lnSpc>
                  <a:spcPct val="150000"/>
                </a:lnSpc>
              </a:pPr>
              <a:r>
                <a:rPr lang="zh-CN" altLang="en-US" sz="1400" dirty="0">
                  <a:solidFill>
                    <a:srgbClr val="6FBA2C"/>
                  </a:solidFill>
                  <a:latin typeface="微软雅黑" panose="020B0503020204020204" charset="-122"/>
                  <a:ea typeface="微软雅黑" panose="020B0503020204020204" charset="-122"/>
                </a:rPr>
                <a:t>个人信息处理者应当</a:t>
              </a:r>
              <a:r>
                <a:rPr lang="zh-CN" altLang="en-US" sz="1400" b="1" dirty="0">
                  <a:solidFill>
                    <a:srgbClr val="D66F52"/>
                  </a:solidFill>
                  <a:latin typeface="微软雅黑" panose="020B0503020204020204" charset="-122"/>
                  <a:ea typeface="微软雅黑" panose="020B0503020204020204" charset="-122"/>
                </a:rPr>
                <a:t>对其个人信息处理活动负责</a:t>
              </a:r>
              <a:r>
                <a:rPr lang="zh-CN" altLang="en-US" sz="1400" dirty="0">
                  <a:solidFill>
                    <a:srgbClr val="6FBA2C"/>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采取必要措施保障所处理的个人信息的安全</a:t>
              </a:r>
              <a:r>
                <a:rPr lang="zh-CN" altLang="en-US" sz="1400" dirty="0">
                  <a:solidFill>
                    <a:srgbClr val="6FBA2C"/>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不得从事危害国家安全、公共利益的个人信息处理活动</a:t>
              </a:r>
              <a:endParaRPr lang="zh-CN" altLang="en-US" sz="1400" b="1" dirty="0">
                <a:solidFill>
                  <a:srgbClr val="D66F52"/>
                </a:solidFill>
                <a:latin typeface="微软雅黑" panose="020B0503020204020204" charset="-122"/>
                <a:ea typeface="微软雅黑" panose="020B0503020204020204" charset="-122"/>
              </a:endParaRPr>
            </a:p>
          </p:txBody>
        </p:sp>
        <p:sp>
          <p:nvSpPr>
            <p:cNvPr id="78" name="等腰三角形 77"/>
            <p:cNvSpPr/>
            <p:nvPr/>
          </p:nvSpPr>
          <p:spPr>
            <a:xfrm rot="10800000">
              <a:off x="9861632" y="1234163"/>
              <a:ext cx="1961893" cy="1003496"/>
            </a:xfrm>
            <a:prstGeom prst="triangl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6" name="文本框 75"/>
            <p:cNvSpPr txBox="1"/>
            <p:nvPr/>
          </p:nvSpPr>
          <p:spPr>
            <a:xfrm>
              <a:off x="10333737" y="1315760"/>
              <a:ext cx="1017682" cy="388411"/>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安全规范</a:t>
              </a:r>
              <a:endParaRPr lang="zh-CN" altLang="en-US" sz="1600" dirty="0">
                <a:solidFill>
                  <a:schemeClr val="bg1"/>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个人信息处理规则：一般规定</a:t>
            </a:r>
            <a:endParaRPr kumimoji="1" lang="zh-CN" altLang="en-US" dirty="0"/>
          </a:p>
        </p:txBody>
      </p:sp>
      <p:grpSp>
        <p:nvGrpSpPr>
          <p:cNvPr id="14" name="组合 13"/>
          <p:cNvGrpSpPr/>
          <p:nvPr/>
        </p:nvGrpSpPr>
        <p:grpSpPr>
          <a:xfrm>
            <a:off x="667330" y="904127"/>
            <a:ext cx="10857340" cy="5355482"/>
            <a:chOff x="667330" y="904127"/>
            <a:chExt cx="10857340" cy="5355482"/>
          </a:xfrm>
        </p:grpSpPr>
        <p:sp>
          <p:nvSpPr>
            <p:cNvPr id="26" name="矩形 25"/>
            <p:cNvSpPr/>
            <p:nvPr/>
          </p:nvSpPr>
          <p:spPr>
            <a:xfrm>
              <a:off x="667330" y="904127"/>
              <a:ext cx="10857340" cy="817993"/>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个人信息处理者在处理个人信息前，应当以</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显著方式</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清晰易懂</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的语言</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真实</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准确</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完整</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地</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向个人告知</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下列事项，发生变更的应当将变更部分告知个人。</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1869933" y="2037849"/>
              <a:ext cx="8452135"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20090"/>
              <a:r>
                <a:rPr lang="zh-CN" altLang="en-US" sz="1600" dirty="0">
                  <a:solidFill>
                    <a:srgbClr val="6FBA2C"/>
                  </a:solidFill>
                  <a:latin typeface="微软雅黑" panose="020B0503020204020204" charset="-122"/>
                  <a:ea typeface="微软雅黑" panose="020B0503020204020204" charset="-122"/>
                </a:rPr>
                <a:t>个人信息处理者的</a:t>
              </a:r>
              <a:r>
                <a:rPr lang="zh-CN" altLang="en-US" sz="1600" b="1" dirty="0">
                  <a:solidFill>
                    <a:srgbClr val="D66F52"/>
                  </a:solidFill>
                  <a:latin typeface="微软雅黑" panose="020B0503020204020204" charset="-122"/>
                  <a:ea typeface="微软雅黑" panose="020B0503020204020204" charset="-122"/>
                </a:rPr>
                <a:t>名称</a:t>
              </a:r>
              <a:r>
                <a:rPr lang="zh-CN" altLang="en-US" sz="1600" dirty="0">
                  <a:solidFill>
                    <a:srgbClr val="6FBA2C"/>
                  </a:solidFill>
                  <a:latin typeface="微软雅黑" panose="020B0503020204020204" charset="-122"/>
                  <a:ea typeface="微软雅黑" panose="020B0503020204020204" charset="-122"/>
                </a:rPr>
                <a:t>或者</a:t>
              </a:r>
              <a:r>
                <a:rPr lang="zh-CN" altLang="en-US" sz="1600" b="1" dirty="0">
                  <a:solidFill>
                    <a:srgbClr val="D66F52"/>
                  </a:solidFill>
                  <a:latin typeface="微软雅黑" panose="020B0503020204020204" charset="-122"/>
                  <a:ea typeface="微软雅黑" panose="020B0503020204020204" charset="-122"/>
                </a:rPr>
                <a:t>姓名</a:t>
              </a:r>
              <a:r>
                <a:rPr lang="zh-CN" altLang="en-US" sz="1600" dirty="0">
                  <a:solidFill>
                    <a:srgbClr val="6FBA2C"/>
                  </a:solidFill>
                  <a:latin typeface="微软雅黑" panose="020B0503020204020204" charset="-122"/>
                  <a:ea typeface="微软雅黑" panose="020B0503020204020204" charset="-122"/>
                </a:rPr>
                <a:t>和</a:t>
              </a:r>
              <a:r>
                <a:rPr lang="zh-CN" altLang="en-US" sz="1600" b="1" dirty="0">
                  <a:solidFill>
                    <a:srgbClr val="D66F52"/>
                  </a:solidFill>
                  <a:latin typeface="微软雅黑" panose="020B0503020204020204" charset="-122"/>
                  <a:ea typeface="微软雅黑" panose="020B0503020204020204" charset="-122"/>
                </a:rPr>
                <a:t>联系方式</a:t>
              </a:r>
              <a:endParaRPr lang="zh-CN" altLang="en-US" sz="1600" b="1" dirty="0">
                <a:solidFill>
                  <a:srgbClr val="D66F52"/>
                </a:solidFill>
                <a:latin typeface="微软雅黑" panose="020B0503020204020204" charset="-122"/>
                <a:ea typeface="微软雅黑" panose="020B0503020204020204" charset="-122"/>
              </a:endParaRPr>
            </a:p>
          </p:txBody>
        </p:sp>
        <p:sp>
          <p:nvSpPr>
            <p:cNvPr id="10" name="椭圆 9"/>
            <p:cNvSpPr/>
            <p:nvPr/>
          </p:nvSpPr>
          <p:spPr>
            <a:xfrm>
              <a:off x="1932599" y="2099482"/>
              <a:ext cx="489584" cy="489584"/>
            </a:xfrm>
            <a:prstGeom prst="ellips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1</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6" name="矩形 55"/>
            <p:cNvSpPr/>
            <p:nvPr/>
          </p:nvSpPr>
          <p:spPr>
            <a:xfrm>
              <a:off x="1869933" y="2970893"/>
              <a:ext cx="8452135"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20090"/>
              <a:r>
                <a:rPr lang="zh-CN" altLang="en-US" sz="1600" dirty="0">
                  <a:solidFill>
                    <a:srgbClr val="184199"/>
                  </a:solidFill>
                  <a:latin typeface="微软雅黑" panose="020B0503020204020204" charset="-122"/>
                  <a:ea typeface="微软雅黑" panose="020B0503020204020204" charset="-122"/>
                </a:rPr>
                <a:t>个人信息的</a:t>
              </a:r>
              <a:r>
                <a:rPr lang="zh-CN" altLang="en-US" sz="1600" b="1" dirty="0">
                  <a:solidFill>
                    <a:srgbClr val="D66F52"/>
                  </a:solidFill>
                  <a:latin typeface="微软雅黑" panose="020B0503020204020204" charset="-122"/>
                  <a:ea typeface="微软雅黑" panose="020B0503020204020204" charset="-122"/>
                </a:rPr>
                <a:t>处理目的</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处理方式</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种类</a:t>
              </a:r>
              <a:r>
                <a:rPr lang="zh-CN" altLang="en-US" sz="1600" dirty="0">
                  <a:solidFill>
                    <a:srgbClr val="184199"/>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保存期限</a:t>
              </a:r>
              <a:endParaRPr lang="zh-CN" altLang="en-US" sz="1600" b="1" dirty="0">
                <a:solidFill>
                  <a:srgbClr val="D66F52"/>
                </a:solidFill>
                <a:latin typeface="微软雅黑" panose="020B0503020204020204" charset="-122"/>
                <a:ea typeface="微软雅黑" panose="020B0503020204020204" charset="-122"/>
              </a:endParaRPr>
            </a:p>
          </p:txBody>
        </p:sp>
        <p:sp>
          <p:nvSpPr>
            <p:cNvPr id="57" name="椭圆 56"/>
            <p:cNvSpPr/>
            <p:nvPr/>
          </p:nvSpPr>
          <p:spPr>
            <a:xfrm>
              <a:off x="1932599" y="3032526"/>
              <a:ext cx="489584" cy="489584"/>
            </a:xfrm>
            <a:prstGeom prst="ellips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2</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9" name="矩形 58"/>
            <p:cNvSpPr/>
            <p:nvPr/>
          </p:nvSpPr>
          <p:spPr>
            <a:xfrm>
              <a:off x="1869933" y="3903937"/>
              <a:ext cx="8452135"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20090"/>
              <a:r>
                <a:rPr lang="zh-CN" altLang="en-US" sz="1600" dirty="0">
                  <a:solidFill>
                    <a:srgbClr val="6FBA2C"/>
                  </a:solidFill>
                  <a:latin typeface="微软雅黑" panose="020B0503020204020204" charset="-122"/>
                  <a:ea typeface="微软雅黑" panose="020B0503020204020204" charset="-122"/>
                </a:rPr>
                <a:t>个人</a:t>
              </a:r>
              <a:r>
                <a:rPr lang="zh-CN" altLang="en-US" sz="1600" b="1" dirty="0">
                  <a:solidFill>
                    <a:srgbClr val="D66F52"/>
                  </a:solidFill>
                  <a:latin typeface="微软雅黑" panose="020B0503020204020204" charset="-122"/>
                  <a:ea typeface="微软雅黑" panose="020B0503020204020204" charset="-122"/>
                </a:rPr>
                <a:t>行使本法规定权利的方式</a:t>
              </a:r>
              <a:r>
                <a:rPr lang="zh-CN" altLang="en-US" sz="1600" dirty="0">
                  <a:solidFill>
                    <a:srgbClr val="6FBA2C"/>
                  </a:solidFill>
                  <a:latin typeface="微软雅黑" panose="020B0503020204020204" charset="-122"/>
                  <a:ea typeface="微软雅黑" panose="020B0503020204020204" charset="-122"/>
                </a:rPr>
                <a:t>和</a:t>
              </a:r>
              <a:r>
                <a:rPr lang="zh-CN" altLang="en-US" sz="1600" b="1" dirty="0">
                  <a:solidFill>
                    <a:srgbClr val="D66F52"/>
                  </a:solidFill>
                  <a:latin typeface="微软雅黑" panose="020B0503020204020204" charset="-122"/>
                  <a:ea typeface="微软雅黑" panose="020B0503020204020204" charset="-122"/>
                </a:rPr>
                <a:t>程序</a:t>
              </a:r>
              <a:endParaRPr lang="zh-CN" altLang="en-US" sz="1600" b="1" dirty="0">
                <a:solidFill>
                  <a:srgbClr val="D66F52"/>
                </a:solidFill>
                <a:latin typeface="微软雅黑" panose="020B0503020204020204" charset="-122"/>
                <a:ea typeface="微软雅黑" panose="020B0503020204020204" charset="-122"/>
              </a:endParaRPr>
            </a:p>
          </p:txBody>
        </p:sp>
        <p:sp>
          <p:nvSpPr>
            <p:cNvPr id="60" name="椭圆 59"/>
            <p:cNvSpPr/>
            <p:nvPr/>
          </p:nvSpPr>
          <p:spPr>
            <a:xfrm>
              <a:off x="1932599" y="3965570"/>
              <a:ext cx="489584" cy="489584"/>
            </a:xfrm>
            <a:prstGeom prst="ellips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3</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5" name="矩形 64"/>
            <p:cNvSpPr/>
            <p:nvPr/>
          </p:nvSpPr>
          <p:spPr>
            <a:xfrm>
              <a:off x="1869933" y="4836981"/>
              <a:ext cx="8452135"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20090"/>
              <a:r>
                <a:rPr lang="zh-CN" altLang="en-US" sz="1600" dirty="0">
                  <a:solidFill>
                    <a:srgbClr val="184199"/>
                  </a:solidFill>
                  <a:latin typeface="微软雅黑" panose="020B0503020204020204" charset="-122"/>
                  <a:ea typeface="微软雅黑" panose="020B0503020204020204" charset="-122"/>
                </a:rPr>
                <a:t>法律、行政法规</a:t>
              </a:r>
              <a:r>
                <a:rPr lang="zh-CN" altLang="en-US" sz="1600" b="1" dirty="0">
                  <a:solidFill>
                    <a:srgbClr val="D66F52"/>
                  </a:solidFill>
                  <a:latin typeface="微软雅黑" panose="020B0503020204020204" charset="-122"/>
                  <a:ea typeface="微软雅黑" panose="020B0503020204020204" charset="-122"/>
                </a:rPr>
                <a:t>规定应当告知的其他事项</a:t>
              </a:r>
              <a:endParaRPr lang="zh-CN" altLang="en-US" sz="1600" b="1" dirty="0">
                <a:solidFill>
                  <a:srgbClr val="D66F52"/>
                </a:solidFill>
                <a:latin typeface="微软雅黑" panose="020B0503020204020204" charset="-122"/>
                <a:ea typeface="微软雅黑" panose="020B0503020204020204" charset="-122"/>
              </a:endParaRPr>
            </a:p>
          </p:txBody>
        </p:sp>
        <p:sp>
          <p:nvSpPr>
            <p:cNvPr id="66" name="椭圆 65"/>
            <p:cNvSpPr/>
            <p:nvPr/>
          </p:nvSpPr>
          <p:spPr>
            <a:xfrm>
              <a:off x="1932599" y="4898614"/>
              <a:ext cx="489584" cy="489584"/>
            </a:xfrm>
            <a:prstGeom prst="ellips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4</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0" name="矩形 69"/>
            <p:cNvSpPr/>
            <p:nvPr/>
          </p:nvSpPr>
          <p:spPr>
            <a:xfrm>
              <a:off x="1869932" y="5770025"/>
              <a:ext cx="8452135" cy="489584"/>
            </a:xfrm>
            <a:prstGeom prst="rect">
              <a:avLst/>
            </a:prstGeom>
          </p:spPr>
          <p:txBody>
            <a:bodyPr wrap="square">
              <a:noAutofit/>
            </a:bodyPr>
            <a:lstStyle/>
            <a:p>
              <a:pPr indent="457200" algn="just">
                <a:lnSpc>
                  <a:spcPct val="150000"/>
                </a:lnSpc>
              </a:pP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rPr>
                <a:t>例外情形：法定保密或者不需要告知、紧急情况下在紧急情况消除后及时告知</a:t>
              </a:r>
              <a:endParaRPr lang="zh-CN" altLang="en-US" sz="1600" b="1" dirty="0">
                <a:solidFill>
                  <a:srgbClr val="C00000"/>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个人信息处理规则：一般规定</a:t>
            </a:r>
            <a:endParaRPr kumimoji="1" lang="zh-CN" altLang="en-US" dirty="0"/>
          </a:p>
        </p:txBody>
      </p:sp>
      <p:grpSp>
        <p:nvGrpSpPr>
          <p:cNvPr id="11" name="组合 10"/>
          <p:cNvGrpSpPr/>
          <p:nvPr/>
        </p:nvGrpSpPr>
        <p:grpSpPr>
          <a:xfrm>
            <a:off x="667330" y="904128"/>
            <a:ext cx="10857340" cy="5524126"/>
            <a:chOff x="667330" y="904128"/>
            <a:chExt cx="10857340" cy="5524126"/>
          </a:xfrm>
        </p:grpSpPr>
        <p:sp>
          <p:nvSpPr>
            <p:cNvPr id="19" name="矩形 18"/>
            <p:cNvSpPr/>
            <p:nvPr/>
          </p:nvSpPr>
          <p:spPr>
            <a:xfrm>
              <a:off x="667330" y="904128"/>
              <a:ext cx="10857340" cy="489584"/>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处理个人信息应当</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取得个人的同意</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，但是</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下列情形不需取得个人同意</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23" name="任意多边形: 形状 22"/>
            <p:cNvSpPr/>
            <p:nvPr/>
          </p:nvSpPr>
          <p:spPr>
            <a:xfrm>
              <a:off x="1869933" y="1675677"/>
              <a:ext cx="8452135" cy="612851"/>
            </a:xfrm>
            <a:custGeom>
              <a:avLst/>
              <a:gdLst>
                <a:gd name="rtl" fmla="*/ 683240 w 3192000"/>
                <a:gd name="rtr" fmla="*/ 3192000 w 3192000"/>
              </a:gdLst>
              <a:ahLst/>
              <a:cxnLst/>
              <a:rect l="rtl" t="t" r="rtr" b="b"/>
              <a:pathLst>
                <a:path w="3192000" h="683240" stroke="0">
                  <a:moveTo>
                    <a:pt x="0" y="0"/>
                  </a:moveTo>
                  <a:lnTo>
                    <a:pt x="3192000" y="0"/>
                  </a:lnTo>
                  <a:lnTo>
                    <a:pt x="3192000" y="683240"/>
                  </a:lnTo>
                  <a:lnTo>
                    <a:pt x="0" y="683240"/>
                  </a:lnTo>
                  <a:lnTo>
                    <a:pt x="0" y="0"/>
                  </a:lnTo>
                  <a:close/>
                </a:path>
                <a:path w="3192000" h="683240" fill="none">
                  <a:moveTo>
                    <a:pt x="0" y="0"/>
                  </a:moveTo>
                  <a:lnTo>
                    <a:pt x="3192000" y="0"/>
                  </a:lnTo>
                  <a:lnTo>
                    <a:pt x="3192000" y="683240"/>
                  </a:lnTo>
                  <a:lnTo>
                    <a:pt x="0" y="68324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r>
                <a:rPr lang="zh-CN" altLang="en-US" sz="1600" dirty="0">
                  <a:solidFill>
                    <a:srgbClr val="6FBA2C"/>
                  </a:solidFill>
                  <a:latin typeface="微软雅黑" panose="020B0503020204020204" charset="-122"/>
                  <a:ea typeface="微软雅黑" panose="020B0503020204020204" charset="-122"/>
                </a:rPr>
                <a:t>为订立、履行个人作为一方当事人的</a:t>
              </a:r>
              <a:r>
                <a:rPr lang="zh-CN" altLang="en-US" sz="1600" b="1" dirty="0">
                  <a:solidFill>
                    <a:srgbClr val="D66F52"/>
                  </a:solidFill>
                  <a:latin typeface="微软雅黑" panose="020B0503020204020204" charset="-122"/>
                  <a:ea typeface="微软雅黑" panose="020B0503020204020204" charset="-122"/>
                </a:rPr>
                <a:t>合同所必需</a:t>
              </a:r>
              <a:r>
                <a:rPr lang="zh-CN" altLang="en-US" sz="1600" dirty="0">
                  <a:solidFill>
                    <a:srgbClr val="6FBA2C"/>
                  </a:solidFill>
                  <a:latin typeface="微软雅黑" panose="020B0503020204020204" charset="-122"/>
                  <a:ea typeface="微软雅黑" panose="020B0503020204020204" charset="-122"/>
                </a:rPr>
                <a:t>，或者按照依法制定的劳动规章制度和依法签订的集体合同实施</a:t>
              </a:r>
              <a:r>
                <a:rPr lang="zh-CN" altLang="en-US" sz="1600" b="1" dirty="0">
                  <a:solidFill>
                    <a:srgbClr val="D66F52"/>
                  </a:solidFill>
                  <a:latin typeface="微软雅黑" panose="020B0503020204020204" charset="-122"/>
                  <a:ea typeface="微软雅黑" panose="020B0503020204020204" charset="-122"/>
                </a:rPr>
                <a:t>人力资源管理所必需</a:t>
              </a:r>
              <a:endParaRPr sz="1600" b="1" dirty="0">
                <a:solidFill>
                  <a:srgbClr val="D66F52"/>
                </a:solidFill>
                <a:latin typeface="微软雅黑" panose="020B0503020204020204" charset="-122"/>
                <a:ea typeface="微软雅黑" panose="020B0503020204020204" charset="-122"/>
              </a:endParaRPr>
            </a:p>
          </p:txBody>
        </p:sp>
        <p:sp>
          <p:nvSpPr>
            <p:cNvPr id="25" name="任意多边形: 形状 24"/>
            <p:cNvSpPr/>
            <p:nvPr/>
          </p:nvSpPr>
          <p:spPr>
            <a:xfrm>
              <a:off x="1869933" y="1736962"/>
              <a:ext cx="614916" cy="551566"/>
            </a:xfrm>
            <a:custGeom>
              <a:avLst/>
              <a:gdLst>
                <a:gd name="rtt" fmla="*/ 122983 h 614916"/>
                <a:gd name="rtr" fmla="*/ 491933 w 614916"/>
                <a:gd name="rtb" fmla="*/ 614916 h 614916"/>
              </a:gdLst>
              <a:ahLst/>
              <a:cxnLst/>
              <a:rect l="l" t="rtt" r="rtr" b="rtb"/>
              <a:pathLst>
                <a:path w="614916" h="614916" stroke="0">
                  <a:moveTo>
                    <a:pt x="0" y="0"/>
                  </a:moveTo>
                  <a:cubicBezTo>
                    <a:pt x="343215" y="0"/>
                    <a:pt x="614916" y="275307"/>
                    <a:pt x="614916" y="614916"/>
                  </a:cubicBezTo>
                  <a:lnTo>
                    <a:pt x="0" y="614916"/>
                  </a:lnTo>
                  <a:lnTo>
                    <a:pt x="0" y="0"/>
                  </a:lnTo>
                  <a:close/>
                </a:path>
                <a:path w="614916" h="614916" fill="none">
                  <a:moveTo>
                    <a:pt x="0" y="0"/>
                  </a:moveTo>
                  <a:cubicBezTo>
                    <a:pt x="343215" y="0"/>
                    <a:pt x="614916" y="275307"/>
                    <a:pt x="614916" y="614916"/>
                  </a:cubicBezTo>
                  <a:lnTo>
                    <a:pt x="0" y="614916"/>
                  </a:lnTo>
                  <a:lnTo>
                    <a:pt x="0" y="0"/>
                  </a:ln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endParaRPr lang="en-US" altLang="zh-CN"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0" name="任意多边形: 形状 39"/>
            <p:cNvSpPr/>
            <p:nvPr/>
          </p:nvSpPr>
          <p:spPr>
            <a:xfrm>
              <a:off x="1869933" y="2503622"/>
              <a:ext cx="8452135" cy="612851"/>
            </a:xfrm>
            <a:custGeom>
              <a:avLst/>
              <a:gdLst>
                <a:gd name="rtl" fmla="*/ 683240 w 3192000"/>
                <a:gd name="rtr" fmla="*/ 3192000 w 3192000"/>
              </a:gdLst>
              <a:ahLst/>
              <a:cxnLst/>
              <a:rect l="rtl" t="t" r="rtr" b="b"/>
              <a:pathLst>
                <a:path w="3192000" h="683240" stroke="0">
                  <a:moveTo>
                    <a:pt x="0" y="0"/>
                  </a:moveTo>
                  <a:lnTo>
                    <a:pt x="3192000" y="0"/>
                  </a:lnTo>
                  <a:lnTo>
                    <a:pt x="3192000" y="683240"/>
                  </a:lnTo>
                  <a:lnTo>
                    <a:pt x="0" y="683240"/>
                  </a:lnTo>
                  <a:lnTo>
                    <a:pt x="0" y="0"/>
                  </a:lnTo>
                  <a:close/>
                </a:path>
                <a:path w="3192000" h="683240" fill="none">
                  <a:moveTo>
                    <a:pt x="0" y="0"/>
                  </a:moveTo>
                  <a:lnTo>
                    <a:pt x="3192000" y="0"/>
                  </a:lnTo>
                  <a:lnTo>
                    <a:pt x="3192000" y="683240"/>
                  </a:lnTo>
                  <a:lnTo>
                    <a:pt x="0" y="683240"/>
                  </a:lnTo>
                  <a:lnTo>
                    <a:pt x="0" y="0"/>
                  </a:lnTo>
                  <a:close/>
                </a:path>
              </a:pathLst>
            </a:cu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r>
                <a:rPr lang="zh-CN" altLang="en-US" sz="1600" dirty="0">
                  <a:solidFill>
                    <a:srgbClr val="3D878D"/>
                  </a:solidFill>
                  <a:latin typeface="微软雅黑" panose="020B0503020204020204" charset="-122"/>
                  <a:ea typeface="微软雅黑" panose="020B0503020204020204" charset="-122"/>
                </a:rPr>
                <a:t>为</a:t>
              </a:r>
              <a:r>
                <a:rPr lang="zh-CN" altLang="en-US" sz="1600" b="1" dirty="0">
                  <a:solidFill>
                    <a:srgbClr val="D66F52"/>
                  </a:solidFill>
                  <a:latin typeface="微软雅黑" panose="020B0503020204020204" charset="-122"/>
                  <a:ea typeface="微软雅黑" panose="020B0503020204020204" charset="-122"/>
                </a:rPr>
                <a:t>履行法定职责或者法定义务所必需</a:t>
              </a:r>
              <a:endParaRPr lang="en-US" sz="1600" b="1" dirty="0">
                <a:solidFill>
                  <a:srgbClr val="D66F52"/>
                </a:solidFill>
                <a:latin typeface="微软雅黑" panose="020B0503020204020204" charset="-122"/>
                <a:ea typeface="微软雅黑" panose="020B0503020204020204" charset="-122"/>
              </a:endParaRPr>
            </a:p>
          </p:txBody>
        </p:sp>
        <p:sp>
          <p:nvSpPr>
            <p:cNvPr id="41" name="任意多边形: 形状 40"/>
            <p:cNvSpPr/>
            <p:nvPr/>
          </p:nvSpPr>
          <p:spPr>
            <a:xfrm>
              <a:off x="1869933" y="2564907"/>
              <a:ext cx="614916" cy="551566"/>
            </a:xfrm>
            <a:custGeom>
              <a:avLst/>
              <a:gdLst>
                <a:gd name="rtt" fmla="*/ 122983 h 614916"/>
                <a:gd name="rtr" fmla="*/ 491933 w 614916"/>
                <a:gd name="rtb" fmla="*/ 614916 h 614916"/>
              </a:gdLst>
              <a:ahLst/>
              <a:cxnLst/>
              <a:rect l="l" t="rtt" r="rtr" b="rtb"/>
              <a:pathLst>
                <a:path w="614916" h="614916" stroke="0">
                  <a:moveTo>
                    <a:pt x="0" y="0"/>
                  </a:moveTo>
                  <a:cubicBezTo>
                    <a:pt x="343215" y="0"/>
                    <a:pt x="614916" y="275307"/>
                    <a:pt x="614916" y="614916"/>
                  </a:cubicBezTo>
                  <a:lnTo>
                    <a:pt x="0" y="614916"/>
                  </a:lnTo>
                  <a:lnTo>
                    <a:pt x="0" y="0"/>
                  </a:lnTo>
                  <a:close/>
                </a:path>
                <a:path w="614916" h="614916" fill="none">
                  <a:moveTo>
                    <a:pt x="0" y="0"/>
                  </a:moveTo>
                  <a:cubicBezTo>
                    <a:pt x="343215" y="0"/>
                    <a:pt x="614916" y="275307"/>
                    <a:pt x="614916" y="614916"/>
                  </a:cubicBezTo>
                  <a:lnTo>
                    <a:pt x="0" y="614916"/>
                  </a:lnTo>
                  <a:lnTo>
                    <a:pt x="0" y="0"/>
                  </a:lnTo>
                  <a:close/>
                </a:path>
              </a:pathLst>
            </a:cu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endParaRPr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3" name="任意多边形: 形状 52"/>
            <p:cNvSpPr/>
            <p:nvPr/>
          </p:nvSpPr>
          <p:spPr>
            <a:xfrm>
              <a:off x="1869933" y="3331567"/>
              <a:ext cx="8452135" cy="612851"/>
            </a:xfrm>
            <a:custGeom>
              <a:avLst/>
              <a:gdLst>
                <a:gd name="rtl" fmla="*/ 683240 w 3192000"/>
                <a:gd name="rtr" fmla="*/ 3192000 w 3192000"/>
              </a:gdLst>
              <a:ahLst/>
              <a:cxnLst/>
              <a:rect l="rtl" t="t" r="rtr" b="b"/>
              <a:pathLst>
                <a:path w="3192000" h="683240" stroke="0">
                  <a:moveTo>
                    <a:pt x="0" y="0"/>
                  </a:moveTo>
                  <a:lnTo>
                    <a:pt x="3192000" y="0"/>
                  </a:lnTo>
                  <a:lnTo>
                    <a:pt x="3192000" y="683240"/>
                  </a:lnTo>
                  <a:lnTo>
                    <a:pt x="0" y="683240"/>
                  </a:lnTo>
                  <a:lnTo>
                    <a:pt x="0" y="0"/>
                  </a:lnTo>
                  <a:close/>
                </a:path>
                <a:path w="3192000" h="683240" fill="none">
                  <a:moveTo>
                    <a:pt x="0" y="0"/>
                  </a:moveTo>
                  <a:lnTo>
                    <a:pt x="3192000" y="0"/>
                  </a:lnTo>
                  <a:lnTo>
                    <a:pt x="3192000" y="683240"/>
                  </a:lnTo>
                  <a:lnTo>
                    <a:pt x="0" y="68324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r>
                <a:rPr lang="zh-CN" altLang="en-US" sz="1600" dirty="0">
                  <a:solidFill>
                    <a:srgbClr val="184199"/>
                  </a:solidFill>
                  <a:latin typeface="微软雅黑" panose="020B0503020204020204" charset="-122"/>
                  <a:ea typeface="微软雅黑" panose="020B0503020204020204" charset="-122"/>
                </a:rPr>
                <a:t>为应对突发公共卫生事件，或者紧急情况下为</a:t>
              </a:r>
              <a:r>
                <a:rPr lang="zh-CN" altLang="en-US" sz="1600" b="1" dirty="0">
                  <a:solidFill>
                    <a:srgbClr val="D66F52"/>
                  </a:solidFill>
                  <a:latin typeface="微软雅黑" panose="020B0503020204020204" charset="-122"/>
                  <a:ea typeface="微软雅黑" panose="020B0503020204020204" charset="-122"/>
                </a:rPr>
                <a:t>保护自然人的生命健康和财产安全所必需</a:t>
              </a:r>
              <a:endParaRPr lang="en-US" sz="1600" b="1" dirty="0">
                <a:solidFill>
                  <a:srgbClr val="D66F52"/>
                </a:solidFill>
                <a:latin typeface="微软雅黑" panose="020B0503020204020204" charset="-122"/>
                <a:ea typeface="微软雅黑" panose="020B0503020204020204" charset="-122"/>
              </a:endParaRPr>
            </a:p>
          </p:txBody>
        </p:sp>
        <p:sp>
          <p:nvSpPr>
            <p:cNvPr id="54" name="任意多边形: 形状 53"/>
            <p:cNvSpPr/>
            <p:nvPr/>
          </p:nvSpPr>
          <p:spPr>
            <a:xfrm>
              <a:off x="1869933" y="3392852"/>
              <a:ext cx="614916" cy="551566"/>
            </a:xfrm>
            <a:custGeom>
              <a:avLst/>
              <a:gdLst>
                <a:gd name="rtt" fmla="*/ 122983 h 614916"/>
                <a:gd name="rtr" fmla="*/ 491933 w 614916"/>
                <a:gd name="rtb" fmla="*/ 614916 h 614916"/>
              </a:gdLst>
              <a:ahLst/>
              <a:cxnLst/>
              <a:rect l="l" t="rtt" r="rtr" b="rtb"/>
              <a:pathLst>
                <a:path w="614916" h="614916" stroke="0">
                  <a:moveTo>
                    <a:pt x="0" y="0"/>
                  </a:moveTo>
                  <a:cubicBezTo>
                    <a:pt x="343215" y="0"/>
                    <a:pt x="614916" y="275307"/>
                    <a:pt x="614916" y="614916"/>
                  </a:cubicBezTo>
                  <a:lnTo>
                    <a:pt x="0" y="614916"/>
                  </a:lnTo>
                  <a:lnTo>
                    <a:pt x="0" y="0"/>
                  </a:lnTo>
                  <a:close/>
                </a:path>
                <a:path w="614916" h="614916" fill="none">
                  <a:moveTo>
                    <a:pt x="0" y="0"/>
                  </a:moveTo>
                  <a:cubicBezTo>
                    <a:pt x="343215" y="0"/>
                    <a:pt x="614916" y="275307"/>
                    <a:pt x="614916" y="614916"/>
                  </a:cubicBezTo>
                  <a:lnTo>
                    <a:pt x="0" y="614916"/>
                  </a:lnTo>
                  <a:lnTo>
                    <a:pt x="0" y="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3</a:t>
              </a:r>
              <a:endParaRPr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6" name="任意多边形: 形状 55"/>
            <p:cNvSpPr/>
            <p:nvPr/>
          </p:nvSpPr>
          <p:spPr>
            <a:xfrm>
              <a:off x="1869933" y="4159512"/>
              <a:ext cx="8452135" cy="612851"/>
            </a:xfrm>
            <a:custGeom>
              <a:avLst/>
              <a:gdLst>
                <a:gd name="rtl" fmla="*/ 683240 w 3192000"/>
                <a:gd name="rtr" fmla="*/ 3192000 w 3192000"/>
              </a:gdLst>
              <a:ahLst/>
              <a:cxnLst/>
              <a:rect l="rtl" t="t" r="rtr" b="b"/>
              <a:pathLst>
                <a:path w="3192000" h="683240" stroke="0">
                  <a:moveTo>
                    <a:pt x="0" y="0"/>
                  </a:moveTo>
                  <a:lnTo>
                    <a:pt x="3192000" y="0"/>
                  </a:lnTo>
                  <a:lnTo>
                    <a:pt x="3192000" y="683240"/>
                  </a:lnTo>
                  <a:lnTo>
                    <a:pt x="0" y="683240"/>
                  </a:lnTo>
                  <a:lnTo>
                    <a:pt x="0" y="0"/>
                  </a:lnTo>
                  <a:close/>
                </a:path>
                <a:path w="3192000" h="683240" fill="none">
                  <a:moveTo>
                    <a:pt x="0" y="0"/>
                  </a:moveTo>
                  <a:lnTo>
                    <a:pt x="3192000" y="0"/>
                  </a:lnTo>
                  <a:lnTo>
                    <a:pt x="3192000" y="683240"/>
                  </a:lnTo>
                  <a:lnTo>
                    <a:pt x="0" y="68324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r>
                <a:rPr lang="zh-CN" altLang="en-US" sz="1600" dirty="0">
                  <a:solidFill>
                    <a:srgbClr val="6FBA2C"/>
                  </a:solidFill>
                  <a:latin typeface="微软雅黑" panose="020B0503020204020204" charset="-122"/>
                  <a:ea typeface="微软雅黑" panose="020B0503020204020204" charset="-122"/>
                </a:rPr>
                <a:t>为</a:t>
              </a:r>
              <a:r>
                <a:rPr lang="zh-CN" altLang="en-US" sz="1600" b="1" dirty="0">
                  <a:solidFill>
                    <a:srgbClr val="D66F52"/>
                  </a:solidFill>
                  <a:latin typeface="微软雅黑" panose="020B0503020204020204" charset="-122"/>
                  <a:ea typeface="微软雅黑" panose="020B0503020204020204" charset="-122"/>
                </a:rPr>
                <a:t>公共利益实施新闻报道、舆论监督等行为</a:t>
              </a:r>
              <a:r>
                <a:rPr lang="zh-CN" altLang="en-US" sz="1600" dirty="0">
                  <a:solidFill>
                    <a:srgbClr val="6FBA2C"/>
                  </a:solidFill>
                  <a:latin typeface="微软雅黑" panose="020B0503020204020204" charset="-122"/>
                  <a:ea typeface="微软雅黑" panose="020B0503020204020204" charset="-122"/>
                </a:rPr>
                <a:t>，在</a:t>
              </a:r>
              <a:r>
                <a:rPr lang="zh-CN" altLang="en-US" sz="1600" b="1" dirty="0">
                  <a:solidFill>
                    <a:srgbClr val="D66F52"/>
                  </a:solidFill>
                  <a:latin typeface="微软雅黑" panose="020B0503020204020204" charset="-122"/>
                  <a:ea typeface="微软雅黑" panose="020B0503020204020204" charset="-122"/>
                </a:rPr>
                <a:t>合理的范围内</a:t>
              </a:r>
              <a:r>
                <a:rPr lang="zh-CN" altLang="en-US" sz="1600" dirty="0">
                  <a:solidFill>
                    <a:srgbClr val="6FBA2C"/>
                  </a:solidFill>
                  <a:latin typeface="微软雅黑" panose="020B0503020204020204" charset="-122"/>
                  <a:ea typeface="微软雅黑" panose="020B0503020204020204" charset="-122"/>
                </a:rPr>
                <a:t>处理个人信息</a:t>
              </a:r>
              <a:endParaRPr sz="1600" dirty="0">
                <a:solidFill>
                  <a:srgbClr val="6FBA2C"/>
                </a:solidFill>
                <a:latin typeface="微软雅黑" panose="020B0503020204020204" charset="-122"/>
                <a:ea typeface="微软雅黑" panose="020B0503020204020204" charset="-122"/>
              </a:endParaRPr>
            </a:p>
          </p:txBody>
        </p:sp>
        <p:sp>
          <p:nvSpPr>
            <p:cNvPr id="57" name="任意多边形: 形状 56"/>
            <p:cNvSpPr/>
            <p:nvPr/>
          </p:nvSpPr>
          <p:spPr>
            <a:xfrm>
              <a:off x="1869933" y="4220797"/>
              <a:ext cx="614916" cy="551566"/>
            </a:xfrm>
            <a:custGeom>
              <a:avLst/>
              <a:gdLst>
                <a:gd name="rtt" fmla="*/ 122983 h 614916"/>
                <a:gd name="rtr" fmla="*/ 491933 w 614916"/>
                <a:gd name="rtb" fmla="*/ 614916 h 614916"/>
              </a:gdLst>
              <a:ahLst/>
              <a:cxnLst/>
              <a:rect l="l" t="rtt" r="rtr" b="rtb"/>
              <a:pathLst>
                <a:path w="614916" h="614916" stroke="0">
                  <a:moveTo>
                    <a:pt x="0" y="0"/>
                  </a:moveTo>
                  <a:cubicBezTo>
                    <a:pt x="343215" y="0"/>
                    <a:pt x="614916" y="275307"/>
                    <a:pt x="614916" y="614916"/>
                  </a:cubicBezTo>
                  <a:lnTo>
                    <a:pt x="0" y="614916"/>
                  </a:lnTo>
                  <a:lnTo>
                    <a:pt x="0" y="0"/>
                  </a:lnTo>
                  <a:close/>
                </a:path>
                <a:path w="614916" h="614916" fill="none">
                  <a:moveTo>
                    <a:pt x="0" y="0"/>
                  </a:moveTo>
                  <a:cubicBezTo>
                    <a:pt x="343215" y="0"/>
                    <a:pt x="614916" y="275307"/>
                    <a:pt x="614916" y="614916"/>
                  </a:cubicBezTo>
                  <a:lnTo>
                    <a:pt x="0" y="614916"/>
                  </a:lnTo>
                  <a:lnTo>
                    <a:pt x="0" y="0"/>
                  </a:ln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4</a:t>
              </a:r>
              <a:endParaRPr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8" name="任意多边形: 形状 57"/>
            <p:cNvSpPr/>
            <p:nvPr/>
          </p:nvSpPr>
          <p:spPr>
            <a:xfrm>
              <a:off x="1869933" y="4987457"/>
              <a:ext cx="8452135" cy="612851"/>
            </a:xfrm>
            <a:custGeom>
              <a:avLst/>
              <a:gdLst>
                <a:gd name="rtl" fmla="*/ 683240 w 3192000"/>
                <a:gd name="rtr" fmla="*/ 3192000 w 3192000"/>
              </a:gdLst>
              <a:ahLst/>
              <a:cxnLst/>
              <a:rect l="rtl" t="t" r="rtr" b="b"/>
              <a:pathLst>
                <a:path w="3192000" h="683240" stroke="0">
                  <a:moveTo>
                    <a:pt x="0" y="0"/>
                  </a:moveTo>
                  <a:lnTo>
                    <a:pt x="3192000" y="0"/>
                  </a:lnTo>
                  <a:lnTo>
                    <a:pt x="3192000" y="683240"/>
                  </a:lnTo>
                  <a:lnTo>
                    <a:pt x="0" y="683240"/>
                  </a:lnTo>
                  <a:lnTo>
                    <a:pt x="0" y="0"/>
                  </a:lnTo>
                  <a:close/>
                </a:path>
                <a:path w="3192000" h="683240" fill="none">
                  <a:moveTo>
                    <a:pt x="0" y="0"/>
                  </a:moveTo>
                  <a:lnTo>
                    <a:pt x="3192000" y="0"/>
                  </a:lnTo>
                  <a:lnTo>
                    <a:pt x="3192000" y="683240"/>
                  </a:lnTo>
                  <a:lnTo>
                    <a:pt x="0" y="683240"/>
                  </a:lnTo>
                  <a:lnTo>
                    <a:pt x="0" y="0"/>
                  </a:lnTo>
                  <a:close/>
                </a:path>
              </a:pathLst>
            </a:cu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r>
                <a:rPr lang="zh-CN" altLang="en-US" sz="1600" dirty="0">
                  <a:solidFill>
                    <a:srgbClr val="3D878D"/>
                  </a:solidFill>
                  <a:latin typeface="微软雅黑" panose="020B0503020204020204" charset="-122"/>
                  <a:ea typeface="微软雅黑" panose="020B0503020204020204" charset="-122"/>
                </a:rPr>
                <a:t>依照本法规定在</a:t>
              </a:r>
              <a:r>
                <a:rPr lang="zh-CN" altLang="en-US" sz="1600" b="1" dirty="0">
                  <a:solidFill>
                    <a:srgbClr val="D66F52"/>
                  </a:solidFill>
                  <a:latin typeface="微软雅黑" panose="020B0503020204020204" charset="-122"/>
                  <a:ea typeface="微软雅黑" panose="020B0503020204020204" charset="-122"/>
                </a:rPr>
                <a:t>合理的范围内</a:t>
              </a:r>
              <a:r>
                <a:rPr lang="zh-CN" altLang="en-US" sz="1600" dirty="0">
                  <a:solidFill>
                    <a:srgbClr val="3D878D"/>
                  </a:solidFill>
                  <a:latin typeface="微软雅黑" panose="020B0503020204020204" charset="-122"/>
                  <a:ea typeface="微软雅黑" panose="020B0503020204020204" charset="-122"/>
                </a:rPr>
                <a:t>处理</a:t>
              </a:r>
              <a:r>
                <a:rPr lang="zh-CN" altLang="en-US" sz="1600" b="1" dirty="0">
                  <a:solidFill>
                    <a:srgbClr val="D66F52"/>
                  </a:solidFill>
                  <a:latin typeface="微软雅黑" panose="020B0503020204020204" charset="-122"/>
                  <a:ea typeface="微软雅黑" panose="020B0503020204020204" charset="-122"/>
                </a:rPr>
                <a:t>个人自行公开或者其他已经合法公开的个人信息</a:t>
              </a:r>
              <a:endParaRPr lang="en-US" sz="1600" b="1" dirty="0">
                <a:solidFill>
                  <a:srgbClr val="D66F52"/>
                </a:solidFill>
                <a:latin typeface="微软雅黑" panose="020B0503020204020204" charset="-122"/>
                <a:ea typeface="微软雅黑" panose="020B0503020204020204" charset="-122"/>
              </a:endParaRPr>
            </a:p>
          </p:txBody>
        </p:sp>
        <p:sp>
          <p:nvSpPr>
            <p:cNvPr id="59" name="任意多边形: 形状 58"/>
            <p:cNvSpPr/>
            <p:nvPr/>
          </p:nvSpPr>
          <p:spPr>
            <a:xfrm>
              <a:off x="1869933" y="5048742"/>
              <a:ext cx="614916" cy="551566"/>
            </a:xfrm>
            <a:custGeom>
              <a:avLst/>
              <a:gdLst>
                <a:gd name="rtt" fmla="*/ 122983 h 614916"/>
                <a:gd name="rtr" fmla="*/ 491933 w 614916"/>
                <a:gd name="rtb" fmla="*/ 614916 h 614916"/>
              </a:gdLst>
              <a:ahLst/>
              <a:cxnLst/>
              <a:rect l="l" t="rtt" r="rtr" b="rtb"/>
              <a:pathLst>
                <a:path w="614916" h="614916" stroke="0">
                  <a:moveTo>
                    <a:pt x="0" y="0"/>
                  </a:moveTo>
                  <a:cubicBezTo>
                    <a:pt x="343215" y="0"/>
                    <a:pt x="614916" y="275307"/>
                    <a:pt x="614916" y="614916"/>
                  </a:cubicBezTo>
                  <a:lnTo>
                    <a:pt x="0" y="614916"/>
                  </a:lnTo>
                  <a:lnTo>
                    <a:pt x="0" y="0"/>
                  </a:lnTo>
                  <a:close/>
                </a:path>
                <a:path w="614916" h="614916" fill="none">
                  <a:moveTo>
                    <a:pt x="0" y="0"/>
                  </a:moveTo>
                  <a:cubicBezTo>
                    <a:pt x="343215" y="0"/>
                    <a:pt x="614916" y="275307"/>
                    <a:pt x="614916" y="614916"/>
                  </a:cubicBezTo>
                  <a:lnTo>
                    <a:pt x="0" y="614916"/>
                  </a:lnTo>
                  <a:lnTo>
                    <a:pt x="0" y="0"/>
                  </a:lnTo>
                  <a:close/>
                </a:path>
              </a:pathLst>
            </a:cu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5</a:t>
              </a:r>
              <a:endParaRPr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1" name="任意多边形: 形状 60"/>
            <p:cNvSpPr/>
            <p:nvPr/>
          </p:nvSpPr>
          <p:spPr>
            <a:xfrm>
              <a:off x="1869933" y="5815403"/>
              <a:ext cx="8452135" cy="612851"/>
            </a:xfrm>
            <a:custGeom>
              <a:avLst/>
              <a:gdLst>
                <a:gd name="rtl" fmla="*/ 683240 w 3192000"/>
                <a:gd name="rtr" fmla="*/ 3192000 w 3192000"/>
              </a:gdLst>
              <a:ahLst/>
              <a:cxnLst/>
              <a:rect l="rtl" t="t" r="rtr" b="b"/>
              <a:pathLst>
                <a:path w="3192000" h="683240" stroke="0">
                  <a:moveTo>
                    <a:pt x="0" y="0"/>
                  </a:moveTo>
                  <a:lnTo>
                    <a:pt x="3192000" y="0"/>
                  </a:lnTo>
                  <a:lnTo>
                    <a:pt x="3192000" y="683240"/>
                  </a:lnTo>
                  <a:lnTo>
                    <a:pt x="0" y="683240"/>
                  </a:lnTo>
                  <a:lnTo>
                    <a:pt x="0" y="0"/>
                  </a:lnTo>
                  <a:close/>
                </a:path>
                <a:path w="3192000" h="683240" fill="none">
                  <a:moveTo>
                    <a:pt x="0" y="0"/>
                  </a:moveTo>
                  <a:lnTo>
                    <a:pt x="3192000" y="0"/>
                  </a:lnTo>
                  <a:lnTo>
                    <a:pt x="3192000" y="683240"/>
                  </a:lnTo>
                  <a:lnTo>
                    <a:pt x="0" y="68324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31800"/>
              <a:r>
                <a:rPr lang="zh-CN" altLang="en-US" sz="1600" dirty="0">
                  <a:solidFill>
                    <a:srgbClr val="184199"/>
                  </a:solidFill>
                  <a:latin typeface="微软雅黑" panose="020B0503020204020204" charset="-122"/>
                  <a:ea typeface="微软雅黑" panose="020B0503020204020204" charset="-122"/>
                </a:rPr>
                <a:t>法律、行政法规</a:t>
              </a:r>
              <a:r>
                <a:rPr lang="zh-CN" altLang="en-US" sz="1600" b="1" dirty="0">
                  <a:solidFill>
                    <a:srgbClr val="D66F52"/>
                  </a:solidFill>
                  <a:latin typeface="微软雅黑" panose="020B0503020204020204" charset="-122"/>
                  <a:ea typeface="微软雅黑" panose="020B0503020204020204" charset="-122"/>
                </a:rPr>
                <a:t>规定的其他情形</a:t>
              </a:r>
              <a:endParaRPr sz="1600" b="1" dirty="0">
                <a:solidFill>
                  <a:srgbClr val="D66F52"/>
                </a:solidFill>
                <a:latin typeface="微软雅黑" panose="020B0503020204020204" charset="-122"/>
                <a:ea typeface="微软雅黑" panose="020B0503020204020204" charset="-122"/>
              </a:endParaRPr>
            </a:p>
          </p:txBody>
        </p:sp>
        <p:sp>
          <p:nvSpPr>
            <p:cNvPr id="62" name="任意多边形: 形状 61"/>
            <p:cNvSpPr/>
            <p:nvPr/>
          </p:nvSpPr>
          <p:spPr>
            <a:xfrm>
              <a:off x="1869933" y="5876688"/>
              <a:ext cx="614916" cy="551566"/>
            </a:xfrm>
            <a:custGeom>
              <a:avLst/>
              <a:gdLst>
                <a:gd name="rtt" fmla="*/ 122983 h 614916"/>
                <a:gd name="rtr" fmla="*/ 491933 w 614916"/>
                <a:gd name="rtb" fmla="*/ 614916 h 614916"/>
              </a:gdLst>
              <a:ahLst/>
              <a:cxnLst/>
              <a:rect l="l" t="rtt" r="rtr" b="rtb"/>
              <a:pathLst>
                <a:path w="614916" h="614916" stroke="0">
                  <a:moveTo>
                    <a:pt x="0" y="0"/>
                  </a:moveTo>
                  <a:cubicBezTo>
                    <a:pt x="343215" y="0"/>
                    <a:pt x="614916" y="275307"/>
                    <a:pt x="614916" y="614916"/>
                  </a:cubicBezTo>
                  <a:lnTo>
                    <a:pt x="0" y="614916"/>
                  </a:lnTo>
                  <a:lnTo>
                    <a:pt x="0" y="0"/>
                  </a:lnTo>
                  <a:close/>
                </a:path>
                <a:path w="614916" h="614916" fill="none">
                  <a:moveTo>
                    <a:pt x="0" y="0"/>
                  </a:moveTo>
                  <a:cubicBezTo>
                    <a:pt x="343215" y="0"/>
                    <a:pt x="614916" y="275307"/>
                    <a:pt x="614916" y="614916"/>
                  </a:cubicBezTo>
                  <a:lnTo>
                    <a:pt x="0" y="614916"/>
                  </a:lnTo>
                  <a:lnTo>
                    <a:pt x="0" y="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6</a:t>
              </a:r>
              <a:endParaRPr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个人信息处理规则：一般规定</a:t>
            </a:r>
            <a:endParaRPr kumimoji="1" lang="zh-CN" altLang="en-US" dirty="0"/>
          </a:p>
        </p:txBody>
      </p:sp>
      <p:grpSp>
        <p:nvGrpSpPr>
          <p:cNvPr id="11" name="组合 10"/>
          <p:cNvGrpSpPr/>
          <p:nvPr/>
        </p:nvGrpSpPr>
        <p:grpSpPr>
          <a:xfrm>
            <a:off x="1336040" y="1796862"/>
            <a:ext cx="9519920" cy="3977640"/>
            <a:chOff x="1493520" y="1440180"/>
            <a:chExt cx="9519920" cy="3977640"/>
          </a:xfrm>
        </p:grpSpPr>
        <p:grpSp>
          <p:nvGrpSpPr>
            <p:cNvPr id="9" name="组合 8"/>
            <p:cNvGrpSpPr/>
            <p:nvPr/>
          </p:nvGrpSpPr>
          <p:grpSpPr>
            <a:xfrm>
              <a:off x="1493520" y="2766060"/>
              <a:ext cx="1325880" cy="1325880"/>
              <a:chOff x="1493520" y="2717800"/>
              <a:chExt cx="1325880" cy="1325880"/>
            </a:xfrm>
          </p:grpSpPr>
          <p:sp>
            <p:nvSpPr>
              <p:cNvPr id="5" name="矩形: 圆角 4"/>
              <p:cNvSpPr/>
              <p:nvPr/>
            </p:nvSpPr>
            <p:spPr>
              <a:xfrm>
                <a:off x="1493520" y="2717800"/>
                <a:ext cx="1325880" cy="1325880"/>
              </a:xfrm>
              <a:prstGeom prst="round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3D878D"/>
                  </a:solidFill>
                  <a:latin typeface="微软雅黑" panose="020B0503020204020204" charset="-122"/>
                  <a:ea typeface="微软雅黑" panose="020B0503020204020204" charset="-122"/>
                </a:endParaRPr>
              </a:p>
            </p:txBody>
          </p:sp>
          <p:pic>
            <p:nvPicPr>
              <p:cNvPr id="4" name="图片 3"/>
              <p:cNvPicPr/>
              <p:nvPr/>
            </p:nvPicPr>
            <p:blipFill>
              <a:blip r:embed="rId1"/>
              <a:stretch>
                <a:fillRect/>
              </a:stretch>
            </p:blipFill>
            <p:spPr>
              <a:xfrm>
                <a:off x="1878874" y="2861851"/>
                <a:ext cx="555172" cy="555172"/>
              </a:xfrm>
              <a:prstGeom prst="rect">
                <a:avLst/>
              </a:prstGeom>
            </p:spPr>
          </p:pic>
          <p:sp>
            <p:nvSpPr>
              <p:cNvPr id="8" name="文本框 7"/>
              <p:cNvSpPr txBox="1"/>
              <p:nvPr/>
            </p:nvSpPr>
            <p:spPr>
              <a:xfrm>
                <a:off x="1647619" y="3561074"/>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solidFill>
                      <a:srgbClr val="3D878D"/>
                    </a:solidFill>
                    <a:effectLst/>
                  </a:rPr>
                  <a:t>个人同意</a:t>
                </a:r>
                <a:endParaRPr lang="zh-CN" altLang="en-US" dirty="0">
                  <a:solidFill>
                    <a:srgbClr val="3D878D"/>
                  </a:solidFill>
                  <a:effectLst/>
                </a:endParaRPr>
              </a:p>
            </p:txBody>
          </p:sp>
        </p:grpSp>
        <p:grpSp>
          <p:nvGrpSpPr>
            <p:cNvPr id="7" name="组合 6"/>
            <p:cNvGrpSpPr/>
            <p:nvPr/>
          </p:nvGrpSpPr>
          <p:grpSpPr>
            <a:xfrm>
              <a:off x="4056380" y="4091940"/>
              <a:ext cx="1325880" cy="1325880"/>
              <a:chOff x="3799840" y="4091940"/>
              <a:chExt cx="1325880" cy="1325880"/>
            </a:xfrm>
          </p:grpSpPr>
          <p:sp>
            <p:nvSpPr>
              <p:cNvPr id="25" name="矩形: 圆角 24"/>
              <p:cNvSpPr/>
              <p:nvPr/>
            </p:nvSpPr>
            <p:spPr>
              <a:xfrm>
                <a:off x="3799840" y="4091940"/>
                <a:ext cx="1325880" cy="1325880"/>
              </a:xfrm>
              <a:prstGeom prst="round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184199"/>
                  </a:solidFill>
                  <a:latin typeface="微软雅黑" panose="020B0503020204020204" charset="-122"/>
                  <a:ea typeface="微软雅黑" panose="020B0503020204020204" charset="-122"/>
                </a:endParaRPr>
              </a:p>
            </p:txBody>
          </p:sp>
          <p:sp>
            <p:nvSpPr>
              <p:cNvPr id="27" name="文本框 26"/>
              <p:cNvSpPr txBox="1"/>
              <p:nvPr/>
            </p:nvSpPr>
            <p:spPr>
              <a:xfrm>
                <a:off x="3953939" y="4935214"/>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solidFill>
                      <a:srgbClr val="184199"/>
                    </a:solidFill>
                    <a:effectLst/>
                  </a:rPr>
                  <a:t>撤回同意</a:t>
                </a:r>
                <a:endParaRPr lang="zh-CN" altLang="en-US" dirty="0">
                  <a:solidFill>
                    <a:srgbClr val="184199"/>
                  </a:solidFill>
                  <a:effectLst/>
                </a:endParaRPr>
              </a:p>
            </p:txBody>
          </p:sp>
          <p:pic>
            <p:nvPicPr>
              <p:cNvPr id="28" name="图片 27"/>
              <p:cNvPicPr/>
              <p:nvPr/>
            </p:nvPicPr>
            <p:blipFill>
              <a:blip r:embed="rId2"/>
              <a:stretch>
                <a:fillRect/>
              </a:stretch>
            </p:blipFill>
            <p:spPr>
              <a:xfrm>
                <a:off x="4185194" y="4235991"/>
                <a:ext cx="555172" cy="555172"/>
              </a:xfrm>
              <a:prstGeom prst="rect">
                <a:avLst/>
              </a:prstGeom>
            </p:spPr>
          </p:pic>
        </p:grpSp>
        <p:grpSp>
          <p:nvGrpSpPr>
            <p:cNvPr id="6" name="组合 5"/>
            <p:cNvGrpSpPr/>
            <p:nvPr/>
          </p:nvGrpSpPr>
          <p:grpSpPr>
            <a:xfrm>
              <a:off x="4056380" y="1440180"/>
              <a:ext cx="1325880" cy="1325880"/>
              <a:chOff x="3799840" y="1440180"/>
              <a:chExt cx="1325880" cy="1325880"/>
            </a:xfrm>
          </p:grpSpPr>
          <p:sp>
            <p:nvSpPr>
              <p:cNvPr id="21" name="矩形: 圆角 20"/>
              <p:cNvSpPr/>
              <p:nvPr/>
            </p:nvSpPr>
            <p:spPr>
              <a:xfrm>
                <a:off x="3799840" y="1440180"/>
                <a:ext cx="1325880" cy="1325880"/>
              </a:xfrm>
              <a:prstGeom prst="round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6FBA2C"/>
                  </a:solidFill>
                  <a:latin typeface="微软雅黑" panose="020B0503020204020204" charset="-122"/>
                  <a:ea typeface="微软雅黑" panose="020B0503020204020204" charset="-122"/>
                </a:endParaRPr>
              </a:p>
            </p:txBody>
          </p:sp>
          <p:sp>
            <p:nvSpPr>
              <p:cNvPr id="23" name="文本框 22"/>
              <p:cNvSpPr txBox="1"/>
              <p:nvPr/>
            </p:nvSpPr>
            <p:spPr>
              <a:xfrm>
                <a:off x="3953939" y="2283454"/>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solidFill>
                      <a:srgbClr val="6FBA2C"/>
                    </a:solidFill>
                    <a:effectLst/>
                  </a:rPr>
                  <a:t>取得同意</a:t>
                </a:r>
                <a:endParaRPr lang="zh-CN" altLang="en-US" dirty="0">
                  <a:solidFill>
                    <a:srgbClr val="6FBA2C"/>
                  </a:solidFill>
                  <a:effectLst/>
                </a:endParaRPr>
              </a:p>
            </p:txBody>
          </p:sp>
          <p:pic>
            <p:nvPicPr>
              <p:cNvPr id="31" name="图片 30"/>
              <p:cNvPicPr/>
              <p:nvPr/>
            </p:nvPicPr>
            <p:blipFill>
              <a:blip r:embed="rId3"/>
              <a:stretch>
                <a:fillRect/>
              </a:stretch>
            </p:blipFill>
            <p:spPr>
              <a:xfrm>
                <a:off x="4185194" y="1584231"/>
                <a:ext cx="555172" cy="555172"/>
              </a:xfrm>
              <a:prstGeom prst="rect">
                <a:avLst/>
              </a:prstGeom>
            </p:spPr>
          </p:pic>
        </p:grpSp>
        <p:cxnSp>
          <p:nvCxnSpPr>
            <p:cNvPr id="47" name="直接箭头连接符 46"/>
            <p:cNvCxnSpPr>
              <a:stCxn id="5" idx="3"/>
              <a:endCxn id="21" idx="1"/>
            </p:cNvCxnSpPr>
            <p:nvPr/>
          </p:nvCxnSpPr>
          <p:spPr>
            <a:xfrm flipV="1">
              <a:off x="2819400" y="2103120"/>
              <a:ext cx="1236980" cy="1325880"/>
            </a:xfrm>
            <a:prstGeom prst="straightConnector1">
              <a:avLst/>
            </a:prstGeom>
            <a:ln w="19050">
              <a:solidFill>
                <a:srgbClr val="3D878D"/>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5" idx="3"/>
              <a:endCxn id="25" idx="1"/>
            </p:cNvCxnSpPr>
            <p:nvPr/>
          </p:nvCxnSpPr>
          <p:spPr>
            <a:xfrm>
              <a:off x="2819400" y="3429000"/>
              <a:ext cx="1236980" cy="1325880"/>
            </a:xfrm>
            <a:prstGeom prst="straightConnector1">
              <a:avLst/>
            </a:prstGeom>
            <a:ln w="19050">
              <a:solidFill>
                <a:srgbClr val="3D878D"/>
              </a:solidFill>
              <a:tailEnd type="triangle"/>
            </a:ln>
          </p:spPr>
          <p:style>
            <a:lnRef idx="1">
              <a:schemeClr val="accent1"/>
            </a:lnRef>
            <a:fillRef idx="0">
              <a:schemeClr val="accent1"/>
            </a:fillRef>
            <a:effectRef idx="0">
              <a:schemeClr val="accent1"/>
            </a:effectRef>
            <a:fontRef idx="minor">
              <a:schemeClr val="tx1"/>
            </a:fontRef>
          </p:style>
        </p:cxnSp>
        <p:sp>
          <p:nvSpPr>
            <p:cNvPr id="48" name="矩形: 圆角 47"/>
            <p:cNvSpPr/>
            <p:nvPr/>
          </p:nvSpPr>
          <p:spPr>
            <a:xfrm>
              <a:off x="6619240" y="1440180"/>
              <a:ext cx="4394200" cy="1325880"/>
            </a:xfrm>
            <a:prstGeom prst="round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600" dirty="0">
                  <a:solidFill>
                    <a:srgbClr val="6FBA2C"/>
                  </a:solidFill>
                  <a:latin typeface="微软雅黑" panose="020B0503020204020204" charset="-122"/>
                  <a:ea typeface="微软雅黑" panose="020B0503020204020204" charset="-122"/>
                </a:rPr>
                <a:t>充分知情，自愿明确</a:t>
              </a:r>
              <a:endParaRPr lang="en-US" altLang="zh-CN" sz="16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600" dirty="0">
                  <a:solidFill>
                    <a:srgbClr val="6FBA2C"/>
                  </a:solidFill>
                  <a:latin typeface="微软雅黑" panose="020B0503020204020204" charset="-122"/>
                  <a:ea typeface="微软雅黑" panose="020B0503020204020204" charset="-122"/>
                </a:rPr>
                <a:t>法定单独或书面同意</a:t>
              </a:r>
              <a:endParaRPr lang="en-US" altLang="zh-CN" sz="16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600" dirty="0">
                  <a:solidFill>
                    <a:srgbClr val="6FBA2C"/>
                  </a:solidFill>
                  <a:latin typeface="微软雅黑" panose="020B0503020204020204" charset="-122"/>
                  <a:ea typeface="微软雅黑" panose="020B0503020204020204" charset="-122"/>
                </a:rPr>
                <a:t>变更需重新取得同意</a:t>
              </a:r>
              <a:endParaRPr lang="zh-CN" altLang="en-US" sz="1600" dirty="0">
                <a:solidFill>
                  <a:srgbClr val="6FBA2C"/>
                </a:solidFill>
                <a:latin typeface="微软雅黑" panose="020B0503020204020204" charset="-122"/>
                <a:ea typeface="微软雅黑" panose="020B0503020204020204" charset="-122"/>
              </a:endParaRPr>
            </a:p>
          </p:txBody>
        </p:sp>
        <p:sp>
          <p:nvSpPr>
            <p:cNvPr id="52" name="矩形: 圆角 51"/>
            <p:cNvSpPr/>
            <p:nvPr/>
          </p:nvSpPr>
          <p:spPr>
            <a:xfrm>
              <a:off x="6619240" y="4091940"/>
              <a:ext cx="4394200" cy="1325880"/>
            </a:xfrm>
            <a:prstGeom prst="round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600" dirty="0">
                  <a:solidFill>
                    <a:srgbClr val="184199"/>
                  </a:solidFill>
                  <a:latin typeface="微软雅黑" panose="020B0503020204020204" charset="-122"/>
                  <a:ea typeface="微软雅黑" panose="020B0503020204020204" charset="-122"/>
                </a:rPr>
                <a:t>个人有权撤回其同意</a:t>
              </a:r>
              <a:endParaRPr lang="en-US" altLang="zh-CN" sz="16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600" dirty="0">
                  <a:solidFill>
                    <a:srgbClr val="184199"/>
                  </a:solidFill>
                  <a:latin typeface="微软雅黑" panose="020B0503020204020204" charset="-122"/>
                  <a:ea typeface="微软雅黑" panose="020B0503020204020204" charset="-122"/>
                </a:rPr>
                <a:t>撤回同意不影响撤回前基于个人同意已进行的个人信息处理活动的效力</a:t>
              </a:r>
              <a:endParaRPr lang="zh-CN" altLang="en-US" sz="1600" dirty="0">
                <a:solidFill>
                  <a:srgbClr val="184199"/>
                </a:solidFill>
                <a:latin typeface="微软雅黑" panose="020B0503020204020204" charset="-122"/>
                <a:ea typeface="微软雅黑" panose="020B0503020204020204" charset="-122"/>
              </a:endParaRPr>
            </a:p>
          </p:txBody>
        </p:sp>
        <p:sp>
          <p:nvSpPr>
            <p:cNvPr id="53" name="箭头: 燕尾形 52"/>
            <p:cNvSpPr/>
            <p:nvPr/>
          </p:nvSpPr>
          <p:spPr>
            <a:xfrm>
              <a:off x="5665407" y="1762171"/>
              <a:ext cx="670685" cy="681898"/>
            </a:xfrm>
            <a:prstGeom prst="notched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4" name="箭头: 燕尾形 53"/>
            <p:cNvSpPr/>
            <p:nvPr/>
          </p:nvSpPr>
          <p:spPr>
            <a:xfrm>
              <a:off x="5665407" y="4413931"/>
              <a:ext cx="670685" cy="681898"/>
            </a:xfrm>
            <a:prstGeom prst="notched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5" name="文本框 54"/>
            <p:cNvSpPr txBox="1"/>
            <p:nvPr/>
          </p:nvSpPr>
          <p:spPr>
            <a:xfrm>
              <a:off x="4056380" y="3035239"/>
              <a:ext cx="6957060" cy="787523"/>
            </a:xfrm>
            <a:prstGeom prst="rect">
              <a:avLst/>
            </a:prstGeom>
            <a:noFill/>
          </p:spPr>
          <p:txBody>
            <a:bodyPr wrap="square">
              <a:spAutoFit/>
            </a:bodyPr>
            <a:lstStyle/>
            <a:p>
              <a:pPr indent="431800">
                <a:lnSpc>
                  <a:spcPct val="150000"/>
                </a:lnSpc>
              </a:pPr>
              <a:r>
                <a:rPr lang="zh-CN" altLang="zh-CN" sz="1600" b="1" dirty="0">
                  <a:solidFill>
                    <a:srgbClr val="D66F52"/>
                  </a:solidFill>
                  <a:effectLst/>
                  <a:latin typeface="微软雅黑" panose="020B0503020204020204" charset="-122"/>
                  <a:ea typeface="微软雅黑" panose="020B0503020204020204" charset="-122"/>
                  <a:cs typeface="Helvetica" panose="020B0604020202020204" pitchFamily="34" charset="0"/>
                </a:rPr>
                <a:t>不得以个人不同意或者撤回同意为由，拒绝提供产品或者服务</a:t>
              </a:r>
              <a:r>
                <a:rPr lang="zh-CN" altLang="en-US" sz="1600" dirty="0">
                  <a:solidFill>
                    <a:srgbClr val="3D878D"/>
                  </a:solidFill>
                  <a:effectLst/>
                  <a:latin typeface="微软雅黑" panose="020B0503020204020204" charset="-122"/>
                  <a:ea typeface="微软雅黑" panose="020B0503020204020204" charset="-122"/>
                  <a:cs typeface="Helvetica" panose="020B0604020202020204" pitchFamily="34" charset="0"/>
                </a:rPr>
                <a:t>，</a:t>
              </a:r>
              <a:r>
                <a:rPr lang="zh-CN" altLang="zh-CN" sz="1600" dirty="0">
                  <a:solidFill>
                    <a:srgbClr val="3D878D"/>
                  </a:solidFill>
                  <a:effectLst/>
                  <a:latin typeface="微软雅黑" panose="020B0503020204020204" charset="-122"/>
                  <a:ea typeface="微软雅黑" panose="020B0503020204020204" charset="-122"/>
                  <a:cs typeface="Helvetica" panose="020B0604020202020204" pitchFamily="34" charset="0"/>
                </a:rPr>
                <a:t>处理个人信息属于提供产品或者服务所必需的除外</a:t>
              </a:r>
              <a:endParaRPr lang="zh-CN" altLang="en-US" sz="1600" dirty="0">
                <a:solidFill>
                  <a:srgbClr val="3D878D"/>
                </a:solidFill>
                <a:latin typeface="微软雅黑" panose="020B0503020204020204" charset="-122"/>
                <a:ea typeface="微软雅黑" panose="020B050302020402020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个人信息处理规则：一般规定</a:t>
            </a:r>
            <a:endParaRPr kumimoji="1" lang="zh-CN" altLang="en-US" dirty="0"/>
          </a:p>
        </p:txBody>
      </p:sp>
      <p:grpSp>
        <p:nvGrpSpPr>
          <p:cNvPr id="13" name="组合 12"/>
          <p:cNvGrpSpPr/>
          <p:nvPr/>
        </p:nvGrpSpPr>
        <p:grpSpPr>
          <a:xfrm>
            <a:off x="527156" y="1482560"/>
            <a:ext cx="11137687" cy="4958880"/>
            <a:chOff x="527156" y="1482560"/>
            <a:chExt cx="11137687" cy="4958880"/>
          </a:xfrm>
        </p:grpSpPr>
        <p:sp>
          <p:nvSpPr>
            <p:cNvPr id="4" name="矩形: 圆角 3"/>
            <p:cNvSpPr/>
            <p:nvPr/>
          </p:nvSpPr>
          <p:spPr>
            <a:xfrm>
              <a:off x="527156" y="1482560"/>
              <a:ext cx="3547003"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共同处理个人信息</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任意多边形: 形状 15"/>
            <p:cNvSpPr/>
            <p:nvPr/>
          </p:nvSpPr>
          <p:spPr>
            <a:xfrm>
              <a:off x="527157"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6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共同决定处理目的和处理方式的，应当</a:t>
              </a:r>
              <a:r>
                <a:rPr lang="zh-CN" altLang="en-US" sz="1400" b="1" dirty="0">
                  <a:solidFill>
                    <a:srgbClr val="D66F52"/>
                  </a:solidFill>
                  <a:latin typeface="微软雅黑" panose="020B0503020204020204" charset="-122"/>
                  <a:ea typeface="微软雅黑" panose="020B0503020204020204" charset="-122"/>
                </a:rPr>
                <a:t>约定各自的权利和义务</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个人可以</a:t>
              </a:r>
              <a:r>
                <a:rPr lang="zh-CN" altLang="en-US" sz="1400" b="1" dirty="0">
                  <a:solidFill>
                    <a:srgbClr val="D66F52"/>
                  </a:solidFill>
                  <a:latin typeface="微软雅黑" panose="020B0503020204020204" charset="-122"/>
                  <a:ea typeface="微软雅黑" panose="020B0503020204020204" charset="-122"/>
                </a:rPr>
                <a:t>向其中任何一个个人信息处理者</a:t>
              </a:r>
              <a:r>
                <a:rPr lang="zh-CN" altLang="en-US" sz="1400" dirty="0">
                  <a:solidFill>
                    <a:srgbClr val="6FBA2C"/>
                  </a:solidFill>
                  <a:latin typeface="微软雅黑" panose="020B0503020204020204" charset="-122"/>
                  <a:ea typeface="微软雅黑" panose="020B0503020204020204" charset="-122"/>
                </a:rPr>
                <a:t>要求行使本法规定的权利</a:t>
              </a: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zh-CN" sz="1400" dirty="0">
                  <a:solidFill>
                    <a:srgbClr val="6FBA2C"/>
                  </a:solidFill>
                  <a:latin typeface="微软雅黑" panose="020B0503020204020204" charset="-122"/>
                  <a:ea typeface="微软雅黑" panose="020B0503020204020204" charset="-122"/>
                </a:rPr>
                <a:t>侵害个人信息权益造成损害的，应当</a:t>
              </a:r>
              <a:r>
                <a:rPr lang="zh-CN" altLang="zh-CN" sz="1400" b="1" dirty="0">
                  <a:solidFill>
                    <a:srgbClr val="D66F52"/>
                  </a:solidFill>
                  <a:latin typeface="微软雅黑" panose="020B0503020204020204" charset="-122"/>
                  <a:ea typeface="微软雅黑" panose="020B0503020204020204" charset="-122"/>
                </a:rPr>
                <a:t>依法承担连带责任</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endParaRPr sz="1400" b="1" dirty="0">
                <a:solidFill>
                  <a:srgbClr val="D66F52"/>
                </a:solidFill>
                <a:latin typeface="微软雅黑" panose="020B0503020204020204" charset="-122"/>
                <a:ea typeface="微软雅黑" panose="020B0503020204020204" charset="-122"/>
              </a:endParaRPr>
            </a:p>
          </p:txBody>
        </p:sp>
        <p:sp>
          <p:nvSpPr>
            <p:cNvPr id="44" name="矩形: 圆角 43"/>
            <p:cNvSpPr/>
            <p:nvPr/>
          </p:nvSpPr>
          <p:spPr>
            <a:xfrm>
              <a:off x="4322498"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委托处理个人信息</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5" name="任意多边形: 形状 44"/>
            <p:cNvSpPr/>
            <p:nvPr/>
          </p:nvSpPr>
          <p:spPr>
            <a:xfrm>
              <a:off x="4322499"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应与受托人约定</a:t>
              </a:r>
              <a:r>
                <a:rPr lang="zh-CN" altLang="en-US" sz="1400" b="1" dirty="0">
                  <a:solidFill>
                    <a:srgbClr val="D66F52"/>
                  </a:solidFill>
                  <a:latin typeface="微软雅黑" panose="020B0503020204020204" charset="-122"/>
                  <a:ea typeface="微软雅黑" panose="020B0503020204020204" charset="-122"/>
                </a:rPr>
                <a:t>委托处理的目的</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期限</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处理方式</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个人信息的种类</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保护措施</a:t>
              </a:r>
              <a:r>
                <a:rPr lang="zh-CN" altLang="en-US" sz="1400" dirty="0">
                  <a:solidFill>
                    <a:srgbClr val="184199"/>
                  </a:solidFill>
                  <a:latin typeface="微软雅黑" panose="020B0503020204020204" charset="-122"/>
                  <a:ea typeface="微软雅黑" panose="020B0503020204020204" charset="-122"/>
                </a:rPr>
                <a:t>以及</a:t>
              </a:r>
              <a:r>
                <a:rPr lang="zh-CN" altLang="en-US" sz="1400" b="1" dirty="0">
                  <a:solidFill>
                    <a:srgbClr val="D66F52"/>
                  </a:solidFill>
                  <a:latin typeface="微软雅黑" panose="020B0503020204020204" charset="-122"/>
                  <a:ea typeface="微软雅黑" panose="020B0503020204020204" charset="-122"/>
                </a:rPr>
                <a:t>双方的权利和义务</a:t>
              </a:r>
              <a:r>
                <a:rPr lang="zh-CN" altLang="en-US" sz="1400" dirty="0">
                  <a:solidFill>
                    <a:srgbClr val="184199"/>
                  </a:solidFill>
                  <a:latin typeface="微软雅黑" panose="020B0503020204020204" charset="-122"/>
                  <a:ea typeface="微软雅黑" panose="020B0503020204020204" charset="-122"/>
                </a:rPr>
                <a:t>等</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监督受托人</a:t>
              </a:r>
              <a:r>
                <a:rPr lang="zh-CN" altLang="en-US" sz="1400" dirty="0">
                  <a:solidFill>
                    <a:srgbClr val="184199"/>
                  </a:solidFill>
                  <a:latin typeface="微软雅黑" panose="020B0503020204020204" charset="-122"/>
                  <a:ea typeface="微软雅黑" panose="020B0503020204020204" charset="-122"/>
                </a:rPr>
                <a:t>的个人信息处理活动</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受托人应当</a:t>
              </a:r>
              <a:r>
                <a:rPr lang="zh-CN" altLang="en-US" sz="1400" b="1" dirty="0">
                  <a:solidFill>
                    <a:srgbClr val="D66F52"/>
                  </a:solidFill>
                  <a:latin typeface="微软雅黑" panose="020B0503020204020204" charset="-122"/>
                  <a:ea typeface="微软雅黑" panose="020B0503020204020204" charset="-122"/>
                </a:rPr>
                <a:t>按照约定处理个人信息</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不得超出约定的处理目的、处理方式</a:t>
              </a:r>
              <a:r>
                <a:rPr lang="zh-CN" altLang="en-US" sz="1400" dirty="0">
                  <a:solidFill>
                    <a:srgbClr val="184199"/>
                  </a:solidFill>
                  <a:latin typeface="微软雅黑" panose="020B0503020204020204" charset="-122"/>
                  <a:ea typeface="微软雅黑" panose="020B0503020204020204" charset="-122"/>
                </a:rPr>
                <a:t>等处理个人信息</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委托合同不生效、无效、被撤销或者终止的，受托人应当</a:t>
              </a:r>
              <a:r>
                <a:rPr lang="zh-CN" altLang="en-US" sz="1400" b="1" dirty="0">
                  <a:solidFill>
                    <a:srgbClr val="D66F52"/>
                  </a:solidFill>
                  <a:latin typeface="微软雅黑" panose="020B0503020204020204" charset="-122"/>
                  <a:ea typeface="微软雅黑" panose="020B0503020204020204" charset="-122"/>
                </a:rPr>
                <a:t>将个人信息返还个人信息处理者或者予以删除</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不得保留</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受托人</a:t>
              </a:r>
              <a:r>
                <a:rPr lang="zh-CN" altLang="en-US" sz="1400" b="1" dirty="0">
                  <a:solidFill>
                    <a:srgbClr val="D66F52"/>
                  </a:solidFill>
                  <a:latin typeface="微软雅黑" panose="020B0503020204020204" charset="-122"/>
                  <a:ea typeface="微软雅黑" panose="020B0503020204020204" charset="-122"/>
                </a:rPr>
                <a:t>不得未经同意转委托他人</a:t>
              </a:r>
              <a:endParaRPr sz="1400" b="1" dirty="0">
                <a:solidFill>
                  <a:srgbClr val="D66F52"/>
                </a:solidFill>
                <a:latin typeface="微软雅黑" panose="020B0503020204020204" charset="-122"/>
                <a:ea typeface="微软雅黑" panose="020B0503020204020204" charset="-122"/>
              </a:endParaRPr>
            </a:p>
          </p:txBody>
        </p:sp>
        <p:sp>
          <p:nvSpPr>
            <p:cNvPr id="48" name="矩形: 圆角 47"/>
            <p:cNvSpPr/>
            <p:nvPr/>
          </p:nvSpPr>
          <p:spPr>
            <a:xfrm>
              <a:off x="8117839" y="1482560"/>
              <a:ext cx="3547003"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转移个人信息</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9" name="任意多边形: 形状 48"/>
            <p:cNvSpPr/>
            <p:nvPr/>
          </p:nvSpPr>
          <p:spPr>
            <a:xfrm>
              <a:off x="8117840"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个人信息处理者因</a:t>
              </a:r>
              <a:r>
                <a:rPr lang="zh-CN" altLang="en-US" sz="1400" b="1" dirty="0">
                  <a:solidFill>
                    <a:srgbClr val="D66F52"/>
                  </a:solidFill>
                  <a:latin typeface="微软雅黑" panose="020B0503020204020204" charset="-122"/>
                  <a:ea typeface="微软雅黑" panose="020B0503020204020204" charset="-122"/>
                </a:rPr>
                <a:t>合并、分立、解散、被宣告破产等原因</a:t>
              </a:r>
              <a:r>
                <a:rPr lang="zh-CN" altLang="en-US" sz="1400" dirty="0">
                  <a:solidFill>
                    <a:srgbClr val="6FBA2C"/>
                  </a:solidFill>
                  <a:latin typeface="微软雅黑" panose="020B0503020204020204" charset="-122"/>
                  <a:ea typeface="微软雅黑" panose="020B0503020204020204" charset="-122"/>
                </a:rPr>
                <a:t>需要转移个人信息的，应当向个人告知</a:t>
              </a:r>
              <a:r>
                <a:rPr lang="zh-CN" altLang="en-US" sz="1400" b="1" dirty="0">
                  <a:solidFill>
                    <a:srgbClr val="D66F52"/>
                  </a:solidFill>
                  <a:latin typeface="微软雅黑" panose="020B0503020204020204" charset="-122"/>
                  <a:ea typeface="微软雅黑" panose="020B0503020204020204" charset="-122"/>
                </a:rPr>
                <a:t>接收方的名称</a:t>
              </a:r>
              <a:r>
                <a:rPr lang="zh-CN" altLang="en-US" sz="1400" dirty="0">
                  <a:solidFill>
                    <a:srgbClr val="6FBA2C"/>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姓名</a:t>
              </a:r>
              <a:r>
                <a:rPr lang="zh-CN" altLang="en-US" sz="1400" dirty="0">
                  <a:solidFill>
                    <a:srgbClr val="6FBA2C"/>
                  </a:solidFill>
                  <a:latin typeface="微软雅黑" panose="020B0503020204020204" charset="-122"/>
                  <a:ea typeface="微软雅黑" panose="020B0503020204020204" charset="-122"/>
                </a:rPr>
                <a:t>和</a:t>
              </a:r>
              <a:r>
                <a:rPr lang="zh-CN" altLang="en-US" sz="1400" b="1" dirty="0">
                  <a:solidFill>
                    <a:srgbClr val="D66F52"/>
                  </a:solidFill>
                  <a:latin typeface="微软雅黑" panose="020B0503020204020204" charset="-122"/>
                  <a:ea typeface="微软雅黑" panose="020B0503020204020204" charset="-122"/>
                </a:rPr>
                <a:t>联系方式</a:t>
              </a: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接收方应当</a:t>
              </a:r>
              <a:r>
                <a:rPr lang="zh-CN" altLang="en-US" sz="1400" b="1" dirty="0">
                  <a:solidFill>
                    <a:srgbClr val="D66F52"/>
                  </a:solidFill>
                  <a:latin typeface="微软雅黑" panose="020B0503020204020204" charset="-122"/>
                  <a:ea typeface="微软雅黑" panose="020B0503020204020204" charset="-122"/>
                </a:rPr>
                <a:t>继续履行个人信息处理者的义务</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接收方变更原先的处理目的、处理方式的，应当</a:t>
              </a:r>
              <a:r>
                <a:rPr lang="zh-CN" altLang="en-US" sz="1400" b="1" dirty="0">
                  <a:solidFill>
                    <a:srgbClr val="D66F52"/>
                  </a:solidFill>
                  <a:latin typeface="微软雅黑" panose="020B0503020204020204" charset="-122"/>
                  <a:ea typeface="微软雅黑" panose="020B0503020204020204" charset="-122"/>
                </a:rPr>
                <a:t>重新取得个人同意</a:t>
              </a:r>
              <a:endParaRPr sz="1400" b="1" dirty="0">
                <a:solidFill>
                  <a:srgbClr val="D66F52"/>
                </a:solidFill>
                <a:latin typeface="微软雅黑" panose="020B0503020204020204" charset="-122"/>
                <a:ea typeface="微软雅黑" panose="020B0503020204020204" charset="-122"/>
              </a:endParaRPr>
            </a:p>
          </p:txBody>
        </p:sp>
        <p:pic>
          <p:nvPicPr>
            <p:cNvPr id="6" name="图片 5"/>
            <p:cNvPicPr/>
            <p:nvPr/>
          </p:nvPicPr>
          <p:blipFill>
            <a:blip r:embed="rId1"/>
            <a:stretch>
              <a:fillRect/>
            </a:stretch>
          </p:blipFill>
          <p:spPr>
            <a:xfrm>
              <a:off x="2023071" y="2142271"/>
              <a:ext cx="555172" cy="555172"/>
            </a:xfrm>
            <a:prstGeom prst="rect">
              <a:avLst/>
            </a:prstGeom>
          </p:spPr>
        </p:pic>
        <p:pic>
          <p:nvPicPr>
            <p:cNvPr id="8" name="图片 7"/>
            <p:cNvPicPr/>
            <p:nvPr/>
          </p:nvPicPr>
          <p:blipFill>
            <a:blip r:embed="rId2"/>
            <a:stretch>
              <a:fillRect/>
            </a:stretch>
          </p:blipFill>
          <p:spPr>
            <a:xfrm>
              <a:off x="5818414" y="2142271"/>
              <a:ext cx="555172" cy="555172"/>
            </a:xfrm>
            <a:prstGeom prst="rect">
              <a:avLst/>
            </a:prstGeom>
          </p:spPr>
        </p:pic>
        <p:pic>
          <p:nvPicPr>
            <p:cNvPr id="11" name="图片 10"/>
            <p:cNvPicPr/>
            <p:nvPr/>
          </p:nvPicPr>
          <p:blipFill>
            <a:blip r:embed="rId3"/>
            <a:stretch>
              <a:fillRect/>
            </a:stretch>
          </p:blipFill>
          <p:spPr>
            <a:xfrm>
              <a:off x="9613755" y="2142271"/>
              <a:ext cx="555172" cy="555172"/>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3444010" y="3000374"/>
            <a:ext cx="1403114" cy="857250"/>
          </a:xfrm>
        </p:spPr>
        <p:txBody>
          <a:bodyPr/>
          <a:lstStyle/>
          <a:p>
            <a:endParaRPr lang="zh-CN" altLang="en-US" dirty="0"/>
          </a:p>
        </p:txBody>
      </p:sp>
      <p:sp>
        <p:nvSpPr>
          <p:cNvPr id="11" name="文本占位符 1"/>
          <p:cNvSpPr>
            <a:spLocks noGrp="1"/>
          </p:cNvSpPr>
          <p:nvPr>
            <p:ph type="body" sz="quarter" idx="21"/>
          </p:nvPr>
        </p:nvSpPr>
        <p:spPr>
          <a:xfrm>
            <a:off x="5405376" y="1634800"/>
            <a:ext cx="6278624" cy="3588401"/>
          </a:xfrm>
        </p:spPr>
        <p:txBody>
          <a:bodyPr>
            <a:noAutofit/>
          </a:bodyPr>
          <a:lstStyle/>
          <a:p>
            <a:pPr>
              <a:lnSpc>
                <a:spcPct val="150000"/>
              </a:lnSpc>
            </a:pPr>
            <a:r>
              <a:rPr lang="zh-CN" altLang="en-US" dirty="0"/>
              <a:t>一、立法背景</a:t>
            </a:r>
            <a:endParaRPr lang="en-US" altLang="zh-CN" dirty="0"/>
          </a:p>
          <a:p>
            <a:pPr>
              <a:lnSpc>
                <a:spcPct val="150000"/>
              </a:lnSpc>
            </a:pPr>
            <a:r>
              <a:rPr lang="zh-CN" altLang="en-US" dirty="0">
                <a:solidFill>
                  <a:schemeClr val="bg1">
                    <a:lumMod val="50000"/>
                  </a:schemeClr>
                </a:solidFill>
              </a:rPr>
              <a:t>二、监督管理</a:t>
            </a:r>
            <a:endParaRPr lang="en-US" altLang="zh-CN" dirty="0">
              <a:solidFill>
                <a:schemeClr val="bg1">
                  <a:lumMod val="50000"/>
                </a:schemeClr>
              </a:solidFill>
            </a:endParaRPr>
          </a:p>
          <a:p>
            <a:pPr>
              <a:lnSpc>
                <a:spcPct val="150000"/>
              </a:lnSpc>
            </a:pPr>
            <a:r>
              <a:rPr lang="zh-CN" altLang="en-US" dirty="0">
                <a:solidFill>
                  <a:schemeClr val="bg1">
                    <a:lumMod val="50000"/>
                  </a:schemeClr>
                </a:solidFill>
              </a:rPr>
              <a:t>三、合规实践</a:t>
            </a:r>
            <a:endParaRPr lang="en-US" altLang="zh-CN" dirty="0">
              <a:solidFill>
                <a:schemeClr val="bg1">
                  <a:lumMod val="50000"/>
                </a:schemeClr>
              </a:solidFill>
            </a:endParaRPr>
          </a:p>
          <a:p>
            <a:pPr>
              <a:lnSpc>
                <a:spcPct val="150000"/>
              </a:lnSpc>
            </a:pPr>
            <a:r>
              <a:rPr lang="zh-CN" altLang="en-US" dirty="0">
                <a:solidFill>
                  <a:schemeClr val="bg1">
                    <a:lumMod val="50000"/>
                  </a:schemeClr>
                </a:solidFill>
              </a:rPr>
              <a:t>四、法律责任</a:t>
            </a:r>
            <a:endParaRPr lang="zh-CN" altLang="en-US" dirty="0">
              <a:solidFill>
                <a:schemeClr val="bg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个人信息处理规则：一般规定</a:t>
            </a:r>
            <a:endParaRPr kumimoji="1" lang="zh-CN" altLang="en-US" dirty="0"/>
          </a:p>
        </p:txBody>
      </p:sp>
      <p:grpSp>
        <p:nvGrpSpPr>
          <p:cNvPr id="12" name="组合 11"/>
          <p:cNvGrpSpPr/>
          <p:nvPr/>
        </p:nvGrpSpPr>
        <p:grpSpPr>
          <a:xfrm>
            <a:off x="527156" y="1482560"/>
            <a:ext cx="11137687" cy="4958880"/>
            <a:chOff x="527156" y="1482560"/>
            <a:chExt cx="11137687" cy="4958880"/>
          </a:xfrm>
        </p:grpSpPr>
        <p:sp>
          <p:nvSpPr>
            <p:cNvPr id="4" name="矩形: 圆角 3"/>
            <p:cNvSpPr/>
            <p:nvPr/>
          </p:nvSpPr>
          <p:spPr>
            <a:xfrm>
              <a:off x="527156"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提供个人信息</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任意多边形: 形状 15"/>
            <p:cNvSpPr/>
            <p:nvPr/>
          </p:nvSpPr>
          <p:spPr>
            <a:xfrm>
              <a:off x="527157"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个人信息处理者向其他个人信息处理者提供其处理的个人信息的，应当向个人告知</a:t>
              </a:r>
              <a:r>
                <a:rPr lang="zh-CN" altLang="en-US" sz="1400" b="1" dirty="0">
                  <a:solidFill>
                    <a:srgbClr val="D66F52"/>
                  </a:solidFill>
                  <a:latin typeface="微软雅黑" panose="020B0503020204020204" charset="-122"/>
                  <a:ea typeface="微软雅黑" panose="020B0503020204020204" charset="-122"/>
                </a:rPr>
                <a:t>接收方的名称</a:t>
              </a:r>
              <a:r>
                <a:rPr lang="zh-CN" altLang="en-US" sz="1400" dirty="0">
                  <a:solidFill>
                    <a:srgbClr val="184199"/>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姓名</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联系方式</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处理目的</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处理方式</a:t>
              </a:r>
              <a:r>
                <a:rPr lang="zh-CN" altLang="en-US" sz="1400" dirty="0">
                  <a:solidFill>
                    <a:srgbClr val="184199"/>
                  </a:solidFill>
                  <a:latin typeface="微软雅黑" panose="020B0503020204020204" charset="-122"/>
                  <a:ea typeface="微软雅黑" panose="020B0503020204020204" charset="-122"/>
                </a:rPr>
                <a:t>和</a:t>
              </a:r>
              <a:r>
                <a:rPr lang="zh-CN" altLang="en-US" sz="1400" b="1" dirty="0">
                  <a:solidFill>
                    <a:srgbClr val="D66F52"/>
                  </a:solidFill>
                  <a:latin typeface="微软雅黑" panose="020B0503020204020204" charset="-122"/>
                  <a:ea typeface="微软雅黑" panose="020B0503020204020204" charset="-122"/>
                </a:rPr>
                <a:t>个人信息的种类</a:t>
              </a:r>
              <a:r>
                <a:rPr lang="zh-CN" altLang="en-US" sz="1400" dirty="0">
                  <a:solidFill>
                    <a:srgbClr val="184199"/>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取得个人的单独同意</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接收方应当在</a:t>
              </a:r>
              <a:r>
                <a:rPr lang="zh-CN" altLang="en-US" sz="1400" b="1" dirty="0">
                  <a:solidFill>
                    <a:srgbClr val="D66F52"/>
                  </a:solidFill>
                  <a:latin typeface="微软雅黑" panose="020B0503020204020204" charset="-122"/>
                  <a:ea typeface="微软雅黑" panose="020B0503020204020204" charset="-122"/>
                </a:rPr>
                <a:t>处理目的</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处理方式</a:t>
              </a:r>
              <a:r>
                <a:rPr lang="zh-CN" altLang="en-US" sz="1400" dirty="0">
                  <a:solidFill>
                    <a:srgbClr val="184199"/>
                  </a:solidFill>
                  <a:latin typeface="微软雅黑" panose="020B0503020204020204" charset="-122"/>
                  <a:ea typeface="微软雅黑" panose="020B0503020204020204" charset="-122"/>
                </a:rPr>
                <a:t>和</a:t>
              </a:r>
              <a:r>
                <a:rPr lang="zh-CN" altLang="en-US" sz="1400" b="1" dirty="0">
                  <a:solidFill>
                    <a:srgbClr val="D66F52"/>
                  </a:solidFill>
                  <a:latin typeface="微软雅黑" panose="020B0503020204020204" charset="-122"/>
                  <a:ea typeface="微软雅黑" panose="020B0503020204020204" charset="-122"/>
                </a:rPr>
                <a:t>个人信息的种类等范围内</a:t>
              </a:r>
              <a:r>
                <a:rPr lang="zh-CN" altLang="en-US" sz="1400" dirty="0">
                  <a:solidFill>
                    <a:srgbClr val="184199"/>
                  </a:solidFill>
                  <a:latin typeface="微软雅黑" panose="020B0503020204020204" charset="-122"/>
                  <a:ea typeface="微软雅黑" panose="020B0503020204020204" charset="-122"/>
                </a:rPr>
                <a:t>处理个人信息</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接收方变更原先的处理目的、处理方式的，应当</a:t>
              </a:r>
              <a:r>
                <a:rPr lang="zh-CN" altLang="en-US" sz="1400" b="1" dirty="0">
                  <a:solidFill>
                    <a:srgbClr val="D66F52"/>
                  </a:solidFill>
                  <a:latin typeface="微软雅黑" panose="020B0503020204020204" charset="-122"/>
                  <a:ea typeface="微软雅黑" panose="020B0503020204020204" charset="-122"/>
                </a:rPr>
                <a:t>重新取得个人同意</a:t>
              </a:r>
              <a:endParaRPr sz="1400" b="1" dirty="0">
                <a:solidFill>
                  <a:srgbClr val="D66F52"/>
                </a:solidFill>
                <a:latin typeface="微软雅黑" panose="020B0503020204020204" charset="-122"/>
                <a:ea typeface="微软雅黑" panose="020B0503020204020204" charset="-122"/>
              </a:endParaRPr>
            </a:p>
          </p:txBody>
        </p:sp>
        <p:sp>
          <p:nvSpPr>
            <p:cNvPr id="44" name="矩形: 圆角 43"/>
            <p:cNvSpPr/>
            <p:nvPr/>
          </p:nvSpPr>
          <p:spPr>
            <a:xfrm>
              <a:off x="4322498" y="1482560"/>
              <a:ext cx="3547003"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自动化决策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5" name="任意多边形: 形状 44"/>
            <p:cNvSpPr/>
            <p:nvPr/>
          </p:nvSpPr>
          <p:spPr>
            <a:xfrm>
              <a:off x="4322499"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应当保证决策的透明度和结果公平、公正，</a:t>
              </a:r>
              <a:r>
                <a:rPr lang="zh-CN" altLang="en-US" sz="1400" b="1" dirty="0">
                  <a:solidFill>
                    <a:srgbClr val="D66F52"/>
                  </a:solidFill>
                  <a:latin typeface="微软雅黑" panose="020B0503020204020204" charset="-122"/>
                  <a:ea typeface="微软雅黑" panose="020B0503020204020204" charset="-122"/>
                </a:rPr>
                <a:t>不得对个人在交易价格等交易条件上实行不合理的差别待遇</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向个人进行信息推送、商业营销，应当</a:t>
              </a:r>
              <a:r>
                <a:rPr lang="zh-CN" altLang="en-US" sz="1400" b="1" dirty="0">
                  <a:solidFill>
                    <a:srgbClr val="D66F52"/>
                  </a:solidFill>
                  <a:latin typeface="微软雅黑" panose="020B0503020204020204" charset="-122"/>
                  <a:ea typeface="微软雅黑" panose="020B0503020204020204" charset="-122"/>
                </a:rPr>
                <a:t>同时提供不针对其个人特征的选项</a:t>
              </a:r>
              <a:r>
                <a:rPr lang="zh-CN" altLang="en-US" sz="1400" dirty="0">
                  <a:solidFill>
                    <a:srgbClr val="6FBA2C"/>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向个人提供便捷的拒绝方式</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对个人权益有重大影响的决定，</a:t>
              </a:r>
              <a:r>
                <a:rPr lang="zh-CN" altLang="en-US" sz="1400" b="1" dirty="0">
                  <a:solidFill>
                    <a:srgbClr val="D66F52"/>
                  </a:solidFill>
                  <a:latin typeface="微软雅黑" panose="020B0503020204020204" charset="-122"/>
                  <a:ea typeface="微软雅黑" panose="020B0503020204020204" charset="-122"/>
                </a:rPr>
                <a:t>个人有权要求个人信息处理者予以说明</a:t>
              </a:r>
              <a:r>
                <a:rPr lang="zh-CN" altLang="en-US" sz="1400" dirty="0">
                  <a:solidFill>
                    <a:srgbClr val="6FBA2C"/>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有权拒绝个人信息处理者仅通过自动化决策的方式作出决定</a:t>
              </a:r>
              <a:endParaRPr lang="zh-CN" altLang="en-US" sz="1400" b="1" dirty="0">
                <a:solidFill>
                  <a:srgbClr val="D66F52"/>
                </a:solidFill>
                <a:latin typeface="微软雅黑" panose="020B0503020204020204" charset="-122"/>
                <a:ea typeface="微软雅黑" panose="020B0503020204020204" charset="-122"/>
              </a:endParaRPr>
            </a:p>
          </p:txBody>
        </p:sp>
        <p:sp>
          <p:nvSpPr>
            <p:cNvPr id="48" name="矩形: 圆角 47"/>
            <p:cNvSpPr/>
            <p:nvPr/>
          </p:nvSpPr>
          <p:spPr>
            <a:xfrm>
              <a:off x="8117839"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公共场所个人信息采集</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9" name="任意多边形: 形状 48"/>
            <p:cNvSpPr/>
            <p:nvPr/>
          </p:nvSpPr>
          <p:spPr>
            <a:xfrm>
              <a:off x="8117840"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在公共场所安装图像采集、个人身份识别设备，应当</a:t>
              </a:r>
              <a:r>
                <a:rPr lang="zh-CN" altLang="en-US" sz="1400" b="1" dirty="0">
                  <a:solidFill>
                    <a:srgbClr val="D66F52"/>
                  </a:solidFill>
                  <a:latin typeface="微软雅黑" panose="020B0503020204020204" charset="-122"/>
                  <a:ea typeface="微软雅黑" panose="020B0503020204020204" charset="-122"/>
                </a:rPr>
                <a:t>为维护公共安全所必需</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遵守国家有关规定</a:t>
              </a:r>
              <a:r>
                <a:rPr lang="zh-CN" altLang="en-US" sz="1400" dirty="0">
                  <a:solidFill>
                    <a:srgbClr val="184199"/>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设置显著的提示标识</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所收集的个人图像、身份识别信息</a:t>
              </a:r>
              <a:r>
                <a:rPr lang="zh-CN" altLang="en-US" sz="1400" b="1" dirty="0">
                  <a:solidFill>
                    <a:srgbClr val="D66F52"/>
                  </a:solidFill>
                  <a:latin typeface="微软雅黑" panose="020B0503020204020204" charset="-122"/>
                  <a:ea typeface="微软雅黑" panose="020B0503020204020204" charset="-122"/>
                </a:rPr>
                <a:t>只能用于维护公共安全的目的</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不得用于其他目的</a:t>
              </a:r>
              <a:r>
                <a:rPr lang="zh-CN" altLang="en-US" sz="1400" dirty="0">
                  <a:solidFill>
                    <a:srgbClr val="184199"/>
                  </a:solidFill>
                  <a:latin typeface="微软雅黑" panose="020B0503020204020204" charset="-122"/>
                  <a:ea typeface="微软雅黑" panose="020B0503020204020204" charset="-122"/>
                </a:rPr>
                <a:t>；取得个人单独同意的除外</a:t>
              </a:r>
              <a:endParaRPr sz="1400" dirty="0">
                <a:solidFill>
                  <a:srgbClr val="184199"/>
                </a:solidFill>
                <a:latin typeface="微软雅黑" panose="020B0503020204020204" charset="-122"/>
                <a:ea typeface="微软雅黑" panose="020B0503020204020204" charset="-122"/>
              </a:endParaRPr>
            </a:p>
          </p:txBody>
        </p:sp>
        <p:pic>
          <p:nvPicPr>
            <p:cNvPr id="3" name="图片 2"/>
            <p:cNvPicPr/>
            <p:nvPr/>
          </p:nvPicPr>
          <p:blipFill>
            <a:blip r:embed="rId1"/>
            <a:stretch>
              <a:fillRect/>
            </a:stretch>
          </p:blipFill>
          <p:spPr>
            <a:xfrm>
              <a:off x="2023072" y="2142271"/>
              <a:ext cx="555172" cy="555172"/>
            </a:xfrm>
            <a:prstGeom prst="rect">
              <a:avLst/>
            </a:prstGeom>
          </p:spPr>
        </p:pic>
        <p:pic>
          <p:nvPicPr>
            <p:cNvPr id="7" name="图片 6"/>
            <p:cNvPicPr/>
            <p:nvPr/>
          </p:nvPicPr>
          <p:blipFill>
            <a:blip r:embed="rId2"/>
            <a:stretch>
              <a:fillRect/>
            </a:stretch>
          </p:blipFill>
          <p:spPr>
            <a:xfrm>
              <a:off x="5818414" y="2142271"/>
              <a:ext cx="555172" cy="555172"/>
            </a:xfrm>
            <a:prstGeom prst="rect">
              <a:avLst/>
            </a:prstGeom>
          </p:spPr>
        </p:pic>
        <p:pic>
          <p:nvPicPr>
            <p:cNvPr id="10" name="图片 9"/>
            <p:cNvPicPr/>
            <p:nvPr/>
          </p:nvPicPr>
          <p:blipFill>
            <a:blip r:embed="rId3"/>
            <a:stretch>
              <a:fillRect/>
            </a:stretch>
          </p:blipFill>
          <p:spPr>
            <a:xfrm>
              <a:off x="9613755" y="2142271"/>
              <a:ext cx="555172" cy="555172"/>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个人信息处理规则：一般规定</a:t>
            </a:r>
            <a:endParaRPr kumimoji="1" lang="zh-CN" altLang="en-US" dirty="0"/>
          </a:p>
        </p:txBody>
      </p:sp>
      <p:grpSp>
        <p:nvGrpSpPr>
          <p:cNvPr id="5" name="组合 4"/>
          <p:cNvGrpSpPr/>
          <p:nvPr/>
        </p:nvGrpSpPr>
        <p:grpSpPr>
          <a:xfrm>
            <a:off x="4322498" y="1482560"/>
            <a:ext cx="3547004" cy="4958880"/>
            <a:chOff x="4322498" y="1482560"/>
            <a:chExt cx="3547004" cy="4958880"/>
          </a:xfrm>
        </p:grpSpPr>
        <p:sp>
          <p:nvSpPr>
            <p:cNvPr id="44" name="矩形: 圆角 43"/>
            <p:cNvSpPr/>
            <p:nvPr/>
          </p:nvSpPr>
          <p:spPr>
            <a:xfrm>
              <a:off x="4322498"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个人信息公开与处理</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5" name="任意多边形: 形状 44"/>
            <p:cNvSpPr/>
            <p:nvPr/>
          </p:nvSpPr>
          <p:spPr>
            <a:xfrm>
              <a:off x="4322499"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个人信息处理者</a:t>
              </a:r>
              <a:r>
                <a:rPr lang="zh-CN" altLang="en-US" sz="1400" b="1" dirty="0">
                  <a:solidFill>
                    <a:srgbClr val="D66F52"/>
                  </a:solidFill>
                  <a:latin typeface="微软雅黑" panose="020B0503020204020204" charset="-122"/>
                  <a:ea typeface="微软雅黑" panose="020B0503020204020204" charset="-122"/>
                </a:rPr>
                <a:t>不得公开其处理的个人信息</a:t>
              </a:r>
              <a:r>
                <a:rPr lang="zh-CN" altLang="en-US" sz="1400" dirty="0">
                  <a:solidFill>
                    <a:srgbClr val="184199"/>
                  </a:solidFill>
                  <a:latin typeface="微软雅黑" panose="020B0503020204020204" charset="-122"/>
                  <a:ea typeface="微软雅黑" panose="020B0503020204020204" charset="-122"/>
                </a:rPr>
                <a:t>，取得个人单独同意的除外</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个人信息处理者可以在</a:t>
              </a:r>
              <a:r>
                <a:rPr lang="zh-CN" altLang="en-US" sz="1400" b="1" dirty="0">
                  <a:solidFill>
                    <a:srgbClr val="D66F52"/>
                  </a:solidFill>
                  <a:latin typeface="微软雅黑" panose="020B0503020204020204" charset="-122"/>
                  <a:ea typeface="微软雅黑" panose="020B0503020204020204" charset="-122"/>
                </a:rPr>
                <a:t>合理的范围内</a:t>
              </a:r>
              <a:r>
                <a:rPr lang="zh-CN" altLang="en-US" sz="1400" dirty="0">
                  <a:solidFill>
                    <a:srgbClr val="184199"/>
                  </a:solidFill>
                  <a:latin typeface="微软雅黑" panose="020B0503020204020204" charset="-122"/>
                  <a:ea typeface="微软雅黑" panose="020B0503020204020204" charset="-122"/>
                </a:rPr>
                <a:t>处理</a:t>
              </a:r>
              <a:r>
                <a:rPr lang="zh-CN" altLang="en-US" sz="1400" b="1" dirty="0">
                  <a:solidFill>
                    <a:srgbClr val="D66F52"/>
                  </a:solidFill>
                  <a:latin typeface="微软雅黑" panose="020B0503020204020204" charset="-122"/>
                  <a:ea typeface="微软雅黑" panose="020B0503020204020204" charset="-122"/>
                </a:rPr>
                <a:t>个人自行公开或者其他已经合法公开的个人信息</a:t>
              </a:r>
              <a:r>
                <a:rPr lang="zh-CN" altLang="en-US" sz="1400" dirty="0">
                  <a:solidFill>
                    <a:srgbClr val="184199"/>
                  </a:solidFill>
                  <a:latin typeface="微软雅黑" panose="020B0503020204020204" charset="-122"/>
                  <a:ea typeface="微软雅黑" panose="020B0503020204020204" charset="-122"/>
                </a:rPr>
                <a:t>，个人明确拒绝的除外</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个人信息处理者处理已公开的个人信息，</a:t>
              </a:r>
              <a:r>
                <a:rPr lang="zh-CN" altLang="en-US" sz="1400" b="1" dirty="0">
                  <a:solidFill>
                    <a:srgbClr val="D66F52"/>
                  </a:solidFill>
                  <a:latin typeface="微软雅黑" panose="020B0503020204020204" charset="-122"/>
                  <a:ea typeface="微软雅黑" panose="020B0503020204020204" charset="-122"/>
                </a:rPr>
                <a:t>对个人权益有重大影响</a:t>
              </a:r>
              <a:r>
                <a:rPr lang="zh-CN" altLang="en-US" sz="1400" dirty="0">
                  <a:solidFill>
                    <a:srgbClr val="184199"/>
                  </a:solidFill>
                  <a:latin typeface="微软雅黑" panose="020B0503020204020204" charset="-122"/>
                  <a:ea typeface="微软雅黑" panose="020B0503020204020204" charset="-122"/>
                </a:rPr>
                <a:t>的，应当</a:t>
              </a:r>
              <a:r>
                <a:rPr lang="zh-CN" altLang="en-US" sz="1400" b="1" dirty="0">
                  <a:solidFill>
                    <a:srgbClr val="D66F52"/>
                  </a:solidFill>
                  <a:latin typeface="微软雅黑" panose="020B0503020204020204" charset="-122"/>
                  <a:ea typeface="微软雅黑" panose="020B0503020204020204" charset="-122"/>
                </a:rPr>
                <a:t>取得个人同意</a:t>
              </a:r>
              <a:endParaRPr sz="1400" b="1" dirty="0">
                <a:solidFill>
                  <a:srgbClr val="D66F52"/>
                </a:solidFill>
                <a:latin typeface="微软雅黑" panose="020B0503020204020204" charset="-122"/>
                <a:ea typeface="微软雅黑" panose="020B0503020204020204" charset="-122"/>
              </a:endParaRPr>
            </a:p>
          </p:txBody>
        </p:sp>
        <p:pic>
          <p:nvPicPr>
            <p:cNvPr id="3" name="图片 2"/>
            <p:cNvPicPr/>
            <p:nvPr/>
          </p:nvPicPr>
          <p:blipFill>
            <a:blip r:embed="rId1"/>
            <a:stretch>
              <a:fillRect/>
            </a:stretch>
          </p:blipFill>
          <p:spPr>
            <a:xfrm>
              <a:off x="5818414" y="2142271"/>
              <a:ext cx="555172" cy="555172"/>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个人信息处理规则：敏感个人信息的处理规则</a:t>
            </a:r>
            <a:endParaRPr kumimoji="1" lang="zh-CN" altLang="en-US" dirty="0"/>
          </a:p>
        </p:txBody>
      </p:sp>
      <p:grpSp>
        <p:nvGrpSpPr>
          <p:cNvPr id="6" name="组合 5"/>
          <p:cNvGrpSpPr/>
          <p:nvPr/>
        </p:nvGrpSpPr>
        <p:grpSpPr>
          <a:xfrm>
            <a:off x="667330" y="904128"/>
            <a:ext cx="10857340" cy="5172322"/>
            <a:chOff x="667330" y="904128"/>
            <a:chExt cx="10857340" cy="5172322"/>
          </a:xfrm>
        </p:grpSpPr>
        <p:sp>
          <p:nvSpPr>
            <p:cNvPr id="3" name="矩形 2"/>
            <p:cNvSpPr/>
            <p:nvPr/>
          </p:nvSpPr>
          <p:spPr>
            <a:xfrm>
              <a:off x="667330" y="904128"/>
              <a:ext cx="10857340" cy="489584"/>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只有在具有</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特定的目的</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和</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充分的必要性</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并采取严格保护措施</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的情形下，个人信息处理者方可处理敏感个人信息。</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30" name="矩形 29"/>
            <p:cNvSpPr/>
            <p:nvPr/>
          </p:nvSpPr>
          <p:spPr>
            <a:xfrm>
              <a:off x="1295617" y="1731423"/>
              <a:ext cx="10002416"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6FBA2C"/>
                  </a:solidFill>
                  <a:latin typeface="微软雅黑" panose="020B0503020204020204" charset="-122"/>
                  <a:ea typeface="微软雅黑" panose="020B0503020204020204" charset="-122"/>
                </a:rPr>
                <a:t>应当取得个人的</a:t>
              </a:r>
              <a:r>
                <a:rPr lang="zh-CN" altLang="en-US" sz="1400" b="1" dirty="0">
                  <a:solidFill>
                    <a:srgbClr val="D66F52"/>
                  </a:solidFill>
                  <a:latin typeface="微软雅黑" panose="020B0503020204020204" charset="-122"/>
                  <a:ea typeface="微软雅黑" panose="020B0503020204020204" charset="-122"/>
                </a:rPr>
                <a:t>单独同意</a:t>
              </a:r>
              <a:r>
                <a:rPr lang="zh-CN" altLang="en-US" sz="1400" dirty="0">
                  <a:solidFill>
                    <a:srgbClr val="6FBA2C"/>
                  </a:solidFill>
                  <a:latin typeface="微软雅黑" panose="020B0503020204020204" charset="-122"/>
                  <a:ea typeface="微软雅黑" panose="020B0503020204020204" charset="-122"/>
                </a:rPr>
                <a:t>；法律、行政法规规定应当取得</a:t>
              </a:r>
              <a:r>
                <a:rPr lang="zh-CN" altLang="en-US" sz="1400" b="1" dirty="0">
                  <a:solidFill>
                    <a:srgbClr val="D66F52"/>
                  </a:solidFill>
                  <a:latin typeface="微软雅黑" panose="020B0503020204020204" charset="-122"/>
                  <a:ea typeface="微软雅黑" panose="020B0503020204020204" charset="-122"/>
                </a:rPr>
                <a:t>书面同意</a:t>
              </a:r>
              <a:endParaRPr lang="zh-CN" altLang="en-US" sz="1400" b="1" dirty="0">
                <a:solidFill>
                  <a:srgbClr val="D66F52"/>
                </a:solidFill>
                <a:latin typeface="微软雅黑" panose="020B0503020204020204" charset="-122"/>
                <a:ea typeface="微软雅黑" panose="020B0503020204020204" charset="-122"/>
              </a:endParaRPr>
            </a:p>
          </p:txBody>
        </p:sp>
        <p:sp>
          <p:nvSpPr>
            <p:cNvPr id="31" name="矩形 30"/>
            <p:cNvSpPr/>
            <p:nvPr/>
          </p:nvSpPr>
          <p:spPr>
            <a:xfrm>
              <a:off x="1295617" y="2664467"/>
              <a:ext cx="10002416"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184199"/>
                  </a:solidFill>
                  <a:latin typeface="微软雅黑" panose="020B0503020204020204" charset="-122"/>
                  <a:ea typeface="微软雅黑" panose="020B0503020204020204" charset="-122"/>
                </a:rPr>
                <a:t>应当向个人告知</a:t>
              </a:r>
              <a:r>
                <a:rPr lang="zh-CN" altLang="en-US" sz="1400" b="1" dirty="0">
                  <a:solidFill>
                    <a:srgbClr val="D66F52"/>
                  </a:solidFill>
                  <a:latin typeface="微软雅黑" panose="020B0503020204020204" charset="-122"/>
                  <a:ea typeface="微软雅黑" panose="020B0503020204020204" charset="-122"/>
                </a:rPr>
                <a:t>处理敏感个人信息的必要性</a:t>
              </a:r>
              <a:r>
                <a:rPr lang="zh-CN" altLang="en-US" sz="1400" dirty="0">
                  <a:solidFill>
                    <a:srgbClr val="184199"/>
                  </a:solidFill>
                  <a:latin typeface="微软雅黑" panose="020B0503020204020204" charset="-122"/>
                  <a:ea typeface="微软雅黑" panose="020B0503020204020204" charset="-122"/>
                </a:rPr>
                <a:t>以及</a:t>
              </a:r>
              <a:r>
                <a:rPr lang="zh-CN" altLang="en-US" sz="1400" b="1" dirty="0">
                  <a:solidFill>
                    <a:srgbClr val="D66F52"/>
                  </a:solidFill>
                  <a:latin typeface="微软雅黑" panose="020B0503020204020204" charset="-122"/>
                  <a:ea typeface="微软雅黑" panose="020B0503020204020204" charset="-122"/>
                </a:rPr>
                <a:t>对个人权益的影响</a:t>
              </a:r>
              <a:r>
                <a:rPr lang="zh-CN" altLang="en-US" sz="1400" dirty="0">
                  <a:solidFill>
                    <a:srgbClr val="184199"/>
                  </a:solidFill>
                  <a:latin typeface="微软雅黑" panose="020B0503020204020204" charset="-122"/>
                  <a:ea typeface="微软雅黑" panose="020B0503020204020204" charset="-122"/>
                </a:rPr>
                <a:t>，法律规定可以不向个人告知的除外</a:t>
              </a:r>
              <a:endParaRPr lang="zh-CN" altLang="en-US" sz="1400" b="1" dirty="0">
                <a:solidFill>
                  <a:srgbClr val="D66F52"/>
                </a:solidFill>
                <a:latin typeface="微软雅黑" panose="020B0503020204020204" charset="-122"/>
                <a:ea typeface="微软雅黑" panose="020B0503020204020204" charset="-122"/>
              </a:endParaRPr>
            </a:p>
          </p:txBody>
        </p:sp>
        <p:sp>
          <p:nvSpPr>
            <p:cNvPr id="32" name="矩形 31"/>
            <p:cNvSpPr/>
            <p:nvPr/>
          </p:nvSpPr>
          <p:spPr>
            <a:xfrm>
              <a:off x="1295617" y="3597511"/>
              <a:ext cx="10002416"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6FBA2C"/>
                  </a:solidFill>
                  <a:latin typeface="微软雅黑" panose="020B0503020204020204" charset="-122"/>
                  <a:ea typeface="微软雅黑" panose="020B0503020204020204" charset="-122"/>
                </a:rPr>
                <a:t>处理不满十四周岁未成年人个人信息的，应当</a:t>
              </a:r>
              <a:r>
                <a:rPr lang="zh-CN" altLang="en-US" sz="1400" b="1" dirty="0">
                  <a:solidFill>
                    <a:srgbClr val="D66F52"/>
                  </a:solidFill>
                  <a:latin typeface="微软雅黑" panose="020B0503020204020204" charset="-122"/>
                  <a:ea typeface="微软雅黑" panose="020B0503020204020204" charset="-122"/>
                </a:rPr>
                <a:t>取得未成年人的父母或者其他监护人的同意</a:t>
              </a:r>
              <a:endParaRPr lang="zh-CN" altLang="en-US" sz="1400" b="1" dirty="0">
                <a:solidFill>
                  <a:srgbClr val="D66F52"/>
                </a:solidFill>
                <a:latin typeface="微软雅黑" panose="020B0503020204020204" charset="-122"/>
                <a:ea typeface="微软雅黑" panose="020B0503020204020204" charset="-122"/>
              </a:endParaRPr>
            </a:p>
          </p:txBody>
        </p:sp>
        <p:sp>
          <p:nvSpPr>
            <p:cNvPr id="33" name="矩形 32"/>
            <p:cNvSpPr/>
            <p:nvPr/>
          </p:nvSpPr>
          <p:spPr>
            <a:xfrm>
              <a:off x="1295617" y="4530555"/>
              <a:ext cx="10002416"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184199"/>
                  </a:solidFill>
                  <a:latin typeface="微软雅黑" panose="020B0503020204020204" charset="-122"/>
                  <a:ea typeface="微软雅黑" panose="020B0503020204020204" charset="-122"/>
                </a:rPr>
                <a:t>处理不满十四周岁未成年人个人信息的，应当</a:t>
              </a:r>
              <a:r>
                <a:rPr lang="zh-CN" altLang="en-US" sz="1400" b="1" dirty="0">
                  <a:solidFill>
                    <a:srgbClr val="D66F52"/>
                  </a:solidFill>
                  <a:latin typeface="微软雅黑" panose="020B0503020204020204" charset="-122"/>
                  <a:ea typeface="微软雅黑" panose="020B0503020204020204" charset="-122"/>
                </a:rPr>
                <a:t>制定专门的个人信息处理规则</a:t>
              </a:r>
              <a:endParaRPr lang="zh-CN" altLang="en-US" sz="1400" b="1" dirty="0">
                <a:solidFill>
                  <a:srgbClr val="D66F52"/>
                </a:solidFill>
                <a:latin typeface="微软雅黑" panose="020B0503020204020204" charset="-122"/>
                <a:ea typeface="微软雅黑" panose="020B0503020204020204" charset="-122"/>
              </a:endParaRPr>
            </a:p>
          </p:txBody>
        </p:sp>
        <p:sp>
          <p:nvSpPr>
            <p:cNvPr id="35" name="矩形 34"/>
            <p:cNvSpPr/>
            <p:nvPr/>
          </p:nvSpPr>
          <p:spPr>
            <a:xfrm>
              <a:off x="1295617" y="5463599"/>
              <a:ext cx="10002416"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6FBA2C"/>
                  </a:solidFill>
                  <a:latin typeface="微软雅黑" panose="020B0503020204020204" charset="-122"/>
                  <a:ea typeface="微软雅黑" panose="020B0503020204020204" charset="-122"/>
                </a:rPr>
                <a:t>依法应当</a:t>
              </a:r>
              <a:r>
                <a:rPr lang="zh-CN" altLang="en-US" sz="1400" b="1" dirty="0">
                  <a:solidFill>
                    <a:srgbClr val="D66F52"/>
                  </a:solidFill>
                  <a:latin typeface="微软雅黑" panose="020B0503020204020204" charset="-122"/>
                  <a:ea typeface="微软雅黑" panose="020B0503020204020204" charset="-122"/>
                </a:rPr>
                <a:t>取得相关行政许可</a:t>
              </a:r>
              <a:r>
                <a:rPr lang="zh-CN" altLang="en-US" sz="1400" dirty="0">
                  <a:solidFill>
                    <a:srgbClr val="6FBA2C"/>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作出其他限制</a:t>
              </a:r>
              <a:endParaRPr lang="zh-CN" altLang="en-US" sz="1400" b="1" dirty="0">
                <a:solidFill>
                  <a:srgbClr val="D66F52"/>
                </a:solidFill>
                <a:latin typeface="微软雅黑" panose="020B0503020204020204" charset="-122"/>
                <a:ea typeface="微软雅黑" panose="020B0503020204020204" charset="-122"/>
              </a:endParaRPr>
            </a:p>
          </p:txBody>
        </p:sp>
        <p:sp>
          <p:nvSpPr>
            <p:cNvPr id="40" name="任意多边形: 形状 39"/>
            <p:cNvSpPr/>
            <p:nvPr/>
          </p:nvSpPr>
          <p:spPr>
            <a:xfrm>
              <a:off x="893968" y="5463598"/>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3" name="任意多边形: 形状 42"/>
            <p:cNvSpPr/>
            <p:nvPr/>
          </p:nvSpPr>
          <p:spPr>
            <a:xfrm>
              <a:off x="893968" y="4530554"/>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6" name="任意多边形: 形状 45"/>
            <p:cNvSpPr/>
            <p:nvPr/>
          </p:nvSpPr>
          <p:spPr>
            <a:xfrm>
              <a:off x="893968" y="3597510"/>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9" name="任意多边形: 形状 48"/>
            <p:cNvSpPr/>
            <p:nvPr/>
          </p:nvSpPr>
          <p:spPr>
            <a:xfrm>
              <a:off x="893968" y="2664467"/>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7" name="任意多边形: 形状 56"/>
            <p:cNvSpPr/>
            <p:nvPr/>
          </p:nvSpPr>
          <p:spPr>
            <a:xfrm>
              <a:off x="893968" y="1731422"/>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矩形 10"/>
            <p:cNvSpPr/>
            <p:nvPr/>
          </p:nvSpPr>
          <p:spPr>
            <a:xfrm>
              <a:off x="1295616" y="1731422"/>
              <a:ext cx="1539551" cy="60648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单独同意</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9" name="矩形 58"/>
            <p:cNvSpPr/>
            <p:nvPr/>
          </p:nvSpPr>
          <p:spPr>
            <a:xfrm>
              <a:off x="1295616" y="2670829"/>
              <a:ext cx="1539551" cy="60648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影响告知</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60" name="矩形 59"/>
            <p:cNvSpPr/>
            <p:nvPr/>
          </p:nvSpPr>
          <p:spPr>
            <a:xfrm>
              <a:off x="1295616" y="4536917"/>
              <a:ext cx="1539551" cy="60648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专门处理</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61" name="矩形 60"/>
            <p:cNvSpPr/>
            <p:nvPr/>
          </p:nvSpPr>
          <p:spPr>
            <a:xfrm>
              <a:off x="1295616" y="3603873"/>
              <a:ext cx="1539551" cy="60648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取得同意</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62" name="矩形 61"/>
            <p:cNvSpPr/>
            <p:nvPr/>
          </p:nvSpPr>
          <p:spPr>
            <a:xfrm>
              <a:off x="1295616" y="5469961"/>
              <a:ext cx="1539551" cy="60648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依法处理</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4" y="232528"/>
            <a:ext cx="8150985" cy="792900"/>
          </a:xfrm>
        </p:spPr>
        <p:txBody>
          <a:bodyPr/>
          <a:lstStyle/>
          <a:p>
            <a:r>
              <a:rPr kumimoji="1" lang="zh-CN" altLang="en-US" dirty="0"/>
              <a:t>个人信息处理规则：国家机关处理个人信息的特别规定</a:t>
            </a:r>
            <a:endParaRPr kumimoji="1" lang="zh-CN" altLang="en-US" dirty="0"/>
          </a:p>
        </p:txBody>
      </p:sp>
      <p:grpSp>
        <p:nvGrpSpPr>
          <p:cNvPr id="23" name="组合 22"/>
          <p:cNvGrpSpPr/>
          <p:nvPr/>
        </p:nvGrpSpPr>
        <p:grpSpPr>
          <a:xfrm>
            <a:off x="893968" y="1538383"/>
            <a:ext cx="10404065" cy="4345028"/>
            <a:chOff x="893968" y="1731422"/>
            <a:chExt cx="10404065" cy="4345028"/>
          </a:xfrm>
        </p:grpSpPr>
        <p:sp>
          <p:nvSpPr>
            <p:cNvPr id="5" name="矩形 4"/>
            <p:cNvSpPr/>
            <p:nvPr/>
          </p:nvSpPr>
          <p:spPr>
            <a:xfrm>
              <a:off x="1295617" y="1731423"/>
              <a:ext cx="10002416"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184199"/>
                  </a:solidFill>
                  <a:latin typeface="微软雅黑" panose="020B0503020204020204" charset="-122"/>
                  <a:ea typeface="微软雅黑" panose="020B0503020204020204" charset="-122"/>
                </a:rPr>
                <a:t>应当依照</a:t>
              </a:r>
              <a:r>
                <a:rPr lang="zh-CN" altLang="en-US" sz="1400" b="1" dirty="0">
                  <a:solidFill>
                    <a:srgbClr val="D66F52"/>
                  </a:solidFill>
                  <a:latin typeface="微软雅黑" panose="020B0503020204020204" charset="-122"/>
                  <a:ea typeface="微软雅黑" panose="020B0503020204020204" charset="-122"/>
                </a:rPr>
                <a:t>法定的权限</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程序</a:t>
              </a:r>
              <a:r>
                <a:rPr lang="zh-CN" altLang="en-US" sz="1400" dirty="0">
                  <a:solidFill>
                    <a:srgbClr val="184199"/>
                  </a:solidFill>
                  <a:latin typeface="微软雅黑" panose="020B0503020204020204" charset="-122"/>
                  <a:ea typeface="微软雅黑" panose="020B0503020204020204" charset="-122"/>
                </a:rPr>
                <a:t>进行，</a:t>
              </a:r>
              <a:r>
                <a:rPr lang="zh-CN" altLang="en-US" sz="1400" b="1" dirty="0">
                  <a:solidFill>
                    <a:srgbClr val="D66F52"/>
                  </a:solidFill>
                  <a:latin typeface="微软雅黑" panose="020B0503020204020204" charset="-122"/>
                  <a:ea typeface="微软雅黑" panose="020B0503020204020204" charset="-122"/>
                </a:rPr>
                <a:t>不得超出履行法定职责所必需的范围和限度</a:t>
              </a:r>
              <a:endParaRPr lang="zh-CN" altLang="en-US" sz="1400" b="1" dirty="0">
                <a:solidFill>
                  <a:srgbClr val="D66F52"/>
                </a:solidFill>
                <a:latin typeface="微软雅黑" panose="020B0503020204020204" charset="-122"/>
                <a:ea typeface="微软雅黑" panose="020B0503020204020204" charset="-122"/>
              </a:endParaRPr>
            </a:p>
          </p:txBody>
        </p:sp>
        <p:sp>
          <p:nvSpPr>
            <p:cNvPr id="6" name="矩形 5"/>
            <p:cNvSpPr/>
            <p:nvPr/>
          </p:nvSpPr>
          <p:spPr>
            <a:xfrm>
              <a:off x="1295617" y="2664467"/>
              <a:ext cx="10002416"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6FBA2C"/>
                  </a:solidFill>
                  <a:latin typeface="微软雅黑" panose="020B0503020204020204" charset="-122"/>
                  <a:ea typeface="微软雅黑" panose="020B0503020204020204" charset="-122"/>
                </a:rPr>
                <a:t>应当</a:t>
              </a:r>
              <a:r>
                <a:rPr lang="zh-CN" altLang="en-US" sz="1400" b="1" dirty="0">
                  <a:solidFill>
                    <a:srgbClr val="D66F52"/>
                  </a:solidFill>
                  <a:latin typeface="微软雅黑" panose="020B0503020204020204" charset="-122"/>
                  <a:ea typeface="微软雅黑" panose="020B0503020204020204" charset="-122"/>
                </a:rPr>
                <a:t>依法履行告知义务</a:t>
              </a:r>
              <a:r>
                <a:rPr lang="zh-CN" altLang="en-US" sz="1400" dirty="0">
                  <a:solidFill>
                    <a:srgbClr val="6FBA2C"/>
                  </a:solidFill>
                  <a:latin typeface="微软雅黑" panose="020B0503020204020204" charset="-122"/>
                  <a:ea typeface="微软雅黑" panose="020B0503020204020204" charset="-122"/>
                </a:rPr>
                <a:t>，法定保密或者不需要告知、紧急情况下在紧急情况消除后及时告知的除外</a:t>
              </a:r>
              <a:endParaRPr lang="zh-CN" altLang="en-US" sz="1400" dirty="0">
                <a:solidFill>
                  <a:srgbClr val="6FBA2C"/>
                </a:solidFill>
                <a:latin typeface="微软雅黑" panose="020B0503020204020204" charset="-122"/>
                <a:ea typeface="微软雅黑" panose="020B0503020204020204" charset="-122"/>
              </a:endParaRPr>
            </a:p>
          </p:txBody>
        </p:sp>
        <p:sp>
          <p:nvSpPr>
            <p:cNvPr id="7" name="矩形 6"/>
            <p:cNvSpPr/>
            <p:nvPr/>
          </p:nvSpPr>
          <p:spPr>
            <a:xfrm>
              <a:off x="1295617" y="3597511"/>
              <a:ext cx="10002416"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184199"/>
                  </a:solidFill>
                  <a:latin typeface="微软雅黑" panose="020B0503020204020204" charset="-122"/>
                  <a:ea typeface="微软雅黑" panose="020B0503020204020204" charset="-122"/>
                </a:rPr>
                <a:t>处理的个人信息应当</a:t>
              </a:r>
              <a:r>
                <a:rPr lang="zh-CN" altLang="en-US" sz="1400" b="1" dirty="0">
                  <a:solidFill>
                    <a:srgbClr val="D66F52"/>
                  </a:solidFill>
                  <a:latin typeface="微软雅黑" panose="020B0503020204020204" charset="-122"/>
                  <a:ea typeface="微软雅黑" panose="020B0503020204020204" charset="-122"/>
                </a:rPr>
                <a:t>在中华人民共和国境内存储</a:t>
              </a:r>
              <a:endParaRPr lang="zh-CN" altLang="en-US" sz="1400" b="1" dirty="0">
                <a:solidFill>
                  <a:srgbClr val="D66F52"/>
                </a:solidFill>
                <a:latin typeface="微软雅黑" panose="020B0503020204020204" charset="-122"/>
                <a:ea typeface="微软雅黑" panose="020B0503020204020204" charset="-122"/>
              </a:endParaRPr>
            </a:p>
          </p:txBody>
        </p:sp>
        <p:sp>
          <p:nvSpPr>
            <p:cNvPr id="8" name="矩形 7"/>
            <p:cNvSpPr/>
            <p:nvPr/>
          </p:nvSpPr>
          <p:spPr>
            <a:xfrm>
              <a:off x="1295617" y="4530555"/>
              <a:ext cx="10002416" cy="61285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dirty="0">
                  <a:solidFill>
                    <a:srgbClr val="6FBA2C"/>
                  </a:solidFill>
                  <a:latin typeface="微软雅黑" panose="020B0503020204020204" charset="-122"/>
                  <a:ea typeface="微软雅黑" panose="020B0503020204020204" charset="-122"/>
                </a:rPr>
                <a:t>确需向境外提供的，应当</a:t>
              </a:r>
              <a:r>
                <a:rPr lang="zh-CN" altLang="en-US" sz="1400" b="1" dirty="0">
                  <a:solidFill>
                    <a:srgbClr val="D66F52"/>
                  </a:solidFill>
                  <a:latin typeface="微软雅黑" panose="020B0503020204020204" charset="-122"/>
                  <a:ea typeface="微软雅黑" panose="020B0503020204020204" charset="-122"/>
                </a:rPr>
                <a:t>进行安全评估</a:t>
              </a:r>
              <a:endParaRPr lang="zh-CN" altLang="en-US" sz="1400" b="1" dirty="0">
                <a:solidFill>
                  <a:srgbClr val="D66F52"/>
                </a:solidFill>
                <a:latin typeface="微软雅黑" panose="020B0503020204020204" charset="-122"/>
                <a:ea typeface="微软雅黑" panose="020B0503020204020204" charset="-122"/>
              </a:endParaRPr>
            </a:p>
          </p:txBody>
        </p:sp>
        <p:sp>
          <p:nvSpPr>
            <p:cNvPr id="9" name="矩形 8"/>
            <p:cNvSpPr/>
            <p:nvPr/>
          </p:nvSpPr>
          <p:spPr>
            <a:xfrm>
              <a:off x="1295617" y="5463599"/>
              <a:ext cx="10002416" cy="61285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400" b="1" dirty="0">
                  <a:solidFill>
                    <a:srgbClr val="D66F52"/>
                  </a:solidFill>
                  <a:latin typeface="微软雅黑" panose="020B0503020204020204" charset="-122"/>
                  <a:ea typeface="微软雅黑" panose="020B0503020204020204" charset="-122"/>
                </a:rPr>
                <a:t>国家机关</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法定的具有管理公共事务职能的组织</a:t>
              </a:r>
              <a:r>
                <a:rPr lang="zh-CN" altLang="en-US" sz="1400" dirty="0">
                  <a:solidFill>
                    <a:srgbClr val="184199"/>
                  </a:solidFill>
                  <a:latin typeface="微软雅黑" panose="020B0503020204020204" charset="-122"/>
                  <a:ea typeface="微软雅黑" panose="020B0503020204020204" charset="-122"/>
                </a:rPr>
                <a:t>适用</a:t>
              </a:r>
              <a:endParaRPr lang="zh-CN" altLang="en-US" sz="1400" dirty="0">
                <a:solidFill>
                  <a:srgbClr val="184199"/>
                </a:solidFill>
                <a:latin typeface="微软雅黑" panose="020B0503020204020204" charset="-122"/>
                <a:ea typeface="微软雅黑" panose="020B0503020204020204" charset="-122"/>
              </a:endParaRPr>
            </a:p>
          </p:txBody>
        </p:sp>
        <p:sp>
          <p:nvSpPr>
            <p:cNvPr id="10" name="任意多边形: 形状 9"/>
            <p:cNvSpPr/>
            <p:nvPr/>
          </p:nvSpPr>
          <p:spPr>
            <a:xfrm>
              <a:off x="893968" y="5463598"/>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任意多边形: 形状 10"/>
            <p:cNvSpPr/>
            <p:nvPr/>
          </p:nvSpPr>
          <p:spPr>
            <a:xfrm>
              <a:off x="893968" y="4530554"/>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2" name="任意多边形: 形状 11"/>
            <p:cNvSpPr/>
            <p:nvPr/>
          </p:nvSpPr>
          <p:spPr>
            <a:xfrm>
              <a:off x="893968" y="3597510"/>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3" name="任意多边形: 形状 12"/>
            <p:cNvSpPr/>
            <p:nvPr/>
          </p:nvSpPr>
          <p:spPr>
            <a:xfrm>
              <a:off x="893968" y="2664467"/>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4" name="任意多边形: 形状 13"/>
            <p:cNvSpPr/>
            <p:nvPr/>
          </p:nvSpPr>
          <p:spPr>
            <a:xfrm>
              <a:off x="893968" y="1731422"/>
              <a:ext cx="306436" cy="612852"/>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5" name="矩形 14"/>
            <p:cNvSpPr/>
            <p:nvPr/>
          </p:nvSpPr>
          <p:spPr>
            <a:xfrm>
              <a:off x="1295616" y="1731422"/>
              <a:ext cx="1539551" cy="60648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依法履职</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6" name="矩形 15"/>
            <p:cNvSpPr/>
            <p:nvPr/>
          </p:nvSpPr>
          <p:spPr>
            <a:xfrm>
              <a:off x="1295616" y="2670829"/>
              <a:ext cx="1539551" cy="60648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依法告知</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7" name="矩形 16"/>
            <p:cNvSpPr/>
            <p:nvPr/>
          </p:nvSpPr>
          <p:spPr>
            <a:xfrm>
              <a:off x="1295616" y="4536917"/>
              <a:ext cx="1539551" cy="60648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出境评估</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8" name="矩形 17"/>
            <p:cNvSpPr/>
            <p:nvPr/>
          </p:nvSpPr>
          <p:spPr>
            <a:xfrm>
              <a:off x="1295616" y="3603873"/>
              <a:ext cx="1539551" cy="60648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境内存储</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9" name="矩形 18"/>
            <p:cNvSpPr/>
            <p:nvPr/>
          </p:nvSpPr>
          <p:spPr>
            <a:xfrm>
              <a:off x="1295616" y="5469961"/>
              <a:ext cx="1539551" cy="60648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适用范围</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个人信息跨境提供的规则</a:t>
            </a:r>
            <a:endParaRPr kumimoji="1" lang="zh-CN" altLang="en-US" dirty="0"/>
          </a:p>
        </p:txBody>
      </p:sp>
      <p:grpSp>
        <p:nvGrpSpPr>
          <p:cNvPr id="4" name="组合 3"/>
          <p:cNvGrpSpPr/>
          <p:nvPr/>
        </p:nvGrpSpPr>
        <p:grpSpPr>
          <a:xfrm>
            <a:off x="667330" y="904128"/>
            <a:ext cx="10857340" cy="4599807"/>
            <a:chOff x="667330" y="904128"/>
            <a:chExt cx="10857340" cy="4599807"/>
          </a:xfrm>
        </p:grpSpPr>
        <p:sp>
          <p:nvSpPr>
            <p:cNvPr id="5" name="矩形 4"/>
            <p:cNvSpPr/>
            <p:nvPr/>
          </p:nvSpPr>
          <p:spPr>
            <a:xfrm>
              <a:off x="667330" y="904128"/>
              <a:ext cx="10857340" cy="489584"/>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个人信息处理者因业务等需要，</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确需向中华人民共和国境外提供个人信息的</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，应当具备</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下列条件之一</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1470280" y="1885380"/>
              <a:ext cx="9251441" cy="3618555"/>
              <a:chOff x="1782319" y="1885380"/>
              <a:chExt cx="9251441" cy="3618555"/>
            </a:xfrm>
          </p:grpSpPr>
          <p:sp>
            <p:nvSpPr>
              <p:cNvPr id="15" name="弧形 14"/>
              <p:cNvSpPr/>
              <p:nvPr/>
            </p:nvSpPr>
            <p:spPr>
              <a:xfrm>
                <a:off x="1782319" y="1885380"/>
                <a:ext cx="1792216" cy="3618555"/>
              </a:xfrm>
              <a:prstGeom prst="arc">
                <a:avLst>
                  <a:gd name="adj1" fmla="val 16203711"/>
                  <a:gd name="adj2" fmla="val 5405622"/>
                </a:avLst>
              </a:prstGeom>
              <a:noFill/>
              <a:ln w="9525">
                <a:solidFill>
                  <a:srgbClr val="184199"/>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charset="-122"/>
                  <a:ea typeface="微软雅黑" panose="020B0503020204020204" charset="-122"/>
                </a:endParaRPr>
              </a:p>
            </p:txBody>
          </p:sp>
          <p:sp>
            <p:nvSpPr>
              <p:cNvPr id="16" name="椭圆 15"/>
              <p:cNvSpPr/>
              <p:nvPr/>
            </p:nvSpPr>
            <p:spPr>
              <a:xfrm>
                <a:off x="3095106" y="2162936"/>
                <a:ext cx="466036" cy="476071"/>
              </a:xfrm>
              <a:prstGeom prst="ellips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7" name="椭圆 16"/>
              <p:cNvSpPr/>
              <p:nvPr/>
            </p:nvSpPr>
            <p:spPr>
              <a:xfrm>
                <a:off x="3081713" y="4760343"/>
                <a:ext cx="466036" cy="476071"/>
              </a:xfrm>
              <a:prstGeom prst="ellips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9" name="椭圆 18"/>
              <p:cNvSpPr/>
              <p:nvPr/>
            </p:nvSpPr>
            <p:spPr>
              <a:xfrm>
                <a:off x="3260899" y="3028738"/>
                <a:ext cx="466036" cy="476071"/>
              </a:xfrm>
              <a:prstGeom prst="ellips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0" name="椭圆 19"/>
              <p:cNvSpPr/>
              <p:nvPr/>
            </p:nvSpPr>
            <p:spPr>
              <a:xfrm>
                <a:off x="3260899" y="3894540"/>
                <a:ext cx="466036" cy="476071"/>
              </a:xfrm>
              <a:prstGeom prst="ellips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2" name="箭头: 下 21"/>
              <p:cNvSpPr/>
              <p:nvPr/>
            </p:nvSpPr>
            <p:spPr>
              <a:xfrm rot="16200000">
                <a:off x="4230654" y="2970891"/>
                <a:ext cx="217307" cy="596092"/>
              </a:xfrm>
              <a:prstGeom prst="downArrow">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3" name="箭头: 下 22"/>
              <p:cNvSpPr/>
              <p:nvPr/>
            </p:nvSpPr>
            <p:spPr>
              <a:xfrm rot="16200000">
                <a:off x="4065137" y="2105089"/>
                <a:ext cx="217307" cy="596092"/>
              </a:xfrm>
              <a:prstGeom prst="downArrow">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4" name="箭头: 下 23"/>
              <p:cNvSpPr/>
              <p:nvPr/>
            </p:nvSpPr>
            <p:spPr>
              <a:xfrm rot="16200000">
                <a:off x="4230655" y="3836693"/>
                <a:ext cx="217307" cy="596092"/>
              </a:xfrm>
              <a:prstGeom prst="downArrow">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5" name="箭头: 下 24"/>
              <p:cNvSpPr/>
              <p:nvPr/>
            </p:nvSpPr>
            <p:spPr>
              <a:xfrm rot="16200000">
                <a:off x="4065137" y="4702496"/>
                <a:ext cx="217307" cy="596092"/>
              </a:xfrm>
              <a:prstGeom prst="downArrow">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矩形 7"/>
              <p:cNvSpPr/>
              <p:nvPr/>
            </p:nvSpPr>
            <p:spPr>
              <a:xfrm>
                <a:off x="4887321" y="2094302"/>
                <a:ext cx="6146438" cy="613338"/>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r>
                  <a:rPr lang="zh-CN" altLang="en-US" sz="1600" dirty="0">
                    <a:solidFill>
                      <a:srgbClr val="6FBA2C"/>
                    </a:solidFill>
                    <a:latin typeface="微软雅黑" panose="020B0503020204020204" charset="-122"/>
                    <a:ea typeface="微软雅黑" panose="020B0503020204020204" charset="-122"/>
                  </a:rPr>
                  <a:t>通过国家网信部门组织的</a:t>
                </a:r>
                <a:r>
                  <a:rPr lang="zh-CN" altLang="en-US" sz="1600" b="1" dirty="0">
                    <a:solidFill>
                      <a:srgbClr val="D66F52"/>
                    </a:solidFill>
                    <a:latin typeface="微软雅黑" panose="020B0503020204020204" charset="-122"/>
                    <a:ea typeface="微软雅黑" panose="020B0503020204020204" charset="-122"/>
                  </a:rPr>
                  <a:t>安全评估</a:t>
                </a:r>
                <a:endParaRPr lang="zh-CN" altLang="en-US" sz="1600" b="1" dirty="0">
                  <a:solidFill>
                    <a:srgbClr val="D66F52"/>
                  </a:solidFill>
                  <a:latin typeface="微软雅黑" panose="020B0503020204020204" charset="-122"/>
                  <a:ea typeface="微软雅黑" panose="020B0503020204020204" charset="-122"/>
                </a:endParaRPr>
              </a:p>
            </p:txBody>
          </p:sp>
          <p:sp>
            <p:nvSpPr>
              <p:cNvPr id="40" name="矩形 39"/>
              <p:cNvSpPr/>
              <p:nvPr/>
            </p:nvSpPr>
            <p:spPr>
              <a:xfrm>
                <a:off x="4887322" y="2960104"/>
                <a:ext cx="6146438" cy="613338"/>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r>
                  <a:rPr lang="zh-CN" altLang="en-US" sz="1600" dirty="0">
                    <a:solidFill>
                      <a:srgbClr val="184199"/>
                    </a:solidFill>
                    <a:latin typeface="微软雅黑" panose="020B0503020204020204" charset="-122"/>
                    <a:ea typeface="微软雅黑" panose="020B0503020204020204" charset="-122"/>
                  </a:rPr>
                  <a:t>按照国家网信部门的规定</a:t>
                </a:r>
                <a:r>
                  <a:rPr lang="zh-CN" altLang="en-US" sz="1600" b="1" dirty="0">
                    <a:solidFill>
                      <a:srgbClr val="D66F52"/>
                    </a:solidFill>
                    <a:latin typeface="微软雅黑" panose="020B0503020204020204" charset="-122"/>
                    <a:ea typeface="微软雅黑" panose="020B0503020204020204" charset="-122"/>
                  </a:rPr>
                  <a:t>经专业机构进行个人信息保护认证</a:t>
                </a:r>
                <a:endParaRPr lang="zh-CN" altLang="en-US" sz="1600" b="1" dirty="0">
                  <a:solidFill>
                    <a:srgbClr val="D66F52"/>
                  </a:solidFill>
                  <a:latin typeface="微软雅黑" panose="020B0503020204020204" charset="-122"/>
                  <a:ea typeface="微软雅黑" panose="020B0503020204020204" charset="-122"/>
                </a:endParaRPr>
              </a:p>
            </p:txBody>
          </p:sp>
          <p:sp>
            <p:nvSpPr>
              <p:cNvPr id="41" name="矩形 40"/>
              <p:cNvSpPr/>
              <p:nvPr/>
            </p:nvSpPr>
            <p:spPr>
              <a:xfrm>
                <a:off x="4887321" y="3822519"/>
                <a:ext cx="6146438" cy="613338"/>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r>
                  <a:rPr lang="zh-CN" altLang="en-US" sz="1600" dirty="0">
                    <a:solidFill>
                      <a:srgbClr val="6FBA2C"/>
                    </a:solidFill>
                    <a:latin typeface="微软雅黑" panose="020B0503020204020204" charset="-122"/>
                    <a:ea typeface="微软雅黑" panose="020B0503020204020204" charset="-122"/>
                  </a:rPr>
                  <a:t>按照国家网信部门制定的标准合同</a:t>
                </a:r>
                <a:r>
                  <a:rPr lang="zh-CN" altLang="en-US" sz="1600" b="1" dirty="0">
                    <a:solidFill>
                      <a:srgbClr val="D66F52"/>
                    </a:solidFill>
                    <a:latin typeface="微软雅黑" panose="020B0503020204020204" charset="-122"/>
                    <a:ea typeface="微软雅黑" panose="020B0503020204020204" charset="-122"/>
                  </a:rPr>
                  <a:t>与境外接收方订立合同</a:t>
                </a:r>
                <a:endParaRPr lang="zh-CN" altLang="en-US" sz="1600" b="1" dirty="0">
                  <a:solidFill>
                    <a:srgbClr val="D66F52"/>
                  </a:solidFill>
                  <a:latin typeface="微软雅黑" panose="020B0503020204020204" charset="-122"/>
                  <a:ea typeface="微软雅黑" panose="020B0503020204020204" charset="-122"/>
                </a:endParaRPr>
              </a:p>
            </p:txBody>
          </p:sp>
          <p:sp>
            <p:nvSpPr>
              <p:cNvPr id="42" name="矩形 41"/>
              <p:cNvSpPr/>
              <p:nvPr/>
            </p:nvSpPr>
            <p:spPr>
              <a:xfrm>
                <a:off x="4887321" y="4691709"/>
                <a:ext cx="6146438" cy="613338"/>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r>
                  <a:rPr lang="zh-CN" altLang="en-US" sz="1600" dirty="0">
                    <a:solidFill>
                      <a:srgbClr val="184199"/>
                    </a:solidFill>
                    <a:latin typeface="微软雅黑" panose="020B0503020204020204" charset="-122"/>
                    <a:ea typeface="微软雅黑" panose="020B0503020204020204" charset="-122"/>
                  </a:rPr>
                  <a:t>法律、行政法规或者国家网信部门规定的</a:t>
                </a:r>
                <a:r>
                  <a:rPr lang="zh-CN" altLang="en-US" sz="1600" b="1" dirty="0">
                    <a:solidFill>
                      <a:srgbClr val="D66F52"/>
                    </a:solidFill>
                    <a:latin typeface="微软雅黑" panose="020B0503020204020204" charset="-122"/>
                    <a:ea typeface="微软雅黑" panose="020B0503020204020204" charset="-122"/>
                  </a:rPr>
                  <a:t>其他条件</a:t>
                </a:r>
                <a:endParaRPr lang="zh-CN" altLang="en-US" sz="1600" b="1" dirty="0">
                  <a:solidFill>
                    <a:srgbClr val="D66F52"/>
                  </a:solidFill>
                  <a:latin typeface="微软雅黑" panose="020B0503020204020204" charset="-122"/>
                  <a:ea typeface="微软雅黑" panose="020B0503020204020204" charset="-122"/>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个人信息跨境提供的规则</a:t>
            </a:r>
            <a:endParaRPr kumimoji="1" lang="zh-CN" altLang="en-US" dirty="0"/>
          </a:p>
        </p:txBody>
      </p:sp>
      <p:grpSp>
        <p:nvGrpSpPr>
          <p:cNvPr id="11" name="组合 10"/>
          <p:cNvGrpSpPr/>
          <p:nvPr/>
        </p:nvGrpSpPr>
        <p:grpSpPr>
          <a:xfrm>
            <a:off x="527156" y="1482560"/>
            <a:ext cx="11137687" cy="4958880"/>
            <a:chOff x="527156" y="1482560"/>
            <a:chExt cx="11137687" cy="4958880"/>
          </a:xfrm>
        </p:grpSpPr>
        <p:sp>
          <p:nvSpPr>
            <p:cNvPr id="45" name="矩形: 圆角 44"/>
            <p:cNvSpPr/>
            <p:nvPr/>
          </p:nvSpPr>
          <p:spPr>
            <a:xfrm>
              <a:off x="527156" y="1482560"/>
              <a:ext cx="3547003"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个人信息保护</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6" name="任意多边形: 形状 45"/>
            <p:cNvSpPr/>
            <p:nvPr/>
          </p:nvSpPr>
          <p:spPr>
            <a:xfrm>
              <a:off x="527157"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应当采取必要措施，</a:t>
              </a:r>
              <a:r>
                <a:rPr lang="zh-CN" altLang="en-US" sz="1400" b="1" dirty="0">
                  <a:solidFill>
                    <a:srgbClr val="D66F52"/>
                  </a:solidFill>
                  <a:latin typeface="微软雅黑" panose="020B0503020204020204" charset="-122"/>
                  <a:ea typeface="微软雅黑" panose="020B0503020204020204" charset="-122"/>
                </a:rPr>
                <a:t>保障境外接收方处理个人信息的活动达到规定的个人信息保护标准</a:t>
              </a:r>
              <a:endParaRPr sz="1400" b="1" dirty="0">
                <a:solidFill>
                  <a:srgbClr val="D66F52"/>
                </a:solidFill>
                <a:latin typeface="微软雅黑" panose="020B0503020204020204" charset="-122"/>
                <a:ea typeface="微软雅黑" panose="020B0503020204020204" charset="-122"/>
              </a:endParaRPr>
            </a:p>
          </p:txBody>
        </p:sp>
        <p:sp>
          <p:nvSpPr>
            <p:cNvPr id="47" name="矩形: 圆角 46"/>
            <p:cNvSpPr/>
            <p:nvPr/>
          </p:nvSpPr>
          <p:spPr>
            <a:xfrm>
              <a:off x="4322498"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个人告知并取得单独同意</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8" name="任意多边形: 形状 47"/>
            <p:cNvSpPr/>
            <p:nvPr/>
          </p:nvSpPr>
          <p:spPr>
            <a:xfrm>
              <a:off x="4322499"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应当向个人告知</a:t>
              </a:r>
              <a:r>
                <a:rPr lang="zh-CN" altLang="en-US" sz="1400" b="1" dirty="0">
                  <a:solidFill>
                    <a:srgbClr val="D66F52"/>
                  </a:solidFill>
                  <a:latin typeface="微软雅黑" panose="020B0503020204020204" charset="-122"/>
                  <a:ea typeface="微软雅黑" panose="020B0503020204020204" charset="-122"/>
                </a:rPr>
                <a:t>境外接收方的名称</a:t>
              </a:r>
              <a:r>
                <a:rPr lang="zh-CN" altLang="en-US" sz="1400" dirty="0">
                  <a:solidFill>
                    <a:srgbClr val="184199"/>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姓名</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联系方式</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处理目的</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处理方式</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个人信息的种类</a:t>
              </a:r>
              <a:r>
                <a:rPr lang="zh-CN" altLang="en-US" sz="1400" dirty="0">
                  <a:solidFill>
                    <a:srgbClr val="184199"/>
                  </a:solidFill>
                  <a:latin typeface="微软雅黑" panose="020B0503020204020204" charset="-122"/>
                  <a:ea typeface="微软雅黑" panose="020B0503020204020204" charset="-122"/>
                </a:rPr>
                <a:t>以及</a:t>
              </a:r>
              <a:r>
                <a:rPr lang="zh-CN" altLang="en-US" sz="1400" b="1" dirty="0">
                  <a:solidFill>
                    <a:srgbClr val="D66F52"/>
                  </a:solidFill>
                  <a:latin typeface="微软雅黑" panose="020B0503020204020204" charset="-122"/>
                  <a:ea typeface="微软雅黑" panose="020B0503020204020204" charset="-122"/>
                </a:rPr>
                <a:t>个人向境外接收方行使本法规定权利的方式和程序</a:t>
              </a:r>
              <a:r>
                <a:rPr lang="zh-CN" altLang="en-US" sz="1400" dirty="0">
                  <a:solidFill>
                    <a:srgbClr val="184199"/>
                  </a:solidFill>
                  <a:latin typeface="微软雅黑" panose="020B0503020204020204" charset="-122"/>
                  <a:ea typeface="微软雅黑" panose="020B0503020204020204" charset="-122"/>
                </a:rPr>
                <a:t>等事项</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取得个人的单独同意</a:t>
              </a:r>
              <a:endParaRPr sz="1400" b="1" dirty="0">
                <a:solidFill>
                  <a:srgbClr val="D66F52"/>
                </a:solidFill>
                <a:latin typeface="微软雅黑" panose="020B0503020204020204" charset="-122"/>
                <a:ea typeface="微软雅黑" panose="020B0503020204020204" charset="-122"/>
              </a:endParaRPr>
            </a:p>
          </p:txBody>
        </p:sp>
        <p:sp>
          <p:nvSpPr>
            <p:cNvPr id="49" name="矩形: 圆角 48"/>
            <p:cNvSpPr/>
            <p:nvPr/>
          </p:nvSpPr>
          <p:spPr>
            <a:xfrm>
              <a:off x="8117839" y="1482560"/>
              <a:ext cx="3547003"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关键信息基础设施要求</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1" name="任意多边形: 形状 50"/>
            <p:cNvSpPr/>
            <p:nvPr/>
          </p:nvSpPr>
          <p:spPr>
            <a:xfrm>
              <a:off x="8117840"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关键信息基础设施运营者</a:t>
              </a:r>
              <a:r>
                <a:rPr lang="zh-CN" altLang="en-US" sz="1400" dirty="0">
                  <a:solidFill>
                    <a:srgbClr val="6FBA2C"/>
                  </a:solidFill>
                  <a:latin typeface="微软雅黑" panose="020B0503020204020204" charset="-122"/>
                  <a:ea typeface="微软雅黑" panose="020B0503020204020204" charset="-122"/>
                </a:rPr>
                <a:t>和</a:t>
              </a:r>
              <a:r>
                <a:rPr lang="zh-CN" altLang="en-US" sz="1400" b="1" dirty="0">
                  <a:solidFill>
                    <a:srgbClr val="D66F52"/>
                  </a:solidFill>
                  <a:latin typeface="微软雅黑" panose="020B0503020204020204" charset="-122"/>
                  <a:ea typeface="微软雅黑" panose="020B0503020204020204" charset="-122"/>
                </a:rPr>
                <a:t>处理个人信息达到国家网信部门规定数量的个人信息处理者</a:t>
              </a:r>
              <a:r>
                <a:rPr lang="zh-CN" altLang="en-US" sz="1400" dirty="0">
                  <a:solidFill>
                    <a:srgbClr val="6FBA2C"/>
                  </a:solidFill>
                  <a:latin typeface="微软雅黑" panose="020B0503020204020204" charset="-122"/>
                  <a:ea typeface="微软雅黑" panose="020B0503020204020204" charset="-122"/>
                </a:rPr>
                <a:t>，应当将在中华人民共和国境内收集和产生的个人信息</a:t>
              </a:r>
              <a:r>
                <a:rPr lang="zh-CN" altLang="en-US" sz="1400" b="1" dirty="0">
                  <a:solidFill>
                    <a:srgbClr val="D66F52"/>
                  </a:solidFill>
                  <a:latin typeface="微软雅黑" panose="020B0503020204020204" charset="-122"/>
                  <a:ea typeface="微软雅黑" panose="020B0503020204020204" charset="-122"/>
                </a:rPr>
                <a:t>存储在境内</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确需向境外提供的，应当</a:t>
              </a:r>
              <a:r>
                <a:rPr lang="zh-CN" altLang="en-US" sz="1400" b="1" dirty="0">
                  <a:solidFill>
                    <a:srgbClr val="D66F52"/>
                  </a:solidFill>
                  <a:latin typeface="微软雅黑" panose="020B0503020204020204" charset="-122"/>
                  <a:ea typeface="微软雅黑" panose="020B0503020204020204" charset="-122"/>
                </a:rPr>
                <a:t>通过国家网信部门组织的安全评估</a:t>
              </a:r>
              <a:endParaRPr lang="zh-CN" altLang="en-US"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依据法律、行政法规和国家网信部门规定可以不进行安全评估的</a:t>
              </a:r>
              <a:endParaRPr lang="zh-CN" altLang="en-US" sz="1400" b="1" dirty="0">
                <a:solidFill>
                  <a:srgbClr val="D66F52"/>
                </a:solidFill>
                <a:latin typeface="微软雅黑" panose="020B0503020204020204" charset="-122"/>
                <a:ea typeface="微软雅黑" panose="020B0503020204020204" charset="-122"/>
              </a:endParaRPr>
            </a:p>
          </p:txBody>
        </p:sp>
        <p:pic>
          <p:nvPicPr>
            <p:cNvPr id="4" name="图片 3"/>
            <p:cNvPicPr/>
            <p:nvPr/>
          </p:nvPicPr>
          <p:blipFill>
            <a:blip r:embed="rId1"/>
            <a:stretch>
              <a:fillRect/>
            </a:stretch>
          </p:blipFill>
          <p:spPr>
            <a:xfrm>
              <a:off x="2023072" y="2142271"/>
              <a:ext cx="555172" cy="555172"/>
            </a:xfrm>
            <a:prstGeom prst="rect">
              <a:avLst/>
            </a:prstGeom>
          </p:spPr>
        </p:pic>
        <p:pic>
          <p:nvPicPr>
            <p:cNvPr id="7" name="图片 6"/>
            <p:cNvPicPr/>
            <p:nvPr/>
          </p:nvPicPr>
          <p:blipFill>
            <a:blip r:embed="rId2"/>
            <a:stretch>
              <a:fillRect/>
            </a:stretch>
          </p:blipFill>
          <p:spPr>
            <a:xfrm>
              <a:off x="5818414" y="2142271"/>
              <a:ext cx="555172" cy="555172"/>
            </a:xfrm>
            <a:prstGeom prst="rect">
              <a:avLst/>
            </a:prstGeom>
          </p:spPr>
        </p:pic>
        <p:pic>
          <p:nvPicPr>
            <p:cNvPr id="10" name="图片 9"/>
            <p:cNvPicPr/>
            <p:nvPr/>
          </p:nvPicPr>
          <p:blipFill>
            <a:blip r:embed="rId3"/>
            <a:stretch>
              <a:fillRect/>
            </a:stretch>
          </p:blipFill>
          <p:spPr>
            <a:xfrm>
              <a:off x="9613755" y="2142271"/>
              <a:ext cx="555172" cy="555172"/>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个人信息跨境提供的规则</a:t>
            </a:r>
            <a:endParaRPr kumimoji="1" lang="zh-CN" altLang="en-US" dirty="0"/>
          </a:p>
        </p:txBody>
      </p:sp>
      <p:grpSp>
        <p:nvGrpSpPr>
          <p:cNvPr id="18" name="组合 17"/>
          <p:cNvGrpSpPr/>
          <p:nvPr/>
        </p:nvGrpSpPr>
        <p:grpSpPr>
          <a:xfrm>
            <a:off x="527156" y="1482560"/>
            <a:ext cx="11137687" cy="4958880"/>
            <a:chOff x="527156" y="1482560"/>
            <a:chExt cx="11137687" cy="4958880"/>
          </a:xfrm>
        </p:grpSpPr>
        <p:sp>
          <p:nvSpPr>
            <p:cNvPr id="4" name="矩形: 圆角 3"/>
            <p:cNvSpPr/>
            <p:nvPr/>
          </p:nvSpPr>
          <p:spPr>
            <a:xfrm>
              <a:off x="527156"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国际条约与约定</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 name="任意多边形: 形状 4"/>
            <p:cNvSpPr/>
            <p:nvPr/>
          </p:nvSpPr>
          <p:spPr>
            <a:xfrm>
              <a:off x="527157"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主管机关</a:t>
              </a:r>
              <a:r>
                <a:rPr lang="zh-CN" altLang="en-US" sz="1400" b="1" dirty="0">
                  <a:solidFill>
                    <a:srgbClr val="D66F52"/>
                  </a:solidFill>
                  <a:latin typeface="微软雅黑" panose="020B0503020204020204" charset="-122"/>
                  <a:ea typeface="微软雅黑" panose="020B0503020204020204" charset="-122"/>
                </a:rPr>
                <a:t>根据有关法律和中华人民共和国缔结或者参加的国际条约、协定</a:t>
              </a:r>
              <a:r>
                <a:rPr lang="zh-CN" altLang="en-US" sz="1400" dirty="0">
                  <a:solidFill>
                    <a:srgbClr val="184199"/>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按照平等互惠原则</a:t>
              </a:r>
              <a:r>
                <a:rPr lang="zh-CN" altLang="en-US" sz="1400" dirty="0">
                  <a:solidFill>
                    <a:srgbClr val="184199"/>
                  </a:solidFill>
                  <a:latin typeface="微软雅黑" panose="020B0503020204020204" charset="-122"/>
                  <a:ea typeface="微软雅黑" panose="020B0503020204020204" charset="-122"/>
                </a:rPr>
                <a:t>，处理外国司法或者执法机构关于提供存储于境内个人信息的请求</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非经主管机关批准，</a:t>
              </a:r>
              <a:r>
                <a:rPr lang="zh-CN" altLang="en-US" sz="1400" b="1" dirty="0">
                  <a:solidFill>
                    <a:srgbClr val="D66F52"/>
                  </a:solidFill>
                  <a:latin typeface="微软雅黑" panose="020B0503020204020204" charset="-122"/>
                  <a:ea typeface="微软雅黑" panose="020B0503020204020204" charset="-122"/>
                </a:rPr>
                <a:t>不得向外国司法或者执法机构提供存储于中华人民共和国境内的个人信息</a:t>
              </a:r>
              <a:endParaRPr sz="1400" b="1" dirty="0">
                <a:solidFill>
                  <a:srgbClr val="D66F52"/>
                </a:solidFill>
                <a:latin typeface="微软雅黑" panose="020B0503020204020204" charset="-122"/>
                <a:ea typeface="微软雅黑" panose="020B0503020204020204" charset="-122"/>
              </a:endParaRPr>
            </a:p>
          </p:txBody>
        </p:sp>
        <p:sp>
          <p:nvSpPr>
            <p:cNvPr id="6" name="矩形: 圆角 5"/>
            <p:cNvSpPr/>
            <p:nvPr/>
          </p:nvSpPr>
          <p:spPr>
            <a:xfrm>
              <a:off x="4322498" y="1482560"/>
              <a:ext cx="3547003"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限制禁止清单</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 name="任意多边形: 形状 6"/>
            <p:cNvSpPr/>
            <p:nvPr/>
          </p:nvSpPr>
          <p:spPr>
            <a:xfrm>
              <a:off x="4322499"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境外的组织、个人从事</a:t>
              </a:r>
              <a:r>
                <a:rPr lang="zh-CN" altLang="en-US" sz="1400" b="1" dirty="0">
                  <a:solidFill>
                    <a:srgbClr val="D66F52"/>
                  </a:solidFill>
                  <a:latin typeface="微软雅黑" panose="020B0503020204020204" charset="-122"/>
                  <a:ea typeface="微软雅黑" panose="020B0503020204020204" charset="-122"/>
                </a:rPr>
                <a:t>侵害中华人民共和国公民的个人信息权益</a:t>
              </a:r>
              <a:r>
                <a:rPr lang="zh-CN" altLang="en-US" sz="1400" dirty="0">
                  <a:solidFill>
                    <a:srgbClr val="6FBA2C"/>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危害中华人民共和国国家安全、公共利益</a:t>
              </a:r>
              <a:r>
                <a:rPr lang="zh-CN" altLang="en-US" sz="1400" dirty="0">
                  <a:solidFill>
                    <a:srgbClr val="6FBA2C"/>
                  </a:solidFill>
                  <a:latin typeface="微软雅黑" panose="020B0503020204020204" charset="-122"/>
                  <a:ea typeface="微软雅黑" panose="020B0503020204020204" charset="-122"/>
                </a:rPr>
                <a:t>的个人信息处理活动的，国家网信部门可以将</a:t>
              </a:r>
              <a:r>
                <a:rPr lang="zh-CN" altLang="en-US" sz="1400" b="1" dirty="0">
                  <a:solidFill>
                    <a:srgbClr val="D66F52"/>
                  </a:solidFill>
                  <a:latin typeface="微软雅黑" panose="020B0503020204020204" charset="-122"/>
                  <a:ea typeface="微软雅黑" panose="020B0503020204020204" charset="-122"/>
                </a:rPr>
                <a:t>其列入限制或者禁止个人信息提供清单</a:t>
              </a:r>
              <a:r>
                <a:rPr lang="zh-CN" altLang="en-US" sz="1400" dirty="0">
                  <a:solidFill>
                    <a:srgbClr val="6FBA2C"/>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予以公告</a:t>
              </a:r>
              <a:endParaRPr lang="en-US" altLang="zh-CN"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采取限制或者禁止向其提供个人信息</a:t>
              </a:r>
              <a:r>
                <a:rPr lang="zh-CN" altLang="en-US" sz="1400" dirty="0">
                  <a:solidFill>
                    <a:srgbClr val="6FBA2C"/>
                  </a:solidFill>
                  <a:latin typeface="微软雅黑" panose="020B0503020204020204" charset="-122"/>
                  <a:ea typeface="微软雅黑" panose="020B0503020204020204" charset="-122"/>
                </a:rPr>
                <a:t>等措施</a:t>
              </a:r>
              <a:endParaRPr lang="zh-CN" altLang="en-US" sz="1400" dirty="0">
                <a:solidFill>
                  <a:srgbClr val="6FBA2C"/>
                </a:solidFill>
                <a:latin typeface="微软雅黑" panose="020B0503020204020204" charset="-122"/>
                <a:ea typeface="微软雅黑" panose="020B0503020204020204" charset="-122"/>
              </a:endParaRPr>
            </a:p>
          </p:txBody>
        </p:sp>
        <p:sp>
          <p:nvSpPr>
            <p:cNvPr id="8" name="矩形: 圆角 7"/>
            <p:cNvSpPr/>
            <p:nvPr/>
          </p:nvSpPr>
          <p:spPr>
            <a:xfrm>
              <a:off x="8117839" y="1482560"/>
              <a:ext cx="3547003"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对等反制措施</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任意多边形: 形状 8"/>
            <p:cNvSpPr/>
            <p:nvPr/>
          </p:nvSpPr>
          <p:spPr>
            <a:xfrm>
              <a:off x="8117840" y="2011242"/>
              <a:ext cx="3547003" cy="429811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在个人信息保护方面对中华人民共和国采取歧视性的禁止、限制或者其他类似措施的国家或者地区，</a:t>
              </a:r>
              <a:r>
                <a:rPr lang="zh-CN" altLang="en-US" sz="1400" b="1" dirty="0">
                  <a:solidFill>
                    <a:srgbClr val="D66F52"/>
                  </a:solidFill>
                  <a:latin typeface="微软雅黑" panose="020B0503020204020204" charset="-122"/>
                  <a:ea typeface="微软雅黑" panose="020B0503020204020204" charset="-122"/>
                </a:rPr>
                <a:t>国家可以根据实际情况采取对等措施</a:t>
              </a:r>
              <a:endParaRPr sz="1400" b="1" dirty="0">
                <a:solidFill>
                  <a:srgbClr val="D66F52"/>
                </a:solidFill>
                <a:latin typeface="微软雅黑" panose="020B0503020204020204" charset="-122"/>
                <a:ea typeface="微软雅黑" panose="020B0503020204020204" charset="-122"/>
              </a:endParaRPr>
            </a:p>
          </p:txBody>
        </p:sp>
        <p:pic>
          <p:nvPicPr>
            <p:cNvPr id="13" name="图片 12"/>
            <p:cNvPicPr/>
            <p:nvPr/>
          </p:nvPicPr>
          <p:blipFill>
            <a:blip r:embed="rId1"/>
            <a:stretch>
              <a:fillRect/>
            </a:stretch>
          </p:blipFill>
          <p:spPr>
            <a:xfrm>
              <a:off x="2023072" y="2142271"/>
              <a:ext cx="555172" cy="555172"/>
            </a:xfrm>
            <a:prstGeom prst="rect">
              <a:avLst/>
            </a:prstGeom>
          </p:spPr>
        </p:pic>
        <p:pic>
          <p:nvPicPr>
            <p:cNvPr id="15" name="图片 14"/>
            <p:cNvPicPr/>
            <p:nvPr/>
          </p:nvPicPr>
          <p:blipFill>
            <a:blip r:embed="rId2"/>
            <a:stretch>
              <a:fillRect/>
            </a:stretch>
          </p:blipFill>
          <p:spPr>
            <a:xfrm>
              <a:off x="5818414" y="2142271"/>
              <a:ext cx="555172" cy="555172"/>
            </a:xfrm>
            <a:prstGeom prst="rect">
              <a:avLst/>
            </a:prstGeom>
          </p:spPr>
        </p:pic>
        <p:pic>
          <p:nvPicPr>
            <p:cNvPr id="17" name="图片 16"/>
            <p:cNvPicPr/>
            <p:nvPr/>
          </p:nvPicPr>
          <p:blipFill>
            <a:blip r:embed="rId3"/>
            <a:stretch>
              <a:fillRect/>
            </a:stretch>
          </p:blipFill>
          <p:spPr>
            <a:xfrm>
              <a:off x="9613755" y="2142271"/>
              <a:ext cx="555172" cy="555172"/>
            </a:xfrm>
            <a:prstGeom prst="rect">
              <a:avLst/>
            </a:prstGeom>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64695" y="232528"/>
            <a:ext cx="7767842" cy="432802"/>
          </a:xfrm>
        </p:spPr>
        <p:txBody>
          <a:bodyPr/>
          <a:lstStyle/>
          <a:p>
            <a:r>
              <a:rPr kumimoji="1" lang="zh-CN" altLang="en-US" dirty="0"/>
              <a:t>个人信息保护标准规范：</a:t>
            </a:r>
            <a:r>
              <a:rPr kumimoji="1" lang="zh-CN" altLang="en-US" dirty="0">
                <a:latin typeface="微软雅黑" panose="020B0503020204020204" charset="-122"/>
                <a:ea typeface="微软雅黑" panose="020B0503020204020204" charset="-122"/>
              </a:rPr>
              <a:t>国家标准</a:t>
            </a:r>
            <a:endParaRPr kumimoji="1" lang="zh-CN" altLang="en-US" dirty="0">
              <a:latin typeface="微软雅黑" panose="020B0503020204020204" charset="-122"/>
              <a:ea typeface="微软雅黑" panose="020B0503020204020204" charset="-122"/>
            </a:endParaRPr>
          </a:p>
        </p:txBody>
      </p:sp>
      <p:grpSp>
        <p:nvGrpSpPr>
          <p:cNvPr id="3" name="组合 2"/>
          <p:cNvGrpSpPr/>
          <p:nvPr/>
        </p:nvGrpSpPr>
        <p:grpSpPr>
          <a:xfrm>
            <a:off x="463328" y="1089862"/>
            <a:ext cx="11265344" cy="5301249"/>
            <a:chOff x="463328" y="1089862"/>
            <a:chExt cx="11265344" cy="5301249"/>
          </a:xfrm>
        </p:grpSpPr>
        <p:sp>
          <p:nvSpPr>
            <p:cNvPr id="81" name="矩形 80"/>
            <p:cNvSpPr/>
            <p:nvPr/>
          </p:nvSpPr>
          <p:spPr>
            <a:xfrm>
              <a:off x="1189749" y="1089863"/>
              <a:ext cx="3445239" cy="530124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solidFill>
                    <a:srgbClr val="6FBA2C"/>
                  </a:solidFill>
                  <a:latin typeface="微软雅黑" panose="020B0503020204020204" charset="-122"/>
                  <a:ea typeface="微软雅黑" panose="020B0503020204020204" charset="-122"/>
                  <a:sym typeface="+mn-ea"/>
                </a:rPr>
                <a:t>安全要求类</a:t>
              </a:r>
              <a:endParaRPr lang="zh-CN" altLang="en-US" sz="1600" b="1" dirty="0">
                <a:solidFill>
                  <a:srgbClr val="6FBA2C"/>
                </a:solidFill>
                <a:latin typeface="微软雅黑" panose="020B0503020204020204" charset="-122"/>
                <a:ea typeface="微软雅黑" panose="020B0503020204020204" charset="-122"/>
                <a:sym typeface="+mn-ea"/>
              </a:endParaRPr>
            </a:p>
          </p:txBody>
        </p:sp>
        <p:sp>
          <p:nvSpPr>
            <p:cNvPr id="89" name="矩形 88"/>
            <p:cNvSpPr/>
            <p:nvPr/>
          </p:nvSpPr>
          <p:spPr>
            <a:xfrm>
              <a:off x="463328" y="1089862"/>
              <a:ext cx="624819" cy="5301249"/>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个人信息保护国家标准</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矩形 20"/>
            <p:cNvSpPr/>
            <p:nvPr/>
          </p:nvSpPr>
          <p:spPr>
            <a:xfrm>
              <a:off x="4736591" y="1089863"/>
              <a:ext cx="3445239" cy="5301247"/>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solidFill>
                    <a:srgbClr val="3D878D"/>
                  </a:solidFill>
                  <a:latin typeface="微软雅黑" panose="020B0503020204020204" charset="-122"/>
                  <a:ea typeface="微软雅黑" panose="020B0503020204020204" charset="-122"/>
                  <a:sym typeface="+mn-ea"/>
                </a:rPr>
                <a:t>实施指南类</a:t>
              </a:r>
              <a:endParaRPr lang="zh-CN" altLang="en-US" sz="1600" b="1" dirty="0">
                <a:solidFill>
                  <a:srgbClr val="3D878D"/>
                </a:solidFill>
                <a:latin typeface="微软雅黑" panose="020B0503020204020204" charset="-122"/>
                <a:ea typeface="微软雅黑" panose="020B0503020204020204" charset="-122"/>
                <a:sym typeface="+mn-ea"/>
              </a:endParaRPr>
            </a:p>
          </p:txBody>
        </p:sp>
        <p:sp>
          <p:nvSpPr>
            <p:cNvPr id="22" name="矩形 21"/>
            <p:cNvSpPr/>
            <p:nvPr/>
          </p:nvSpPr>
          <p:spPr>
            <a:xfrm>
              <a:off x="8283433" y="1089863"/>
              <a:ext cx="3445239" cy="5301247"/>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lnSpc>
                  <a:spcPct val="150000"/>
                </a:lnSpc>
              </a:pPr>
              <a:r>
                <a:rPr lang="zh-CN" altLang="en-US" sz="1600" b="1" dirty="0">
                  <a:solidFill>
                    <a:srgbClr val="184199"/>
                  </a:solidFill>
                  <a:latin typeface="微软雅黑" panose="020B0503020204020204" charset="-122"/>
                  <a:ea typeface="微软雅黑" panose="020B0503020204020204" charset="-122"/>
                  <a:sym typeface="+mn-ea"/>
                </a:rPr>
                <a:t>检测评估类</a:t>
              </a:r>
              <a:endParaRPr lang="zh-CN" altLang="en-US" sz="1600" b="1" dirty="0">
                <a:solidFill>
                  <a:srgbClr val="184199"/>
                </a:solidFill>
                <a:latin typeface="微软雅黑" panose="020B0503020204020204" charset="-122"/>
                <a:ea typeface="微软雅黑" panose="020B0503020204020204" charset="-122"/>
                <a:sym typeface="+mn-ea"/>
              </a:endParaRPr>
            </a:p>
          </p:txBody>
        </p:sp>
        <p:sp>
          <p:nvSpPr>
            <p:cNvPr id="44" name="矩形 43"/>
            <p:cNvSpPr/>
            <p:nvPr/>
          </p:nvSpPr>
          <p:spPr>
            <a:xfrm>
              <a:off x="4838193" y="1644736"/>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GB/T 37964-2019  </a:t>
              </a:r>
              <a:b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b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个人信息去标识化指南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3" name="矩形 52"/>
            <p:cNvSpPr/>
            <p:nvPr/>
          </p:nvSpPr>
          <p:spPr>
            <a:xfrm>
              <a:off x="4838193" y="5740867"/>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移动智能终端的</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APP</a:t>
              </a:r>
              <a:endPar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个人信息处理活动管理指南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4" name="矩形 53"/>
            <p:cNvSpPr/>
            <p:nvPr/>
          </p:nvSpPr>
          <p:spPr>
            <a:xfrm>
              <a:off x="4838193" y="3692800"/>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个人可识别信息（</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PII</a:t>
              </a: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）处理者</a:t>
              </a:r>
              <a:endPar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在公有云中保护</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PII</a:t>
              </a: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的实践指南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5" name="矩形 54"/>
            <p:cNvSpPr/>
            <p:nvPr/>
          </p:nvSpPr>
          <p:spPr>
            <a:xfrm>
              <a:off x="4838193" y="3010112"/>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个人信息安全工程指南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6" name="矩形 55"/>
            <p:cNvSpPr/>
            <p:nvPr/>
          </p:nvSpPr>
          <p:spPr>
            <a:xfrm>
              <a:off x="4838193" y="2327424"/>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个人信息告知同意指南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7" name="矩形 56"/>
            <p:cNvSpPr/>
            <p:nvPr/>
          </p:nvSpPr>
          <p:spPr>
            <a:xfrm>
              <a:off x="8385035" y="1644736"/>
              <a:ext cx="3242034" cy="548641"/>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GB/T 39335-2020  </a:t>
              </a:r>
              <a:b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b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个人信息安全影响评估指南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8" name="矩形 57"/>
            <p:cNvSpPr/>
            <p:nvPr/>
          </p:nvSpPr>
          <p:spPr>
            <a:xfrm>
              <a:off x="1291351" y="1644737"/>
              <a:ext cx="3242034" cy="54864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GB/T 35273-2020</a:t>
              </a:r>
              <a:b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b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个人信息安全规范</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9" name="矩形 58"/>
            <p:cNvSpPr/>
            <p:nvPr/>
          </p:nvSpPr>
          <p:spPr>
            <a:xfrm>
              <a:off x="1291351" y="5740867"/>
              <a:ext cx="3242034" cy="548641"/>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移动互联网应用（</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App</a:t>
              </a: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收集个人信息基本规范</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0" name="矩形 59"/>
            <p:cNvSpPr/>
            <p:nvPr/>
          </p:nvSpPr>
          <p:spPr>
            <a:xfrm>
              <a:off x="8385035" y="3692800"/>
              <a:ext cx="3242034" cy="548641"/>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移动互联网应用程序（</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APP</a:t>
              </a: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b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b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个人信息安全测评规范</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1" name="矩形 60"/>
            <p:cNvSpPr/>
            <p:nvPr/>
          </p:nvSpPr>
          <p:spPr>
            <a:xfrm>
              <a:off x="8385035" y="5740867"/>
              <a:ext cx="3242034" cy="548641"/>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个人信息去标识化效果分级评估规范</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8" name="矩形 17"/>
            <p:cNvSpPr/>
            <p:nvPr/>
          </p:nvSpPr>
          <p:spPr>
            <a:xfrm>
              <a:off x="4838193" y="4375488"/>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移动互联网应用程序（</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APP</a:t>
              </a: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SDK</a:t>
              </a: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安全指南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9" name="矩形 18"/>
            <p:cNvSpPr/>
            <p:nvPr/>
          </p:nvSpPr>
          <p:spPr>
            <a:xfrm>
              <a:off x="4838193" y="5058177"/>
              <a:ext cx="3242034" cy="548641"/>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应用商店的</a:t>
              </a:r>
              <a:r>
                <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APP</a:t>
              </a:r>
              <a:endPar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个人信息处理规范性审核与管理指南</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64695" y="232528"/>
            <a:ext cx="7767842" cy="432802"/>
          </a:xfrm>
        </p:spPr>
        <p:txBody>
          <a:bodyPr/>
          <a:lstStyle/>
          <a:p>
            <a:r>
              <a:rPr kumimoji="1" lang="zh-CN" altLang="en-US" dirty="0"/>
              <a:t>个人信息保护标准规范：</a:t>
            </a:r>
            <a:r>
              <a:rPr kumimoji="1" lang="zh-CN" altLang="en-US" dirty="0">
                <a:latin typeface="微软雅黑" panose="020B0503020204020204" charset="-122"/>
                <a:ea typeface="微软雅黑" panose="020B0503020204020204" charset="-122"/>
              </a:rPr>
              <a:t>行业</a:t>
            </a:r>
            <a:r>
              <a:rPr kumimoji="1" lang="en-US" altLang="zh-CN" dirty="0">
                <a:latin typeface="微软雅黑" panose="020B0503020204020204" charset="-122"/>
                <a:ea typeface="微软雅黑" panose="020B0503020204020204" charset="-122"/>
              </a:rPr>
              <a:t>/</a:t>
            </a:r>
            <a:r>
              <a:rPr kumimoji="1" lang="zh-CN" altLang="en-US" dirty="0">
                <a:latin typeface="微软雅黑" panose="020B0503020204020204" charset="-122"/>
                <a:ea typeface="微软雅黑" panose="020B0503020204020204" charset="-122"/>
              </a:rPr>
              <a:t>地方</a:t>
            </a:r>
            <a:r>
              <a:rPr kumimoji="1" lang="en-US" altLang="zh-CN" dirty="0">
                <a:latin typeface="微软雅黑" panose="020B0503020204020204" charset="-122"/>
                <a:ea typeface="微软雅黑" panose="020B0503020204020204" charset="-122"/>
              </a:rPr>
              <a:t>/</a:t>
            </a:r>
            <a:r>
              <a:rPr kumimoji="1" lang="zh-CN" altLang="en-US" dirty="0">
                <a:latin typeface="微软雅黑" panose="020B0503020204020204" charset="-122"/>
                <a:ea typeface="微软雅黑" panose="020B0503020204020204" charset="-122"/>
              </a:rPr>
              <a:t>团体标准</a:t>
            </a:r>
            <a:endParaRPr kumimoji="1" lang="zh-CN" altLang="en-US" dirty="0">
              <a:latin typeface="微软雅黑" panose="020B0503020204020204" charset="-122"/>
              <a:ea typeface="微软雅黑" panose="020B0503020204020204" charset="-122"/>
            </a:endParaRPr>
          </a:p>
        </p:txBody>
      </p:sp>
      <p:grpSp>
        <p:nvGrpSpPr>
          <p:cNvPr id="6" name="组合 5"/>
          <p:cNvGrpSpPr/>
          <p:nvPr/>
        </p:nvGrpSpPr>
        <p:grpSpPr>
          <a:xfrm>
            <a:off x="520449" y="1129495"/>
            <a:ext cx="11151102" cy="5495977"/>
            <a:chOff x="653524" y="1129495"/>
            <a:chExt cx="11151102" cy="5495977"/>
          </a:xfrm>
        </p:grpSpPr>
        <p:grpSp>
          <p:nvGrpSpPr>
            <p:cNvPr id="4" name="组合 3"/>
            <p:cNvGrpSpPr/>
            <p:nvPr/>
          </p:nvGrpSpPr>
          <p:grpSpPr>
            <a:xfrm>
              <a:off x="653524" y="1416859"/>
              <a:ext cx="3026635" cy="4921249"/>
              <a:chOff x="203722" y="1201459"/>
              <a:chExt cx="3026635" cy="4921249"/>
            </a:xfrm>
          </p:grpSpPr>
          <p:sp>
            <p:nvSpPr>
              <p:cNvPr id="25" name="箭头: 环形 24"/>
              <p:cNvSpPr/>
              <p:nvPr/>
            </p:nvSpPr>
            <p:spPr>
              <a:xfrm>
                <a:off x="861628" y="1201459"/>
                <a:ext cx="2368729" cy="2369089"/>
              </a:xfrm>
              <a:prstGeom prst="circularArrow">
                <a:avLst>
                  <a:gd name="adj1" fmla="val 10980"/>
                  <a:gd name="adj2" fmla="val 1142322"/>
                  <a:gd name="adj3" fmla="val 4500000"/>
                  <a:gd name="adj4" fmla="val 10800000"/>
                  <a:gd name="adj5" fmla="val 12500"/>
                </a:avLst>
              </a:prstGeom>
              <a:solidFill>
                <a:srgbClr val="184199"/>
              </a:solidFill>
            </p:spPr>
            <p:style>
              <a:lnRef idx="0">
                <a:sysClr val="window" lastClr="FFFFFF">
                  <a:hueOff val="0"/>
                  <a:satOff val="0"/>
                  <a:lumOff val="0"/>
                  <a:alphaOff val="0"/>
                </a:sysClr>
              </a:lnRef>
              <a:fillRef idx="3">
                <a:scrgbClr r="0" g="0" b="0"/>
              </a:fillRef>
              <a:effectRef idx="2">
                <a:srgbClr val="4472C4">
                  <a:hueOff val="0"/>
                  <a:satOff val="0"/>
                  <a:lumOff val="0"/>
                  <a:alphaOff val="0"/>
                </a:srgbClr>
              </a:effectRef>
              <a:fontRef idx="minor">
                <a:schemeClr val="lt1"/>
              </a:fontRef>
            </p:style>
          </p:sp>
          <p:sp>
            <p:nvSpPr>
              <p:cNvPr id="26" name="形状 25"/>
              <p:cNvSpPr/>
              <p:nvPr/>
            </p:nvSpPr>
            <p:spPr>
              <a:xfrm>
                <a:off x="203722" y="2562676"/>
                <a:ext cx="2368729" cy="2369089"/>
              </a:xfrm>
              <a:prstGeom prst="leftCircularArrow">
                <a:avLst>
                  <a:gd name="adj1" fmla="val 10980"/>
                  <a:gd name="adj2" fmla="val 1142322"/>
                  <a:gd name="adj3" fmla="val 6300000"/>
                  <a:gd name="adj4" fmla="val 18900000"/>
                  <a:gd name="adj5" fmla="val 12500"/>
                </a:avLst>
              </a:prstGeom>
              <a:solidFill>
                <a:srgbClr val="3D878D"/>
              </a:solidFill>
            </p:spPr>
            <p:style>
              <a:lnRef idx="0">
                <a:sysClr val="window" lastClr="FFFFFF">
                  <a:hueOff val="0"/>
                  <a:satOff val="0"/>
                  <a:lumOff val="0"/>
                  <a:alphaOff val="0"/>
                </a:sysClr>
              </a:lnRef>
              <a:fillRef idx="3">
                <a:scrgbClr r="0" g="0" b="0"/>
              </a:fillRef>
              <a:effectRef idx="2">
                <a:srgbClr val="4472C4">
                  <a:hueOff val="-3676672"/>
                  <a:satOff val="-5109"/>
                  <a:lumOff val="-1956"/>
                  <a:alphaOff val="0"/>
                </a:srgbClr>
              </a:effectRef>
              <a:fontRef idx="minor">
                <a:schemeClr val="lt1"/>
              </a:fontRef>
            </p:style>
          </p:sp>
          <p:sp>
            <p:nvSpPr>
              <p:cNvPr id="27" name="空心弧 26"/>
              <p:cNvSpPr/>
              <p:nvPr/>
            </p:nvSpPr>
            <p:spPr>
              <a:xfrm>
                <a:off x="1030219" y="4086787"/>
                <a:ext cx="2035105" cy="2035921"/>
              </a:xfrm>
              <a:prstGeom prst="blockArc">
                <a:avLst>
                  <a:gd name="adj1" fmla="val 13500000"/>
                  <a:gd name="adj2" fmla="val 10800000"/>
                  <a:gd name="adj3" fmla="val 12740"/>
                </a:avLst>
              </a:prstGeom>
              <a:solidFill>
                <a:srgbClr val="6FBA2C"/>
              </a:solidFill>
            </p:spPr>
            <p:style>
              <a:lnRef idx="0">
                <a:sysClr val="window" lastClr="FFFFFF">
                  <a:hueOff val="0"/>
                  <a:satOff val="0"/>
                  <a:lumOff val="0"/>
                  <a:alphaOff val="0"/>
                </a:sysClr>
              </a:lnRef>
              <a:fillRef idx="3">
                <a:scrgbClr r="0" g="0" b="0"/>
              </a:fillRef>
              <a:effectRef idx="2">
                <a:srgbClr val="4472C4">
                  <a:hueOff val="-7353344"/>
                  <a:satOff val="-10223"/>
                  <a:lumOff val="-3917"/>
                  <a:alphaOff val="0"/>
                </a:srgbClr>
              </a:effectRef>
              <a:fontRef idx="minor">
                <a:schemeClr val="lt1"/>
              </a:fontRef>
            </p:style>
          </p:sp>
          <p:sp>
            <p:nvSpPr>
              <p:cNvPr id="28" name="文本框 27"/>
              <p:cNvSpPr txBox="1"/>
              <p:nvPr/>
            </p:nvSpPr>
            <p:spPr>
              <a:xfrm>
                <a:off x="1452668" y="4865264"/>
                <a:ext cx="1190207" cy="478967"/>
              </a:xfrm>
              <a:prstGeom prst="rect">
                <a:avLst/>
              </a:prstGeom>
            </p:spPr>
            <p:style>
              <a:lnRef idx="0">
                <a:scrgbClr r="0" g="0" b="0"/>
              </a:lnRef>
              <a:fillRef idx="0">
                <a:scrgbClr r="0" g="0" b="0"/>
              </a:fillRef>
              <a:effectRef idx="0">
                <a:scrgbClr r="0" g="0" b="0"/>
              </a:effectRef>
              <a:fontRef idx="minor">
                <a:sysClr val="windowText" lastClr="000000">
                  <a:hueOff val="0"/>
                  <a:satOff val="0"/>
                  <a:lumOff val="0"/>
                  <a:alphaOff val="0"/>
                </a:sys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6FBA2C"/>
                    </a:solidFill>
                    <a:latin typeface="微软雅黑" panose="020B0503020204020204" charset="-122"/>
                    <a:ea typeface="微软雅黑" panose="020B0503020204020204" charset="-122"/>
                  </a:rPr>
                  <a:t>团体标准</a:t>
                </a:r>
                <a:endParaRPr lang="zh-CN" altLang="en-US" sz="2000" b="1" kern="1200" dirty="0">
                  <a:solidFill>
                    <a:srgbClr val="6FBA2C"/>
                  </a:solidFill>
                  <a:latin typeface="微软雅黑" panose="020B0503020204020204" charset="-122"/>
                  <a:ea typeface="微软雅黑" panose="020B0503020204020204" charset="-122"/>
                </a:endParaRPr>
              </a:p>
            </p:txBody>
          </p:sp>
          <p:sp>
            <p:nvSpPr>
              <p:cNvPr id="29" name="文本框 28"/>
              <p:cNvSpPr txBox="1"/>
              <p:nvPr/>
            </p:nvSpPr>
            <p:spPr>
              <a:xfrm>
                <a:off x="792983" y="3507737"/>
                <a:ext cx="1190207" cy="478967"/>
              </a:xfrm>
              <a:prstGeom prst="rect">
                <a:avLst/>
              </a:prstGeom>
            </p:spPr>
            <p:style>
              <a:lnRef idx="0">
                <a:scrgbClr r="0" g="0" b="0"/>
              </a:lnRef>
              <a:fillRef idx="0">
                <a:scrgbClr r="0" g="0" b="0"/>
              </a:fillRef>
              <a:effectRef idx="0">
                <a:scrgbClr r="0" g="0" b="0"/>
              </a:effectRef>
              <a:fontRef idx="minor">
                <a:sysClr val="windowText" lastClr="000000">
                  <a:hueOff val="0"/>
                  <a:satOff val="0"/>
                  <a:lumOff val="0"/>
                  <a:alphaOff val="0"/>
                </a:sys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3D878D"/>
                    </a:solidFill>
                    <a:latin typeface="微软雅黑" panose="020B0503020204020204" charset="-122"/>
                    <a:ea typeface="微软雅黑" panose="020B0503020204020204" charset="-122"/>
                  </a:rPr>
                  <a:t>地方标准</a:t>
                </a:r>
                <a:endParaRPr lang="zh-CN" altLang="en-US" sz="2000" b="1" kern="1200" dirty="0">
                  <a:solidFill>
                    <a:srgbClr val="3D878D"/>
                  </a:solidFill>
                  <a:latin typeface="微软雅黑" panose="020B0503020204020204" charset="-122"/>
                  <a:ea typeface="微软雅黑" panose="020B0503020204020204" charset="-122"/>
                </a:endParaRPr>
              </a:p>
            </p:txBody>
          </p:sp>
          <p:sp>
            <p:nvSpPr>
              <p:cNvPr id="30" name="文本框 29"/>
              <p:cNvSpPr txBox="1"/>
              <p:nvPr/>
            </p:nvSpPr>
            <p:spPr>
              <a:xfrm>
                <a:off x="1450889" y="2146520"/>
                <a:ext cx="1190207" cy="478967"/>
              </a:xfrm>
              <a:prstGeom prst="rect">
                <a:avLst/>
              </a:prstGeom>
            </p:spPr>
            <p:style>
              <a:lnRef idx="0">
                <a:scrgbClr r="0" g="0" b="0"/>
              </a:lnRef>
              <a:fillRef idx="0">
                <a:scrgbClr r="0" g="0" b="0"/>
              </a:fillRef>
              <a:effectRef idx="0">
                <a:scrgbClr r="0" g="0" b="0"/>
              </a:effectRef>
              <a:fontRef idx="minor">
                <a:sysClr val="windowText" lastClr="000000">
                  <a:hueOff val="0"/>
                  <a:satOff val="0"/>
                  <a:lumOff val="0"/>
                  <a:alphaOff val="0"/>
                </a:sysClr>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184199"/>
                    </a:solidFill>
                    <a:latin typeface="微软雅黑" panose="020B0503020204020204" charset="-122"/>
                    <a:ea typeface="微软雅黑" panose="020B0503020204020204" charset="-122"/>
                  </a:rPr>
                  <a:t>行业标准</a:t>
                </a:r>
                <a:endParaRPr lang="zh-CN" altLang="en-US" sz="2000" b="1" kern="1200" dirty="0">
                  <a:solidFill>
                    <a:srgbClr val="184199"/>
                  </a:solidFill>
                  <a:latin typeface="微软雅黑" panose="020B0503020204020204" charset="-122"/>
                  <a:ea typeface="微软雅黑" panose="020B0503020204020204" charset="-122"/>
                </a:endParaRPr>
              </a:p>
            </p:txBody>
          </p:sp>
        </p:grpSp>
        <p:sp>
          <p:nvSpPr>
            <p:cNvPr id="20" name="矩形 19"/>
            <p:cNvSpPr/>
            <p:nvPr/>
          </p:nvSpPr>
          <p:spPr>
            <a:xfrm>
              <a:off x="4643120" y="5850597"/>
              <a:ext cx="7161506" cy="774875"/>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200" b="1" dirty="0">
                  <a:solidFill>
                    <a:srgbClr val="6FBA2C"/>
                  </a:solidFill>
                  <a:latin typeface="微软雅黑" panose="020B0503020204020204" charset="-122"/>
                  <a:ea typeface="微软雅黑" panose="020B0503020204020204" charset="-122"/>
                </a:rPr>
                <a:t>T/CLAST 001-2021 </a:t>
              </a:r>
              <a:r>
                <a:rPr lang="zh-CN" altLang="en-US" sz="1200" dirty="0">
                  <a:solidFill>
                    <a:srgbClr val="6FBA2C"/>
                  </a:solidFill>
                  <a:latin typeface="微软雅黑" panose="020B0503020204020204" charset="-122"/>
                  <a:ea typeface="微软雅黑" panose="020B0503020204020204" charset="-122"/>
                </a:rPr>
                <a:t>个人信息处理法律合规性评估指引</a:t>
              </a:r>
              <a:endParaRPr lang="zh-CN" altLang="en-US" sz="1200" dirty="0">
                <a:solidFill>
                  <a:srgbClr val="6FBA2C"/>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6FBA2C"/>
                  </a:solidFill>
                  <a:latin typeface="微软雅黑" panose="020B0503020204020204" charset="-122"/>
                  <a:ea typeface="微软雅黑" panose="020B0503020204020204" charset="-122"/>
                </a:rPr>
                <a:t>T∕TAF 077.1-2020 </a:t>
              </a:r>
              <a:r>
                <a:rPr lang="en-US" altLang="zh-CN" sz="1200" dirty="0">
                  <a:solidFill>
                    <a:srgbClr val="6FBA2C"/>
                  </a:solidFill>
                  <a:latin typeface="微软雅黑" panose="020B0503020204020204" charset="-122"/>
                  <a:ea typeface="微软雅黑" panose="020B0503020204020204" charset="-122"/>
                </a:rPr>
                <a:t>APP</a:t>
              </a:r>
              <a:r>
                <a:rPr lang="zh-CN" altLang="en-US" sz="1200" dirty="0">
                  <a:solidFill>
                    <a:srgbClr val="6FBA2C"/>
                  </a:solidFill>
                  <a:latin typeface="微软雅黑" panose="020B0503020204020204" charset="-122"/>
                  <a:ea typeface="微软雅黑" panose="020B0503020204020204" charset="-122"/>
                </a:rPr>
                <a:t>收集使用个人信息最小必要评估规范 总则</a:t>
              </a:r>
              <a:endParaRPr lang="zh-CN" altLang="en-US" sz="1200" dirty="0">
                <a:solidFill>
                  <a:srgbClr val="6FBA2C"/>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6FBA2C"/>
                  </a:solidFill>
                  <a:latin typeface="微软雅黑" panose="020B0503020204020204" charset="-122"/>
                  <a:ea typeface="微软雅黑" panose="020B0503020204020204" charset="-122"/>
                </a:rPr>
                <a:t>T/SIA 001-2017 </a:t>
              </a:r>
              <a:r>
                <a:rPr lang="zh-CN" altLang="en-US" sz="1200" dirty="0">
                  <a:solidFill>
                    <a:srgbClr val="6FBA2C"/>
                  </a:solidFill>
                  <a:latin typeface="微软雅黑" panose="020B0503020204020204" charset="-122"/>
                  <a:ea typeface="微软雅黑" panose="020B0503020204020204" charset="-122"/>
                </a:rPr>
                <a:t>企业个人信息安全管理规范</a:t>
              </a:r>
              <a:endParaRPr lang="zh-CN" altLang="en-US" sz="1200" dirty="0">
                <a:solidFill>
                  <a:srgbClr val="6FBA2C"/>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6FBA2C"/>
                  </a:solidFill>
                  <a:latin typeface="微软雅黑" panose="020B0503020204020204" charset="-122"/>
                  <a:ea typeface="微软雅黑" panose="020B0503020204020204" charset="-122"/>
                </a:rPr>
                <a:t>T/PCAC 0001-2016 </a:t>
              </a:r>
              <a:r>
                <a:rPr lang="zh-CN" altLang="en-US" sz="1200" dirty="0">
                  <a:solidFill>
                    <a:srgbClr val="6FBA2C"/>
                  </a:solidFill>
                  <a:latin typeface="微软雅黑" panose="020B0503020204020204" charset="-122"/>
                  <a:ea typeface="微软雅黑" panose="020B0503020204020204" charset="-122"/>
                </a:rPr>
                <a:t>个人信息保护技术指引</a:t>
              </a:r>
              <a:endParaRPr lang="en-US" altLang="zh-CN" sz="1200" dirty="0">
                <a:solidFill>
                  <a:srgbClr val="6FBA2C"/>
                </a:solidFill>
                <a:latin typeface="微软雅黑" panose="020B0503020204020204" charset="-122"/>
                <a:ea typeface="微软雅黑" panose="020B0503020204020204" charset="-122"/>
              </a:endParaRPr>
            </a:p>
          </p:txBody>
        </p:sp>
        <p:sp>
          <p:nvSpPr>
            <p:cNvPr id="24" name="矩形 23"/>
            <p:cNvSpPr/>
            <p:nvPr/>
          </p:nvSpPr>
          <p:spPr>
            <a:xfrm>
              <a:off x="4643120" y="1129495"/>
              <a:ext cx="7161506" cy="301415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3746-2020 </a:t>
              </a:r>
              <a:r>
                <a:rPr lang="zh-CN" altLang="en-US" sz="1200" dirty="0">
                  <a:solidFill>
                    <a:srgbClr val="184199"/>
                  </a:solidFill>
                  <a:latin typeface="微软雅黑" panose="020B0503020204020204" charset="-122"/>
                  <a:ea typeface="微软雅黑" panose="020B0503020204020204" charset="-122"/>
                </a:rPr>
                <a:t>车联网信息服务 用户个人信息保护要求</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3367-2018 </a:t>
              </a:r>
              <a:r>
                <a:rPr lang="zh-CN" altLang="en-US" sz="1200" dirty="0">
                  <a:solidFill>
                    <a:srgbClr val="184199"/>
                  </a:solidFill>
                  <a:latin typeface="微软雅黑" panose="020B0503020204020204" charset="-122"/>
                  <a:ea typeface="微软雅黑" panose="020B0503020204020204" charset="-122"/>
                </a:rPr>
                <a:t>移动浏览器个人信息保护技术要求</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3327-2018 </a:t>
              </a:r>
              <a:r>
                <a:rPr lang="zh-CN" altLang="en-US" sz="1200" dirty="0">
                  <a:solidFill>
                    <a:srgbClr val="184199"/>
                  </a:solidFill>
                  <a:latin typeface="微软雅黑" panose="020B0503020204020204" charset="-122"/>
                  <a:ea typeface="微软雅黑" panose="020B0503020204020204" charset="-122"/>
                </a:rPr>
                <a:t>电信和互联网服务 用户个人信息保护技术要求 即时通信服务</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3106-2016 </a:t>
              </a:r>
              <a:r>
                <a:rPr lang="zh-CN" altLang="en-US" sz="1200" dirty="0">
                  <a:solidFill>
                    <a:srgbClr val="184199"/>
                  </a:solidFill>
                  <a:latin typeface="微软雅黑" panose="020B0503020204020204" charset="-122"/>
                  <a:ea typeface="微软雅黑" panose="020B0503020204020204" charset="-122"/>
                </a:rPr>
                <a:t>电信和互联网服务 用户个人信息保护技术要求 移动应用商店</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3105-2016 </a:t>
              </a:r>
              <a:r>
                <a:rPr lang="zh-CN" altLang="en-US" sz="1200" dirty="0">
                  <a:solidFill>
                    <a:srgbClr val="184199"/>
                  </a:solidFill>
                  <a:latin typeface="微软雅黑" panose="020B0503020204020204" charset="-122"/>
                  <a:ea typeface="微软雅黑" panose="020B0503020204020204" charset="-122"/>
                </a:rPr>
                <a:t>电信和互联网服务 用户个人信息保护技术要求 电子商务服务</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3082-2016 </a:t>
              </a:r>
              <a:r>
                <a:rPr lang="zh-CN" altLang="en-US" sz="1200" dirty="0">
                  <a:solidFill>
                    <a:srgbClr val="184199"/>
                  </a:solidFill>
                  <a:latin typeface="微软雅黑" panose="020B0503020204020204" charset="-122"/>
                  <a:ea typeface="微软雅黑" panose="020B0503020204020204" charset="-122"/>
                </a:rPr>
                <a:t>移动智能终端上的个人信息保护技术要求</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2782-2014 </a:t>
              </a:r>
              <a:r>
                <a:rPr lang="zh-CN" altLang="en-US" sz="1200" dirty="0">
                  <a:solidFill>
                    <a:srgbClr val="184199"/>
                  </a:solidFill>
                  <a:latin typeface="微软雅黑" panose="020B0503020204020204" charset="-122"/>
                  <a:ea typeface="微软雅黑" panose="020B0503020204020204" charset="-122"/>
                </a:rPr>
                <a:t>电信和互联网服务 用户个人信息保护 分级指南</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2781-2014 </a:t>
              </a:r>
              <a:r>
                <a:rPr lang="zh-CN" altLang="en-US" sz="1200" dirty="0">
                  <a:solidFill>
                    <a:srgbClr val="184199"/>
                  </a:solidFill>
                  <a:latin typeface="微软雅黑" panose="020B0503020204020204" charset="-122"/>
                  <a:ea typeface="微软雅黑" panose="020B0503020204020204" charset="-122"/>
                </a:rPr>
                <a:t>电信和互联网服务 用户个人信息保护 定义及分类</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2361-2011 </a:t>
              </a:r>
              <a:r>
                <a:rPr lang="zh-CN" altLang="en-US" sz="1200" dirty="0">
                  <a:solidFill>
                    <a:srgbClr val="184199"/>
                  </a:solidFill>
                  <a:latin typeface="微软雅黑" panose="020B0503020204020204" charset="-122"/>
                  <a:ea typeface="微软雅黑" panose="020B0503020204020204" charset="-122"/>
                </a:rPr>
                <a:t>移动用户个人信息管理业务终端设备测试方法</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2132-2010 </a:t>
              </a:r>
              <a:r>
                <a:rPr lang="zh-CN" altLang="en-US" sz="1200" dirty="0">
                  <a:solidFill>
                    <a:srgbClr val="184199"/>
                  </a:solidFill>
                  <a:latin typeface="微软雅黑" panose="020B0503020204020204" charset="-122"/>
                  <a:ea typeface="微软雅黑" panose="020B0503020204020204" charset="-122"/>
                </a:rPr>
                <a:t>移动用户个人信息管理业务 终端技术要求</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2131-2010 </a:t>
              </a:r>
              <a:r>
                <a:rPr lang="zh-CN" altLang="en-US" sz="1200" dirty="0">
                  <a:solidFill>
                    <a:srgbClr val="184199"/>
                  </a:solidFill>
                  <a:latin typeface="微软雅黑" panose="020B0503020204020204" charset="-122"/>
                  <a:ea typeface="微软雅黑" panose="020B0503020204020204" charset="-122"/>
                </a:rPr>
                <a:t>移动用户个人信息管理业务 系统设备测试方法</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2130-2010 </a:t>
              </a:r>
              <a:r>
                <a:rPr lang="zh-CN" altLang="en-US" sz="1200" dirty="0">
                  <a:solidFill>
                    <a:srgbClr val="184199"/>
                  </a:solidFill>
                  <a:latin typeface="微软雅黑" panose="020B0503020204020204" charset="-122"/>
                  <a:ea typeface="微软雅黑" panose="020B0503020204020204" charset="-122"/>
                </a:rPr>
                <a:t>移动用户个人信息管理业务 系统设备技术要求 </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YD/T 2129-2010 </a:t>
              </a:r>
              <a:r>
                <a:rPr lang="zh-CN" altLang="en-US" sz="1200" dirty="0">
                  <a:solidFill>
                    <a:srgbClr val="184199"/>
                  </a:solidFill>
                  <a:latin typeface="微软雅黑" panose="020B0503020204020204" charset="-122"/>
                  <a:ea typeface="微软雅黑" panose="020B0503020204020204" charset="-122"/>
                </a:rPr>
                <a:t>移动用户个人信息管理业务 总体技术要求</a:t>
              </a:r>
              <a:endParaRPr lang="en-US" altLang="zh-CN"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JR∕T 0171-2020 </a:t>
              </a:r>
              <a:r>
                <a:rPr lang="zh-CN" altLang="en-US" sz="1200" dirty="0">
                  <a:solidFill>
                    <a:srgbClr val="184199"/>
                  </a:solidFill>
                  <a:latin typeface="微软雅黑" panose="020B0503020204020204" charset="-122"/>
                  <a:ea typeface="微软雅黑" panose="020B0503020204020204" charset="-122"/>
                </a:rPr>
                <a:t>个人金融信息保护技术规范</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JR/T 0098.8-2012 </a:t>
              </a:r>
              <a:r>
                <a:rPr lang="zh-CN" altLang="en-US" sz="1200" dirty="0">
                  <a:solidFill>
                    <a:srgbClr val="184199"/>
                  </a:solidFill>
                  <a:latin typeface="微软雅黑" panose="020B0503020204020204" charset="-122"/>
                  <a:ea typeface="微软雅黑" panose="020B0503020204020204" charset="-122"/>
                </a:rPr>
                <a:t>中国金融移动支付 检测规范 第</a:t>
              </a:r>
              <a:r>
                <a:rPr lang="en-US" altLang="zh-CN" sz="1200" dirty="0">
                  <a:solidFill>
                    <a:srgbClr val="184199"/>
                  </a:solidFill>
                  <a:latin typeface="微软雅黑" panose="020B0503020204020204" charset="-122"/>
                  <a:ea typeface="微软雅黑" panose="020B0503020204020204" charset="-122"/>
                </a:rPr>
                <a:t>8</a:t>
              </a:r>
              <a:r>
                <a:rPr lang="zh-CN" altLang="en-US" sz="1200" dirty="0">
                  <a:solidFill>
                    <a:srgbClr val="184199"/>
                  </a:solidFill>
                  <a:latin typeface="微软雅黑" panose="020B0503020204020204" charset="-122"/>
                  <a:ea typeface="微软雅黑" panose="020B0503020204020204" charset="-122"/>
                </a:rPr>
                <a:t>部分：个人信息保护</a:t>
              </a:r>
              <a:endParaRPr lang="zh-CN" altLang="en-US" sz="1200" dirty="0">
                <a:solidFill>
                  <a:srgbClr val="184199"/>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184199"/>
                  </a:solidFill>
                  <a:latin typeface="微软雅黑" panose="020B0503020204020204" charset="-122"/>
                  <a:ea typeface="微软雅黑" panose="020B0503020204020204" charset="-122"/>
                </a:rPr>
                <a:t>YZ/T 0147-2015 </a:t>
              </a:r>
              <a:r>
                <a:rPr lang="zh-CN" altLang="en-US" sz="1200" dirty="0">
                  <a:solidFill>
                    <a:srgbClr val="184199"/>
                  </a:solidFill>
                  <a:latin typeface="微软雅黑" panose="020B0503020204020204" charset="-122"/>
                  <a:ea typeface="微软雅黑" panose="020B0503020204020204" charset="-122"/>
                </a:rPr>
                <a:t>寄递服务用户个人信息保护指南</a:t>
              </a:r>
              <a:endParaRPr lang="en-US" altLang="zh-CN" sz="1200" dirty="0">
                <a:solidFill>
                  <a:srgbClr val="184199"/>
                </a:solidFill>
                <a:latin typeface="微软雅黑" panose="020B0503020204020204" charset="-122"/>
                <a:ea typeface="微软雅黑" panose="020B0503020204020204" charset="-122"/>
              </a:endParaRPr>
            </a:p>
          </p:txBody>
        </p:sp>
        <p:sp>
          <p:nvSpPr>
            <p:cNvPr id="14" name="矩形 13"/>
            <p:cNvSpPr/>
            <p:nvPr/>
          </p:nvSpPr>
          <p:spPr>
            <a:xfrm>
              <a:off x="4643120" y="4241204"/>
              <a:ext cx="7161506" cy="1511837"/>
            </a:xfrm>
            <a:prstGeom prst="rect">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DB13∕T 5001-2019 </a:t>
              </a:r>
              <a:r>
                <a:rPr lang="zh-CN" altLang="en-US" sz="1200" dirty="0">
                  <a:solidFill>
                    <a:srgbClr val="3D878D"/>
                  </a:solidFill>
                  <a:latin typeface="微软雅黑" panose="020B0503020204020204" charset="-122"/>
                  <a:ea typeface="微软雅黑" panose="020B0503020204020204" charset="-122"/>
                </a:rPr>
                <a:t>信息安全技术 信息系统个人信息保护技术与管理规范</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DB21∕T 2702.3-2019 </a:t>
              </a:r>
              <a:r>
                <a:rPr lang="zh-CN" altLang="en-US" sz="1200" dirty="0">
                  <a:solidFill>
                    <a:srgbClr val="3D878D"/>
                  </a:solidFill>
                  <a:latin typeface="微软雅黑" panose="020B0503020204020204" charset="-122"/>
                  <a:ea typeface="微软雅黑" panose="020B0503020204020204" charset="-122"/>
                </a:rPr>
                <a:t>信息安全 个人信息安全管理体系评价 第</a:t>
              </a:r>
              <a:r>
                <a:rPr lang="en-US" altLang="zh-CN" sz="1200" dirty="0">
                  <a:solidFill>
                    <a:srgbClr val="3D878D"/>
                  </a:solidFill>
                  <a:latin typeface="微软雅黑" panose="020B0503020204020204" charset="-122"/>
                  <a:ea typeface="微软雅黑" panose="020B0503020204020204" charset="-122"/>
                </a:rPr>
                <a:t>6</a:t>
              </a:r>
              <a:r>
                <a:rPr lang="zh-CN" altLang="en-US" sz="1200" dirty="0">
                  <a:solidFill>
                    <a:srgbClr val="3D878D"/>
                  </a:solidFill>
                  <a:latin typeface="微软雅黑" panose="020B0503020204020204" charset="-122"/>
                  <a:ea typeface="微软雅黑" panose="020B0503020204020204" charset="-122"/>
                </a:rPr>
                <a:t>部分：资格审核</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DB21∕T 1628.9-2019 </a:t>
              </a:r>
              <a:r>
                <a:rPr lang="zh-CN" altLang="en-US" sz="1200" dirty="0">
                  <a:solidFill>
                    <a:srgbClr val="3D878D"/>
                  </a:solidFill>
                  <a:latin typeface="微软雅黑" panose="020B0503020204020204" charset="-122"/>
                  <a:ea typeface="微软雅黑" panose="020B0503020204020204" charset="-122"/>
                </a:rPr>
                <a:t>信息安全 个人信息安全管理体系 附则</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DB21∕T 2702.1-2016 </a:t>
              </a:r>
              <a:r>
                <a:rPr lang="zh-CN" altLang="en-US" sz="1200" dirty="0">
                  <a:solidFill>
                    <a:srgbClr val="3D878D"/>
                  </a:solidFill>
                  <a:latin typeface="微软雅黑" panose="020B0503020204020204" charset="-122"/>
                  <a:ea typeface="微软雅黑" panose="020B0503020204020204" charset="-122"/>
                </a:rPr>
                <a:t>信息安全 个人信息安全管理体系评价 第</a:t>
              </a:r>
              <a:r>
                <a:rPr lang="en-US" altLang="zh-CN" sz="1200" dirty="0">
                  <a:solidFill>
                    <a:srgbClr val="3D878D"/>
                  </a:solidFill>
                  <a:latin typeface="微软雅黑" panose="020B0503020204020204" charset="-122"/>
                  <a:ea typeface="微软雅黑" panose="020B0503020204020204" charset="-122"/>
                </a:rPr>
                <a:t>1</a:t>
              </a:r>
              <a:r>
                <a:rPr lang="zh-CN" altLang="en-US" sz="1200" dirty="0">
                  <a:solidFill>
                    <a:srgbClr val="3D878D"/>
                  </a:solidFill>
                  <a:latin typeface="微软雅黑" panose="020B0503020204020204" charset="-122"/>
                  <a:ea typeface="微软雅黑" panose="020B0503020204020204" charset="-122"/>
                </a:rPr>
                <a:t>部分：要求</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DB21∕T 1628.3-2016 </a:t>
              </a:r>
              <a:r>
                <a:rPr lang="zh-CN" altLang="en-US" sz="1200" dirty="0">
                  <a:solidFill>
                    <a:srgbClr val="3D878D"/>
                  </a:solidFill>
                  <a:latin typeface="微软雅黑" panose="020B0503020204020204" charset="-122"/>
                  <a:ea typeface="微软雅黑" panose="020B0503020204020204" charset="-122"/>
                </a:rPr>
                <a:t>信息安全 个人信息数据库管理指南</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DB21∕T 1628.1-2016 </a:t>
              </a:r>
              <a:r>
                <a:rPr lang="zh-CN" altLang="en-US" sz="1200" dirty="0">
                  <a:solidFill>
                    <a:srgbClr val="3D878D"/>
                  </a:solidFill>
                  <a:latin typeface="微软雅黑" panose="020B0503020204020204" charset="-122"/>
                  <a:ea typeface="微软雅黑" panose="020B0503020204020204" charset="-122"/>
                </a:rPr>
                <a:t>信息安全 个人信息保护规范</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DB21∕T 1628.5-2014 </a:t>
              </a:r>
              <a:r>
                <a:rPr lang="zh-CN" altLang="en-US" sz="1200" dirty="0">
                  <a:solidFill>
                    <a:srgbClr val="3D878D"/>
                  </a:solidFill>
                  <a:latin typeface="微软雅黑" panose="020B0503020204020204" charset="-122"/>
                  <a:ea typeface="微软雅黑" panose="020B0503020204020204" charset="-122"/>
                </a:rPr>
                <a:t>信息安全 第</a:t>
              </a:r>
              <a:r>
                <a:rPr lang="en-US" altLang="zh-CN" sz="1200" dirty="0">
                  <a:solidFill>
                    <a:srgbClr val="3D878D"/>
                  </a:solidFill>
                  <a:latin typeface="微软雅黑" panose="020B0503020204020204" charset="-122"/>
                  <a:ea typeface="微软雅黑" panose="020B0503020204020204" charset="-122"/>
                </a:rPr>
                <a:t>5</a:t>
              </a:r>
              <a:r>
                <a:rPr lang="zh-CN" altLang="en-US" sz="1200" dirty="0">
                  <a:solidFill>
                    <a:srgbClr val="3D878D"/>
                  </a:solidFill>
                  <a:latin typeface="微软雅黑" panose="020B0503020204020204" charset="-122"/>
                  <a:ea typeface="微软雅黑" panose="020B0503020204020204" charset="-122"/>
                </a:rPr>
                <a:t>部分：个人信息安全风险管理指南</a:t>
              </a:r>
              <a:endParaRPr lang="zh-CN" altLang="en-US" sz="1200" dirty="0">
                <a:solidFill>
                  <a:srgbClr val="3D878D"/>
                </a:solidFill>
                <a:latin typeface="微软雅黑" panose="020B0503020204020204" charset="-122"/>
                <a:ea typeface="微软雅黑" panose="020B0503020204020204" charset="-122"/>
              </a:endParaRPr>
            </a:p>
            <a:p>
              <a:pPr marL="171450" indent="-171450">
                <a:buFont typeface="Wingdings" panose="05000000000000000000" pitchFamily="2" charset="2"/>
                <a:buChar char="l"/>
              </a:pPr>
              <a:r>
                <a:rPr lang="en-US" altLang="zh-CN" sz="1200" b="1" dirty="0">
                  <a:solidFill>
                    <a:srgbClr val="3D878D"/>
                  </a:solidFill>
                  <a:latin typeface="微软雅黑" panose="020B0503020204020204" charset="-122"/>
                  <a:ea typeface="微软雅黑" panose="020B0503020204020204" charset="-122"/>
                </a:rPr>
                <a:t>DB31∕T 756-2013 </a:t>
              </a:r>
              <a:r>
                <a:rPr lang="zh-CN" altLang="en-US" sz="1200" dirty="0">
                  <a:solidFill>
                    <a:srgbClr val="3D878D"/>
                  </a:solidFill>
                  <a:latin typeface="微软雅黑" panose="020B0503020204020204" charset="-122"/>
                  <a:ea typeface="微软雅黑" panose="020B0503020204020204" charset="-122"/>
                </a:rPr>
                <a:t>个人信息保护规范</a:t>
              </a:r>
              <a:endParaRPr lang="en-US" altLang="zh-CN" sz="1200" dirty="0">
                <a:solidFill>
                  <a:srgbClr val="3D878D"/>
                </a:solidFill>
                <a:latin typeface="微软雅黑" panose="020B0503020204020204" charset="-122"/>
                <a:ea typeface="微软雅黑" panose="020B050302020402020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个人在个人信息处理活动中的权利</a:t>
            </a:r>
            <a:endParaRPr kumimoji="1" lang="zh-CN" altLang="en-US" dirty="0"/>
          </a:p>
        </p:txBody>
      </p:sp>
      <p:grpSp>
        <p:nvGrpSpPr>
          <p:cNvPr id="102" name="组合 101"/>
          <p:cNvGrpSpPr/>
          <p:nvPr/>
        </p:nvGrpSpPr>
        <p:grpSpPr>
          <a:xfrm>
            <a:off x="525432" y="904128"/>
            <a:ext cx="10999238" cy="5455066"/>
            <a:chOff x="525432" y="904128"/>
            <a:chExt cx="10999238" cy="5455066"/>
          </a:xfrm>
        </p:grpSpPr>
        <p:sp>
          <p:nvSpPr>
            <p:cNvPr id="7" name="矩形 6"/>
            <p:cNvSpPr/>
            <p:nvPr/>
          </p:nvSpPr>
          <p:spPr>
            <a:xfrm>
              <a:off x="2532572" y="2596105"/>
              <a:ext cx="1470562" cy="390510"/>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solidFill>
                    <a:srgbClr val="6FBA2C"/>
                  </a:solidFill>
                  <a:latin typeface="微软雅黑" panose="020B0503020204020204" charset="-122"/>
                  <a:ea typeface="微软雅黑" panose="020B0503020204020204" charset="-122"/>
                </a:rPr>
                <a:t>查阅</a:t>
              </a:r>
              <a:r>
                <a:rPr lang="zh-CN" altLang="en-US" sz="1600" b="1" dirty="0">
                  <a:solidFill>
                    <a:srgbClr val="6FBA2C"/>
                  </a:solidFill>
                  <a:latin typeface="微软雅黑" panose="020B0503020204020204" charset="-122"/>
                  <a:ea typeface="微软雅黑" panose="020B0503020204020204" charset="-122"/>
                </a:rPr>
                <a:t>权</a:t>
              </a:r>
              <a:endParaRPr lang="zh-CN" altLang="en-US" sz="1600" b="1" dirty="0">
                <a:solidFill>
                  <a:srgbClr val="6FBA2C"/>
                </a:solidFill>
                <a:latin typeface="微软雅黑" panose="020B0503020204020204" charset="-122"/>
                <a:ea typeface="微软雅黑" panose="020B0503020204020204" charset="-122"/>
              </a:endParaRPr>
            </a:p>
          </p:txBody>
        </p:sp>
        <p:sp>
          <p:nvSpPr>
            <p:cNvPr id="8" name="矩形 7"/>
            <p:cNvSpPr/>
            <p:nvPr/>
          </p:nvSpPr>
          <p:spPr>
            <a:xfrm>
              <a:off x="1841612" y="1632511"/>
              <a:ext cx="1470562" cy="390510"/>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6FBA2C"/>
                  </a:solidFill>
                  <a:latin typeface="微软雅黑" panose="020B0503020204020204" charset="-122"/>
                  <a:ea typeface="微软雅黑" panose="020B0503020204020204" charset="-122"/>
                </a:rPr>
                <a:t>知情权</a:t>
              </a:r>
              <a:endParaRPr lang="zh-CN" altLang="en-US" sz="1600" b="1" dirty="0">
                <a:solidFill>
                  <a:srgbClr val="6FBA2C"/>
                </a:solidFill>
                <a:latin typeface="微软雅黑" panose="020B0503020204020204" charset="-122"/>
                <a:ea typeface="微软雅黑" panose="020B0503020204020204" charset="-122"/>
              </a:endParaRPr>
            </a:p>
          </p:txBody>
        </p:sp>
        <p:sp>
          <p:nvSpPr>
            <p:cNvPr id="11" name="矩形 10"/>
            <p:cNvSpPr/>
            <p:nvPr/>
          </p:nvSpPr>
          <p:spPr>
            <a:xfrm>
              <a:off x="2878052" y="3077902"/>
              <a:ext cx="1470562" cy="390510"/>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复制权</a:t>
              </a:r>
              <a:endParaRPr lang="zh-CN" altLang="en-US" sz="1600" b="1" dirty="0">
                <a:solidFill>
                  <a:srgbClr val="184199"/>
                </a:solidFill>
                <a:latin typeface="微软雅黑" panose="020B0503020204020204" charset="-122"/>
                <a:ea typeface="微软雅黑" panose="020B0503020204020204" charset="-122"/>
              </a:endParaRPr>
            </a:p>
          </p:txBody>
        </p:sp>
        <p:sp>
          <p:nvSpPr>
            <p:cNvPr id="12" name="矩形 11"/>
            <p:cNvSpPr/>
            <p:nvPr/>
          </p:nvSpPr>
          <p:spPr>
            <a:xfrm>
              <a:off x="2187092" y="2114308"/>
              <a:ext cx="1470562" cy="390510"/>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决定权</a:t>
              </a:r>
              <a:endParaRPr lang="zh-CN" altLang="en-US" sz="1600" b="1" dirty="0">
                <a:solidFill>
                  <a:srgbClr val="184199"/>
                </a:solidFill>
                <a:latin typeface="微软雅黑" panose="020B0503020204020204" charset="-122"/>
                <a:ea typeface="微软雅黑" panose="020B0503020204020204" charset="-122"/>
              </a:endParaRPr>
            </a:p>
          </p:txBody>
        </p:sp>
        <p:sp>
          <p:nvSpPr>
            <p:cNvPr id="72" name="矩形 71"/>
            <p:cNvSpPr/>
            <p:nvPr/>
          </p:nvSpPr>
          <p:spPr>
            <a:xfrm>
              <a:off x="3223534" y="4041496"/>
              <a:ext cx="1470562" cy="390510"/>
            </a:xfrm>
            <a:prstGeom prst="rect">
              <a:avLst/>
            </a:prstGeom>
            <a:solidFill>
              <a:srgbClr val="FDEADA"/>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D66F52"/>
                  </a:solidFill>
                  <a:latin typeface="微软雅黑" panose="020B0503020204020204" charset="-122"/>
                  <a:ea typeface="微软雅黑" panose="020B0503020204020204" charset="-122"/>
                </a:rPr>
                <a:t>删除权</a:t>
              </a:r>
              <a:endParaRPr lang="zh-CN" altLang="en-US" sz="1600" b="1" dirty="0">
                <a:solidFill>
                  <a:srgbClr val="D66F52"/>
                </a:solidFill>
                <a:latin typeface="微软雅黑" panose="020B0503020204020204" charset="-122"/>
                <a:ea typeface="微软雅黑" panose="020B0503020204020204" charset="-122"/>
              </a:endParaRPr>
            </a:p>
          </p:txBody>
        </p:sp>
        <p:sp>
          <p:nvSpPr>
            <p:cNvPr id="73" name="矩形 72"/>
            <p:cNvSpPr/>
            <p:nvPr/>
          </p:nvSpPr>
          <p:spPr>
            <a:xfrm>
              <a:off x="3223534" y="3559699"/>
              <a:ext cx="1470562" cy="390510"/>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6FBA2C"/>
                  </a:solidFill>
                  <a:latin typeface="微软雅黑" panose="020B0503020204020204" charset="-122"/>
                  <a:ea typeface="微软雅黑" panose="020B0503020204020204" charset="-122"/>
                </a:rPr>
                <a:t>可携带权</a:t>
              </a:r>
              <a:endParaRPr lang="zh-CN" altLang="en-US" sz="1600" b="1" dirty="0">
                <a:solidFill>
                  <a:srgbClr val="6FBA2C"/>
                </a:solidFill>
                <a:latin typeface="微软雅黑" panose="020B0503020204020204" charset="-122"/>
                <a:ea typeface="微软雅黑" panose="020B0503020204020204" charset="-122"/>
              </a:endParaRPr>
            </a:p>
          </p:txBody>
        </p:sp>
        <p:sp>
          <p:nvSpPr>
            <p:cNvPr id="75" name="矩形 74"/>
            <p:cNvSpPr/>
            <p:nvPr/>
          </p:nvSpPr>
          <p:spPr>
            <a:xfrm>
              <a:off x="2878052" y="4523293"/>
              <a:ext cx="1470562" cy="390510"/>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补充权</a:t>
              </a:r>
              <a:endParaRPr lang="zh-CN" altLang="en-US" sz="1600" b="1" dirty="0">
                <a:solidFill>
                  <a:srgbClr val="184199"/>
                </a:solidFill>
                <a:latin typeface="微软雅黑" panose="020B0503020204020204" charset="-122"/>
                <a:ea typeface="微软雅黑" panose="020B0503020204020204" charset="-122"/>
              </a:endParaRPr>
            </a:p>
          </p:txBody>
        </p:sp>
        <p:sp>
          <p:nvSpPr>
            <p:cNvPr id="76" name="矩形 75"/>
            <p:cNvSpPr/>
            <p:nvPr/>
          </p:nvSpPr>
          <p:spPr>
            <a:xfrm>
              <a:off x="2532572" y="5005090"/>
              <a:ext cx="1470562" cy="390510"/>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6FBA2C"/>
                  </a:solidFill>
                  <a:latin typeface="微软雅黑" panose="020B0503020204020204" charset="-122"/>
                  <a:ea typeface="微软雅黑" panose="020B0503020204020204" charset="-122"/>
                </a:rPr>
                <a:t>更正权</a:t>
              </a:r>
              <a:endParaRPr lang="zh-CN" altLang="en-US" sz="1600" b="1" dirty="0">
                <a:solidFill>
                  <a:srgbClr val="6FBA2C"/>
                </a:solidFill>
                <a:latin typeface="微软雅黑" panose="020B0503020204020204" charset="-122"/>
                <a:ea typeface="微软雅黑" panose="020B0503020204020204" charset="-122"/>
              </a:endParaRPr>
            </a:p>
          </p:txBody>
        </p:sp>
        <p:sp>
          <p:nvSpPr>
            <p:cNvPr id="77" name="矩形 76"/>
            <p:cNvSpPr/>
            <p:nvPr/>
          </p:nvSpPr>
          <p:spPr>
            <a:xfrm>
              <a:off x="2187092" y="5486887"/>
              <a:ext cx="1470562" cy="390510"/>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84199"/>
                  </a:solidFill>
                  <a:latin typeface="微软雅黑" panose="020B0503020204020204" charset="-122"/>
                  <a:ea typeface="微软雅黑" panose="020B0503020204020204" charset="-122"/>
                </a:rPr>
                <a:t>要求解释权</a:t>
              </a:r>
              <a:endParaRPr lang="zh-CN" altLang="en-US" sz="1600" b="1" dirty="0">
                <a:solidFill>
                  <a:srgbClr val="184199"/>
                </a:solidFill>
                <a:latin typeface="微软雅黑" panose="020B0503020204020204" charset="-122"/>
                <a:ea typeface="微软雅黑" panose="020B0503020204020204" charset="-122"/>
              </a:endParaRPr>
            </a:p>
          </p:txBody>
        </p:sp>
        <p:sp>
          <p:nvSpPr>
            <p:cNvPr id="78" name="矩形 77"/>
            <p:cNvSpPr/>
            <p:nvPr/>
          </p:nvSpPr>
          <p:spPr>
            <a:xfrm>
              <a:off x="1150652" y="5968684"/>
              <a:ext cx="2161522" cy="390510"/>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6FBA2C"/>
                  </a:solidFill>
                  <a:latin typeface="微软雅黑" panose="020B0503020204020204" charset="-122"/>
                  <a:ea typeface="微软雅黑" panose="020B0503020204020204" charset="-122"/>
                </a:rPr>
                <a:t>死者近亲属数据权益</a:t>
              </a:r>
              <a:endParaRPr lang="zh-CN" altLang="en-US" sz="1600" b="1" dirty="0">
                <a:solidFill>
                  <a:srgbClr val="6FBA2C"/>
                </a:solidFill>
                <a:latin typeface="微软雅黑" panose="020B0503020204020204" charset="-122"/>
                <a:ea typeface="微软雅黑" panose="020B0503020204020204" charset="-122"/>
              </a:endParaRPr>
            </a:p>
          </p:txBody>
        </p:sp>
        <p:sp>
          <p:nvSpPr>
            <p:cNvPr id="81" name="任意多边形: 形状 80"/>
            <p:cNvSpPr/>
            <p:nvPr/>
          </p:nvSpPr>
          <p:spPr>
            <a:xfrm rot="5400000">
              <a:off x="-312030" y="3146925"/>
              <a:ext cx="3349848" cy="1674924"/>
            </a:xfrm>
            <a:custGeom>
              <a:avLst/>
              <a:gdLst>
                <a:gd name="connsiteX0" fmla="*/ 1674924 w 3349848"/>
                <a:gd name="connsiteY0" fmla="*/ 0 h 1674924"/>
                <a:gd name="connsiteX1" fmla="*/ 3349848 w 3349848"/>
                <a:gd name="connsiteY1" fmla="*/ 1674924 h 1674924"/>
                <a:gd name="connsiteX2" fmla="*/ 3215853 w 3349848"/>
                <a:gd name="connsiteY2" fmla="*/ 1674924 h 1674924"/>
                <a:gd name="connsiteX3" fmla="*/ 1674923 w 3349848"/>
                <a:gd name="connsiteY3" fmla="*/ 133994 h 1674924"/>
                <a:gd name="connsiteX4" fmla="*/ 133993 w 3349848"/>
                <a:gd name="connsiteY4" fmla="*/ 1674924 h 1674924"/>
                <a:gd name="connsiteX5" fmla="*/ 0 w 3349848"/>
                <a:gd name="connsiteY5" fmla="*/ 1674924 h 1674924"/>
                <a:gd name="connsiteX6" fmla="*/ 1674924 w 3349848"/>
                <a:gd name="connsiteY6" fmla="*/ 0 h 167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848" h="1674924">
                  <a:moveTo>
                    <a:pt x="1674924" y="0"/>
                  </a:moveTo>
                  <a:cubicBezTo>
                    <a:pt x="2599959" y="0"/>
                    <a:pt x="3349848" y="749889"/>
                    <a:pt x="3349848" y="1674924"/>
                  </a:cubicBezTo>
                  <a:lnTo>
                    <a:pt x="3215853" y="1674924"/>
                  </a:lnTo>
                  <a:cubicBezTo>
                    <a:pt x="3215853" y="823892"/>
                    <a:pt x="2525955" y="133994"/>
                    <a:pt x="1674923" y="133994"/>
                  </a:cubicBezTo>
                  <a:cubicBezTo>
                    <a:pt x="823891" y="133994"/>
                    <a:pt x="133993" y="823892"/>
                    <a:pt x="133993" y="1674924"/>
                  </a:cubicBezTo>
                  <a:lnTo>
                    <a:pt x="0" y="1674924"/>
                  </a:lnTo>
                  <a:cubicBezTo>
                    <a:pt x="0" y="749889"/>
                    <a:pt x="749889" y="0"/>
                    <a:pt x="1674924" y="0"/>
                  </a:cubicBezTo>
                  <a:close/>
                </a:path>
              </a:pathLst>
            </a:cu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2" name="等腰三角形 81"/>
            <p:cNvSpPr/>
            <p:nvPr/>
          </p:nvSpPr>
          <p:spPr>
            <a:xfrm>
              <a:off x="539514" y="2054544"/>
              <a:ext cx="151197" cy="130343"/>
            </a:xfrm>
            <a:prstGeom prst="triangl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3" name="等腰三角形 82"/>
            <p:cNvSpPr/>
            <p:nvPr/>
          </p:nvSpPr>
          <p:spPr>
            <a:xfrm rot="3600000">
              <a:off x="2061575" y="3024363"/>
              <a:ext cx="151197" cy="130343"/>
            </a:xfrm>
            <a:prstGeom prst="triangl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4" name="等腰三角形 83"/>
            <p:cNvSpPr/>
            <p:nvPr/>
          </p:nvSpPr>
          <p:spPr>
            <a:xfrm rot="7200000">
              <a:off x="2061575" y="4848544"/>
              <a:ext cx="151197" cy="130343"/>
            </a:xfrm>
            <a:prstGeom prst="triangle">
              <a:avLst/>
            </a:pr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5" name="等腰三角形 84"/>
            <p:cNvSpPr/>
            <p:nvPr/>
          </p:nvSpPr>
          <p:spPr>
            <a:xfrm rot="10800000">
              <a:off x="539514" y="5806818"/>
              <a:ext cx="151197" cy="130343"/>
            </a:xfrm>
            <a:prstGeom prst="triangle">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8" name="文本框 87"/>
            <p:cNvSpPr txBox="1"/>
            <p:nvPr/>
          </p:nvSpPr>
          <p:spPr>
            <a:xfrm>
              <a:off x="525432" y="3826575"/>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solidFill>
                    <a:srgbClr val="D66F52"/>
                  </a:solidFill>
                  <a:effectLst/>
                </a:rPr>
                <a:t>个人权利</a:t>
              </a:r>
              <a:endParaRPr lang="zh-CN" altLang="en-US" dirty="0">
                <a:solidFill>
                  <a:srgbClr val="D66F52"/>
                </a:solidFill>
                <a:effectLst/>
              </a:endParaRPr>
            </a:p>
          </p:txBody>
        </p:sp>
        <p:sp>
          <p:nvSpPr>
            <p:cNvPr id="89" name="左大括号 88"/>
            <p:cNvSpPr/>
            <p:nvPr/>
          </p:nvSpPr>
          <p:spPr>
            <a:xfrm>
              <a:off x="4829676" y="1632511"/>
              <a:ext cx="355600" cy="4726683"/>
            </a:xfrm>
            <a:prstGeom prst="leftBrace">
              <a:avLst>
                <a:gd name="adj1" fmla="val 42619"/>
                <a:gd name="adj2" fmla="val 54540"/>
              </a:avLst>
            </a:prstGeom>
            <a:ln>
              <a:solidFill>
                <a:srgbClr val="184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矩形 89"/>
            <p:cNvSpPr/>
            <p:nvPr/>
          </p:nvSpPr>
          <p:spPr>
            <a:xfrm>
              <a:off x="5319314" y="1632510"/>
              <a:ext cx="6205355" cy="604770"/>
            </a:xfrm>
            <a:prstGeom prst="rect">
              <a:avLst/>
            </a:prstGeom>
          </p:spPr>
          <p:txBody>
            <a:bodyPr wrap="square">
              <a:noAutofit/>
            </a:bodyPr>
            <a:lstStyle/>
            <a:p>
              <a:pPr indent="457200" algn="just"/>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有下列情形之一的，个人信息处理者应当</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主动删除个人信息</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；个人信息处理者未删除的，</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个人有权</a:t>
              </a:r>
              <a:r>
                <a:rPr lang="zh-CN" altLang="en-US" sz="1600" b="1">
                  <a:solidFill>
                    <a:srgbClr val="D66F52"/>
                  </a:solidFill>
                  <a:latin typeface="微软雅黑" panose="020B0503020204020204" charset="-122"/>
                  <a:ea typeface="微软雅黑" panose="020B0503020204020204" charset="-122"/>
                  <a:cs typeface="微软雅黑" panose="020B0503020204020204" charset="-122"/>
                </a:rPr>
                <a:t>请求删除</a:t>
              </a:r>
              <a:r>
                <a:rPr lang="zh-CN" altLang="en-US" sz="160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b="1" dirty="0">
                <a:solidFill>
                  <a:srgbClr val="D66F52"/>
                </a:solidFill>
                <a:latin typeface="微软雅黑" panose="020B0503020204020204" charset="-122"/>
                <a:ea typeface="微软雅黑" panose="020B0503020204020204" charset="-122"/>
                <a:cs typeface="微软雅黑" panose="020B0503020204020204" charset="-122"/>
              </a:endParaRPr>
            </a:p>
          </p:txBody>
        </p:sp>
        <p:sp>
          <p:nvSpPr>
            <p:cNvPr id="92" name="矩形 91"/>
            <p:cNvSpPr/>
            <p:nvPr/>
          </p:nvSpPr>
          <p:spPr>
            <a:xfrm>
              <a:off x="5378230" y="2432065"/>
              <a:ext cx="6146438" cy="46968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处理目的已实现、无法实现或者为实现处理目的不再必要</a:t>
              </a:r>
              <a:endParaRPr lang="zh-CN" altLang="en-US" sz="1400" b="1" dirty="0">
                <a:solidFill>
                  <a:srgbClr val="D66F52"/>
                </a:solidFill>
                <a:latin typeface="微软雅黑" panose="020B0503020204020204" charset="-122"/>
                <a:ea typeface="微软雅黑" panose="020B0503020204020204" charset="-122"/>
              </a:endParaRPr>
            </a:p>
          </p:txBody>
        </p:sp>
        <p:sp>
          <p:nvSpPr>
            <p:cNvPr id="93" name="矩形 92"/>
            <p:cNvSpPr/>
            <p:nvPr/>
          </p:nvSpPr>
          <p:spPr>
            <a:xfrm>
              <a:off x="5378231" y="3096537"/>
              <a:ext cx="6146438" cy="469687"/>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停止提供产品或者服务，或者保存期限已届满</a:t>
              </a:r>
              <a:endParaRPr lang="zh-CN" altLang="en-US" sz="1400" b="1" dirty="0">
                <a:solidFill>
                  <a:srgbClr val="D66F52"/>
                </a:solidFill>
                <a:latin typeface="微软雅黑" panose="020B0503020204020204" charset="-122"/>
                <a:ea typeface="微软雅黑" panose="020B0503020204020204" charset="-122"/>
              </a:endParaRPr>
            </a:p>
          </p:txBody>
        </p:sp>
        <p:sp>
          <p:nvSpPr>
            <p:cNvPr id="94" name="矩形 93"/>
            <p:cNvSpPr/>
            <p:nvPr/>
          </p:nvSpPr>
          <p:spPr>
            <a:xfrm>
              <a:off x="5378230" y="3761009"/>
              <a:ext cx="6146438" cy="46968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个人撤回同意</a:t>
              </a:r>
              <a:endParaRPr lang="zh-CN" altLang="en-US" sz="1400" b="1" dirty="0">
                <a:solidFill>
                  <a:srgbClr val="D66F52"/>
                </a:solidFill>
                <a:latin typeface="微软雅黑" panose="020B0503020204020204" charset="-122"/>
                <a:ea typeface="微软雅黑" panose="020B0503020204020204" charset="-122"/>
              </a:endParaRPr>
            </a:p>
          </p:txBody>
        </p:sp>
        <p:sp>
          <p:nvSpPr>
            <p:cNvPr id="95" name="矩形 94"/>
            <p:cNvSpPr/>
            <p:nvPr/>
          </p:nvSpPr>
          <p:spPr>
            <a:xfrm>
              <a:off x="5378230" y="4425481"/>
              <a:ext cx="6146438" cy="469687"/>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违反法律、行政法规或者违反约定处理个人信息</a:t>
              </a:r>
              <a:endParaRPr lang="zh-CN" altLang="en-US" sz="1400" b="1" dirty="0">
                <a:solidFill>
                  <a:srgbClr val="D66F52"/>
                </a:solidFill>
                <a:latin typeface="微软雅黑" panose="020B0503020204020204" charset="-122"/>
                <a:ea typeface="微软雅黑" panose="020B0503020204020204" charset="-122"/>
              </a:endParaRPr>
            </a:p>
          </p:txBody>
        </p:sp>
        <p:sp>
          <p:nvSpPr>
            <p:cNvPr id="97" name="矩形 96"/>
            <p:cNvSpPr/>
            <p:nvPr/>
          </p:nvSpPr>
          <p:spPr>
            <a:xfrm>
              <a:off x="5378230" y="5089953"/>
              <a:ext cx="6146438" cy="46968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法律、行政法规规定的其他情形</a:t>
              </a:r>
              <a:endParaRPr lang="zh-CN" altLang="en-US" sz="1400" b="1" dirty="0">
                <a:solidFill>
                  <a:srgbClr val="D66F52"/>
                </a:solidFill>
                <a:latin typeface="微软雅黑" panose="020B0503020204020204" charset="-122"/>
                <a:ea typeface="微软雅黑" panose="020B0503020204020204" charset="-122"/>
              </a:endParaRPr>
            </a:p>
          </p:txBody>
        </p:sp>
        <p:sp>
          <p:nvSpPr>
            <p:cNvPr id="99" name="矩形 98"/>
            <p:cNvSpPr/>
            <p:nvPr/>
          </p:nvSpPr>
          <p:spPr>
            <a:xfrm>
              <a:off x="5319314" y="5754424"/>
              <a:ext cx="6205355" cy="604770"/>
            </a:xfrm>
            <a:prstGeom prst="rect">
              <a:avLst/>
            </a:prstGeom>
          </p:spPr>
          <p:txBody>
            <a:bodyPr wrap="square">
              <a:noAutofit/>
            </a:bodyPr>
            <a:lstStyle/>
            <a:p>
              <a:pPr indent="457200" algn="just">
                <a:lnSpc>
                  <a:spcPct val="150000"/>
                </a:lnSpc>
              </a:pPr>
              <a:r>
                <a:rPr lang="zh-CN" altLang="en-US" sz="1400" dirty="0">
                  <a:solidFill>
                    <a:srgbClr val="184199"/>
                  </a:solidFill>
                  <a:latin typeface="微软雅黑" panose="020B0503020204020204" charset="-122"/>
                  <a:ea typeface="微软雅黑" panose="020B0503020204020204" charset="-122"/>
                  <a:cs typeface="微软雅黑" panose="020B0503020204020204" charset="-122"/>
                </a:rPr>
                <a:t>法定的保存期限未届满，或者删除个人信息从技术上难以实现，个人信息处理者应当</a:t>
              </a:r>
              <a:r>
                <a:rPr lang="zh-CN" altLang="en-US" sz="1400" b="1" dirty="0">
                  <a:solidFill>
                    <a:srgbClr val="D66F52"/>
                  </a:solidFill>
                  <a:latin typeface="微软雅黑" panose="020B0503020204020204" charset="-122"/>
                  <a:ea typeface="微软雅黑" panose="020B0503020204020204" charset="-122"/>
                  <a:cs typeface="微软雅黑" panose="020B0503020204020204" charset="-122"/>
                </a:rPr>
                <a:t>停止除存储和采取必要的安全保护措施之外的处理</a:t>
              </a:r>
              <a:r>
                <a:rPr lang="zh-CN" altLang="en-US" sz="14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400" b="1" dirty="0">
                <a:solidFill>
                  <a:srgbClr val="D66F52"/>
                </a:solidFill>
                <a:latin typeface="微软雅黑" panose="020B0503020204020204" charset="-122"/>
                <a:ea typeface="微软雅黑" panose="020B0503020204020204" charset="-122"/>
                <a:cs typeface="微软雅黑" panose="020B0503020204020204" charset="-122"/>
              </a:endParaRPr>
            </a:p>
          </p:txBody>
        </p:sp>
        <p:sp>
          <p:nvSpPr>
            <p:cNvPr id="101" name="矩形 100"/>
            <p:cNvSpPr/>
            <p:nvPr/>
          </p:nvSpPr>
          <p:spPr>
            <a:xfrm>
              <a:off x="667330" y="904128"/>
              <a:ext cx="10857340" cy="489584"/>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个人信息处理者应当</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建立便捷的个人行使权利的申请受理和处理机制</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。拒绝个人行使权利的请求的，应当</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说明理由</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信息化发展演变历程</a:t>
            </a:r>
            <a:endParaRPr kumimoji="1" lang="zh-CN" altLang="en-US" dirty="0"/>
          </a:p>
        </p:txBody>
      </p:sp>
      <p:grpSp>
        <p:nvGrpSpPr>
          <p:cNvPr id="6" name="组合 5"/>
          <p:cNvGrpSpPr/>
          <p:nvPr/>
        </p:nvGrpSpPr>
        <p:grpSpPr>
          <a:xfrm>
            <a:off x="427141" y="849630"/>
            <a:ext cx="11337718" cy="5814535"/>
            <a:chOff x="427141" y="849630"/>
            <a:chExt cx="11337718" cy="5814535"/>
          </a:xfrm>
        </p:grpSpPr>
        <p:sp>
          <p:nvSpPr>
            <p:cNvPr id="139" name="矩形 138"/>
            <p:cNvSpPr/>
            <p:nvPr/>
          </p:nvSpPr>
          <p:spPr>
            <a:xfrm>
              <a:off x="616566" y="2651008"/>
              <a:ext cx="1733411" cy="2403229"/>
            </a:xfrm>
            <a:prstGeom prst="rect">
              <a:avLst/>
            </a:prstGeom>
            <a:solidFill>
              <a:schemeClr val="accent1">
                <a:lumMod val="20000"/>
                <a:lumOff val="80000"/>
              </a:schemeClr>
            </a:solidFill>
            <a:ln>
              <a:solidFill>
                <a:srgbClr val="1841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p:cNvSpPr/>
            <p:nvPr/>
          </p:nvSpPr>
          <p:spPr>
            <a:xfrm>
              <a:off x="751302" y="4663294"/>
              <a:ext cx="1461008" cy="321549"/>
            </a:xfrm>
            <a:prstGeom prst="rect">
              <a:avLst/>
            </a:prstGeom>
            <a:noFill/>
            <a:ln>
              <a:noFill/>
            </a:ln>
            <a:extLst>
              <a:ext uri="{909E8E84-426E-40DD-AFC4-6F175D3DCCD1}">
                <a14:hiddenFill xmlns:a14="http://schemas.microsoft.com/office/drawing/2010/main">
                  <a:solidFill>
                    <a:srgbClr val="1841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D66F52"/>
                  </a:solidFill>
                  <a:latin typeface="微软雅黑" panose="020B0503020204020204" charset="-122"/>
                  <a:ea typeface="微软雅黑" panose="020B0503020204020204" charset="-122"/>
                  <a:sym typeface="+mn-ea"/>
                </a:rPr>
                <a:t>来源用途单一</a:t>
              </a:r>
              <a:endParaRPr lang="zh-CN" altLang="en-US" sz="1600" b="1" dirty="0">
                <a:solidFill>
                  <a:srgbClr val="D66F52"/>
                </a:solidFill>
                <a:latin typeface="微软雅黑" panose="020B0503020204020204" charset="-122"/>
                <a:ea typeface="微软雅黑" panose="020B0503020204020204" charset="-122"/>
                <a:sym typeface="+mn-ea"/>
              </a:endParaRPr>
            </a:p>
          </p:txBody>
        </p:sp>
        <p:cxnSp>
          <p:nvCxnSpPr>
            <p:cNvPr id="112" name="直接箭头连接符 111"/>
            <p:cNvCxnSpPr>
              <a:stCxn id="121" idx="3"/>
              <a:endCxn id="117" idx="1"/>
            </p:cNvCxnSpPr>
            <p:nvPr/>
          </p:nvCxnSpPr>
          <p:spPr>
            <a:xfrm>
              <a:off x="1306474" y="3033413"/>
              <a:ext cx="350664" cy="286"/>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7" name="图片 116"/>
            <p:cNvPicPr/>
            <p:nvPr/>
          </p:nvPicPr>
          <p:blipFill>
            <a:blip r:embed="rId1"/>
            <a:stretch>
              <a:fillRect/>
            </a:stretch>
          </p:blipFill>
          <p:spPr>
            <a:xfrm>
              <a:off x="1657138" y="2756113"/>
              <a:ext cx="555172" cy="555172"/>
            </a:xfrm>
            <a:prstGeom prst="rect">
              <a:avLst/>
            </a:prstGeom>
          </p:spPr>
        </p:pic>
        <p:pic>
          <p:nvPicPr>
            <p:cNvPr id="119" name="图片 118"/>
            <p:cNvPicPr/>
            <p:nvPr/>
          </p:nvPicPr>
          <p:blipFill>
            <a:blip r:embed="rId2"/>
            <a:stretch>
              <a:fillRect/>
            </a:stretch>
          </p:blipFill>
          <p:spPr>
            <a:xfrm>
              <a:off x="815208" y="2913958"/>
              <a:ext cx="238911" cy="238911"/>
            </a:xfrm>
            <a:prstGeom prst="rect">
              <a:avLst/>
            </a:prstGeom>
          </p:spPr>
        </p:pic>
        <p:pic>
          <p:nvPicPr>
            <p:cNvPr id="121" name="图片 120"/>
            <p:cNvPicPr/>
            <p:nvPr/>
          </p:nvPicPr>
          <p:blipFill>
            <a:blip r:embed="rId3"/>
            <a:stretch>
              <a:fillRect/>
            </a:stretch>
          </p:blipFill>
          <p:spPr>
            <a:xfrm>
              <a:off x="751302" y="2755827"/>
              <a:ext cx="555172" cy="555172"/>
            </a:xfrm>
            <a:prstGeom prst="rect">
              <a:avLst/>
            </a:prstGeom>
          </p:spPr>
        </p:pic>
        <p:cxnSp>
          <p:nvCxnSpPr>
            <p:cNvPr id="131" name="直接箭头连接符 130"/>
            <p:cNvCxnSpPr>
              <a:stCxn id="134" idx="3"/>
              <a:endCxn id="132" idx="1"/>
            </p:cNvCxnSpPr>
            <p:nvPr/>
          </p:nvCxnSpPr>
          <p:spPr>
            <a:xfrm>
              <a:off x="1306474" y="3674720"/>
              <a:ext cx="350664" cy="286"/>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2" name="图片 131"/>
            <p:cNvPicPr/>
            <p:nvPr/>
          </p:nvPicPr>
          <p:blipFill>
            <a:blip r:embed="rId1"/>
            <a:stretch>
              <a:fillRect/>
            </a:stretch>
          </p:blipFill>
          <p:spPr>
            <a:xfrm>
              <a:off x="1657138" y="3397420"/>
              <a:ext cx="555172" cy="555172"/>
            </a:xfrm>
            <a:prstGeom prst="rect">
              <a:avLst/>
            </a:prstGeom>
          </p:spPr>
        </p:pic>
        <p:pic>
          <p:nvPicPr>
            <p:cNvPr id="133" name="图片 132"/>
            <p:cNvPicPr/>
            <p:nvPr/>
          </p:nvPicPr>
          <p:blipFill>
            <a:blip r:embed="rId2"/>
            <a:stretch>
              <a:fillRect/>
            </a:stretch>
          </p:blipFill>
          <p:spPr>
            <a:xfrm>
              <a:off x="815208" y="3555265"/>
              <a:ext cx="238911" cy="238911"/>
            </a:xfrm>
            <a:prstGeom prst="rect">
              <a:avLst/>
            </a:prstGeom>
          </p:spPr>
        </p:pic>
        <p:pic>
          <p:nvPicPr>
            <p:cNvPr id="134" name="图片 133"/>
            <p:cNvPicPr/>
            <p:nvPr/>
          </p:nvPicPr>
          <p:blipFill>
            <a:blip r:embed="rId3"/>
            <a:stretch>
              <a:fillRect/>
            </a:stretch>
          </p:blipFill>
          <p:spPr>
            <a:xfrm>
              <a:off x="751302" y="3397134"/>
              <a:ext cx="555172" cy="555172"/>
            </a:xfrm>
            <a:prstGeom prst="rect">
              <a:avLst/>
            </a:prstGeom>
          </p:spPr>
        </p:pic>
        <p:cxnSp>
          <p:nvCxnSpPr>
            <p:cNvPr id="135" name="直接箭头连接符 134"/>
            <p:cNvCxnSpPr>
              <a:stCxn id="138" idx="3"/>
              <a:endCxn id="136" idx="1"/>
            </p:cNvCxnSpPr>
            <p:nvPr/>
          </p:nvCxnSpPr>
          <p:spPr>
            <a:xfrm>
              <a:off x="1306474" y="4316028"/>
              <a:ext cx="350664" cy="286"/>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6" name="图片 135"/>
            <p:cNvPicPr/>
            <p:nvPr/>
          </p:nvPicPr>
          <p:blipFill>
            <a:blip r:embed="rId1"/>
            <a:stretch>
              <a:fillRect/>
            </a:stretch>
          </p:blipFill>
          <p:spPr>
            <a:xfrm>
              <a:off x="1657138" y="4038728"/>
              <a:ext cx="555172" cy="555172"/>
            </a:xfrm>
            <a:prstGeom prst="rect">
              <a:avLst/>
            </a:prstGeom>
          </p:spPr>
        </p:pic>
        <p:pic>
          <p:nvPicPr>
            <p:cNvPr id="137" name="图片 136"/>
            <p:cNvPicPr/>
            <p:nvPr/>
          </p:nvPicPr>
          <p:blipFill>
            <a:blip r:embed="rId2"/>
            <a:stretch>
              <a:fillRect/>
            </a:stretch>
          </p:blipFill>
          <p:spPr>
            <a:xfrm>
              <a:off x="815208" y="4196573"/>
              <a:ext cx="238911" cy="238911"/>
            </a:xfrm>
            <a:prstGeom prst="rect">
              <a:avLst/>
            </a:prstGeom>
          </p:spPr>
        </p:pic>
        <p:pic>
          <p:nvPicPr>
            <p:cNvPr id="138" name="图片 137"/>
            <p:cNvPicPr/>
            <p:nvPr/>
          </p:nvPicPr>
          <p:blipFill>
            <a:blip r:embed="rId3"/>
            <a:stretch>
              <a:fillRect/>
            </a:stretch>
          </p:blipFill>
          <p:spPr>
            <a:xfrm>
              <a:off x="751302" y="4038442"/>
              <a:ext cx="555172" cy="555172"/>
            </a:xfrm>
            <a:prstGeom prst="rect">
              <a:avLst/>
            </a:prstGeom>
          </p:spPr>
        </p:pic>
        <p:sp>
          <p:nvSpPr>
            <p:cNvPr id="408" name="矩形 407"/>
            <p:cNvSpPr/>
            <p:nvPr/>
          </p:nvSpPr>
          <p:spPr>
            <a:xfrm>
              <a:off x="614448" y="5159056"/>
              <a:ext cx="1735529" cy="494405"/>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流程驱动</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algn="ctr"/>
              <a:r>
                <a:rPr lang="zh-CN" altLang="en-US" sz="14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提升处理效率</a:t>
              </a:r>
              <a:endParaRPr lang="zh-CN" altLang="en-US" sz="14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10" name="矩形 409"/>
            <p:cNvSpPr/>
            <p:nvPr/>
          </p:nvSpPr>
          <p:spPr>
            <a:xfrm>
              <a:off x="2866177" y="5159056"/>
              <a:ext cx="5366619" cy="494405"/>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数据驱动</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algn="ctr"/>
              <a:r>
                <a:rPr lang="zh-CN" altLang="en-US" sz="14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挖掘数据价值</a:t>
              </a:r>
              <a:endParaRPr lang="zh-CN" altLang="en-US" sz="14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12" name="矩形 411"/>
            <p:cNvSpPr/>
            <p:nvPr/>
          </p:nvSpPr>
          <p:spPr>
            <a:xfrm>
              <a:off x="8748996" y="5159056"/>
              <a:ext cx="2825443" cy="494405"/>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价值驱动</a:t>
              </a:r>
              <a:endParaRPr lang="en-US" altLang="zh-CN" sz="1600" b="1" dirty="0">
                <a:latin typeface="微软雅黑" panose="020B0503020204020204" charset="-122"/>
                <a:ea typeface="微软雅黑" panose="020B0503020204020204" charset="-122"/>
                <a:sym typeface="+mn-ea"/>
              </a:endParaRPr>
            </a:p>
            <a:p>
              <a:pPr algn="ctr"/>
              <a:r>
                <a:rPr lang="zh-CN" altLang="en-US" sz="14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释放数据红利</a:t>
              </a:r>
              <a:endParaRPr lang="zh-CN" altLang="en-US" sz="14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13" name="箭头: 五边形 412"/>
            <p:cNvSpPr/>
            <p:nvPr/>
          </p:nvSpPr>
          <p:spPr>
            <a:xfrm>
              <a:off x="427142" y="849630"/>
              <a:ext cx="11337717" cy="390510"/>
            </a:xfrm>
            <a:prstGeom prst="homePlate">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数据资源的战略地位日益凸显</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415" name="图片 414"/>
            <p:cNvPicPr/>
            <p:nvPr/>
          </p:nvPicPr>
          <p:blipFill rotWithShape="1">
            <a:blip r:embed="rId4"/>
            <a:srcRect l="1379" t="5398" r="1845" b="2620"/>
            <a:stretch>
              <a:fillRect/>
            </a:stretch>
          </p:blipFill>
          <p:spPr>
            <a:xfrm flipV="1">
              <a:off x="1145488" y="1965842"/>
              <a:ext cx="675567" cy="642098"/>
            </a:xfrm>
            <a:prstGeom prst="rect">
              <a:avLst/>
            </a:prstGeom>
          </p:spPr>
        </p:pic>
        <p:pic>
          <p:nvPicPr>
            <p:cNvPr id="417" name="图片 416"/>
            <p:cNvPicPr/>
            <p:nvPr/>
          </p:nvPicPr>
          <p:blipFill rotWithShape="1">
            <a:blip r:embed="rId5"/>
            <a:srcRect l="11440" t="11627" r="11850" b="12125"/>
            <a:stretch>
              <a:fillRect/>
            </a:stretch>
          </p:blipFill>
          <p:spPr>
            <a:xfrm>
              <a:off x="9826488" y="1965842"/>
              <a:ext cx="675567" cy="642098"/>
            </a:xfrm>
            <a:prstGeom prst="rect">
              <a:avLst/>
            </a:prstGeom>
          </p:spPr>
        </p:pic>
        <p:pic>
          <p:nvPicPr>
            <p:cNvPr id="419" name="图片 418"/>
            <p:cNvPicPr/>
            <p:nvPr/>
          </p:nvPicPr>
          <p:blipFill rotWithShape="1">
            <a:blip r:embed="rId6"/>
            <a:srcRect l="3191" r="3851"/>
            <a:stretch>
              <a:fillRect/>
            </a:stretch>
          </p:blipFill>
          <p:spPr>
            <a:xfrm>
              <a:off x="5211703" y="1965842"/>
              <a:ext cx="675567" cy="642098"/>
            </a:xfrm>
            <a:prstGeom prst="rect">
              <a:avLst/>
            </a:prstGeom>
          </p:spPr>
        </p:pic>
        <p:sp>
          <p:nvSpPr>
            <p:cNvPr id="86" name="箭头: 右 85"/>
            <p:cNvSpPr/>
            <p:nvPr/>
          </p:nvSpPr>
          <p:spPr>
            <a:xfrm>
              <a:off x="8293339" y="3448662"/>
              <a:ext cx="394854" cy="807920"/>
            </a:xfrm>
            <a:prstGeom prst="rightArrow">
              <a:avLst/>
            </a:prstGeom>
            <a:solidFill>
              <a:srgbClr val="184199"/>
            </a:solidFill>
            <a:ln>
              <a:solidFill>
                <a:srgbClr val="184199"/>
              </a:solidFill>
            </a:ln>
          </p:spPr>
          <p:txBody>
            <a:bodyPr lIns="76751" tIns="0" rIns="53727" bIns="0" anchor="ctr"/>
            <a:lstStyle/>
            <a:p>
              <a:pPr algn="ctr" eaLnBrk="0" hangingPunct="0"/>
              <a:endParaRPr lang="zh-CN" altLang="en-US" sz="1600" b="1" kern="0">
                <a:solidFill>
                  <a:schemeClr val="bg1"/>
                </a:solidFill>
                <a:latin typeface="微软雅黑" panose="020B0503020204020204" charset="-122"/>
                <a:ea typeface="微软雅黑" panose="020B0503020204020204" charset="-122"/>
                <a:cs typeface="Arial" panose="02080604020202020204" pitchFamily="34" charset="0"/>
              </a:endParaRPr>
            </a:p>
          </p:txBody>
        </p:sp>
        <p:sp>
          <p:nvSpPr>
            <p:cNvPr id="87" name="矩形 86"/>
            <p:cNvSpPr/>
            <p:nvPr/>
          </p:nvSpPr>
          <p:spPr>
            <a:xfrm>
              <a:off x="616566" y="5758280"/>
              <a:ext cx="1735529" cy="307776"/>
            </a:xfrm>
            <a:prstGeom prst="rect">
              <a:avLst/>
            </a:prstGeom>
            <a:noFill/>
          </p:spPr>
          <p:txBody>
            <a:bodyPr wrap="square" anchor="ctr" anchorCtr="1">
              <a:noAutofit/>
            </a:bodyPr>
            <a:lstStyle/>
            <a:p>
              <a:pPr algn="ctr"/>
              <a:r>
                <a:rPr kumimoji="1" lang="zh-CN" altLang="en-US" sz="1400" b="1"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sym typeface="+mn-ea"/>
                </a:rPr>
                <a:t>信息化建设与普及</a:t>
              </a:r>
              <a:endParaRPr kumimoji="1" lang="zh-CN" altLang="en-US" sz="1400" b="1"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sym typeface="+mn-ea"/>
              </a:endParaRPr>
            </a:p>
          </p:txBody>
        </p:sp>
        <p:sp>
          <p:nvSpPr>
            <p:cNvPr id="88" name="矩形 87"/>
            <p:cNvSpPr/>
            <p:nvPr/>
          </p:nvSpPr>
          <p:spPr>
            <a:xfrm>
              <a:off x="2866177" y="5758279"/>
              <a:ext cx="5366619" cy="307777"/>
            </a:xfrm>
            <a:prstGeom prst="rect">
              <a:avLst/>
            </a:prstGeom>
            <a:noFill/>
          </p:spPr>
          <p:txBody>
            <a:bodyPr wrap="square" anchor="ctr" anchorCtr="1">
              <a:noAutofit/>
            </a:bodyPr>
            <a:lstStyle/>
            <a:p>
              <a:pPr algn="ctr"/>
              <a:r>
                <a:rPr kumimoji="1" lang="zh-CN" altLang="en-US" sz="1400" b="1"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sym typeface="+mn-ea"/>
                </a:rPr>
                <a:t>打破数据壁垒、推动互联互通，以数据引领业务变革</a:t>
              </a:r>
              <a:endParaRPr kumimoji="1" lang="zh-CN" altLang="en-US" sz="1400" b="1"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sym typeface="+mn-ea"/>
              </a:endParaRPr>
            </a:p>
          </p:txBody>
        </p:sp>
        <p:sp>
          <p:nvSpPr>
            <p:cNvPr id="89" name="矩形 88"/>
            <p:cNvSpPr/>
            <p:nvPr/>
          </p:nvSpPr>
          <p:spPr>
            <a:xfrm>
              <a:off x="8748995" y="5758279"/>
              <a:ext cx="2825443" cy="307777"/>
            </a:xfrm>
            <a:prstGeom prst="rect">
              <a:avLst/>
            </a:prstGeom>
            <a:noFill/>
          </p:spPr>
          <p:txBody>
            <a:bodyPr wrap="square" anchor="ctr" anchorCtr="1">
              <a:noAutofit/>
            </a:bodyPr>
            <a:lstStyle/>
            <a:p>
              <a:pPr algn="ctr"/>
              <a:r>
                <a:rPr kumimoji="1" lang="zh-CN" altLang="en-US" sz="1400" b="1"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sym typeface="+mn-ea"/>
                </a:rPr>
                <a:t>利用智能技术，赋能数字化转型</a:t>
              </a:r>
              <a:endParaRPr kumimoji="1" lang="zh-CN" altLang="en-US" sz="1400" b="1"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sym typeface="+mn-ea"/>
              </a:endParaRPr>
            </a:p>
          </p:txBody>
        </p:sp>
        <p:sp>
          <p:nvSpPr>
            <p:cNvPr id="195" name="矩形 194"/>
            <p:cNvSpPr/>
            <p:nvPr/>
          </p:nvSpPr>
          <p:spPr>
            <a:xfrm>
              <a:off x="2866177" y="2651008"/>
              <a:ext cx="5366619" cy="2403229"/>
            </a:xfrm>
            <a:prstGeom prst="rect">
              <a:avLst/>
            </a:prstGeom>
            <a:solidFill>
              <a:schemeClr val="accent1">
                <a:lumMod val="20000"/>
                <a:lumOff val="80000"/>
              </a:schemeClr>
            </a:solidFill>
            <a:ln>
              <a:solidFill>
                <a:srgbClr val="1841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3" name="直接箭头连接符 142"/>
            <p:cNvCxnSpPr>
              <a:stCxn id="146" idx="3"/>
              <a:endCxn id="98" idx="1"/>
            </p:cNvCxnSpPr>
            <p:nvPr/>
          </p:nvCxnSpPr>
          <p:spPr>
            <a:xfrm>
              <a:off x="3555825" y="3033413"/>
              <a:ext cx="352648" cy="286"/>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直接箭头连接符 150"/>
            <p:cNvCxnSpPr>
              <a:stCxn id="154" idx="3"/>
              <a:endCxn id="105" idx="1"/>
            </p:cNvCxnSpPr>
            <p:nvPr/>
          </p:nvCxnSpPr>
          <p:spPr>
            <a:xfrm>
              <a:off x="3555825" y="4316028"/>
              <a:ext cx="352648" cy="286"/>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4" name="图片 153"/>
            <p:cNvPicPr/>
            <p:nvPr/>
          </p:nvPicPr>
          <p:blipFill>
            <a:blip r:embed="rId3"/>
            <a:stretch>
              <a:fillRect/>
            </a:stretch>
          </p:blipFill>
          <p:spPr>
            <a:xfrm>
              <a:off x="3000653" y="4038442"/>
              <a:ext cx="555172" cy="555172"/>
            </a:xfrm>
            <a:prstGeom prst="rect">
              <a:avLst/>
            </a:prstGeom>
          </p:spPr>
        </p:pic>
        <p:pic>
          <p:nvPicPr>
            <p:cNvPr id="153" name="图片 152"/>
            <p:cNvPicPr/>
            <p:nvPr/>
          </p:nvPicPr>
          <p:blipFill>
            <a:blip r:embed="rId2"/>
            <a:stretch>
              <a:fillRect/>
            </a:stretch>
          </p:blipFill>
          <p:spPr>
            <a:xfrm>
              <a:off x="3064559" y="4196573"/>
              <a:ext cx="238911" cy="238911"/>
            </a:xfrm>
            <a:prstGeom prst="rect">
              <a:avLst/>
            </a:prstGeom>
          </p:spPr>
        </p:pic>
        <p:pic>
          <p:nvPicPr>
            <p:cNvPr id="146" name="图片 145"/>
            <p:cNvPicPr/>
            <p:nvPr/>
          </p:nvPicPr>
          <p:blipFill>
            <a:blip r:embed="rId3"/>
            <a:stretch>
              <a:fillRect/>
            </a:stretch>
          </p:blipFill>
          <p:spPr>
            <a:xfrm>
              <a:off x="3000653" y="2755827"/>
              <a:ext cx="555172" cy="555172"/>
            </a:xfrm>
            <a:prstGeom prst="rect">
              <a:avLst/>
            </a:prstGeom>
          </p:spPr>
        </p:pic>
        <p:pic>
          <p:nvPicPr>
            <p:cNvPr id="145" name="图片 144"/>
            <p:cNvPicPr/>
            <p:nvPr/>
          </p:nvPicPr>
          <p:blipFill>
            <a:blip r:embed="rId2"/>
            <a:stretch>
              <a:fillRect/>
            </a:stretch>
          </p:blipFill>
          <p:spPr>
            <a:xfrm>
              <a:off x="3064559" y="2913958"/>
              <a:ext cx="238911" cy="238911"/>
            </a:xfrm>
            <a:prstGeom prst="rect">
              <a:avLst/>
            </a:prstGeom>
          </p:spPr>
        </p:pic>
        <p:pic>
          <p:nvPicPr>
            <p:cNvPr id="149" name="图片 148"/>
            <p:cNvPicPr/>
            <p:nvPr/>
          </p:nvPicPr>
          <p:blipFill>
            <a:blip r:embed="rId2"/>
            <a:stretch>
              <a:fillRect/>
            </a:stretch>
          </p:blipFill>
          <p:spPr>
            <a:xfrm>
              <a:off x="3064559" y="3555265"/>
              <a:ext cx="238911" cy="238911"/>
            </a:xfrm>
            <a:prstGeom prst="rect">
              <a:avLst/>
            </a:prstGeom>
          </p:spPr>
        </p:pic>
        <p:pic>
          <p:nvPicPr>
            <p:cNvPr id="150" name="图片 149"/>
            <p:cNvPicPr/>
            <p:nvPr/>
          </p:nvPicPr>
          <p:blipFill>
            <a:blip r:embed="rId3"/>
            <a:stretch>
              <a:fillRect/>
            </a:stretch>
          </p:blipFill>
          <p:spPr>
            <a:xfrm>
              <a:off x="3000653" y="3397134"/>
              <a:ext cx="555172" cy="555172"/>
            </a:xfrm>
            <a:prstGeom prst="rect">
              <a:avLst/>
            </a:prstGeom>
          </p:spPr>
        </p:pic>
        <p:pic>
          <p:nvPicPr>
            <p:cNvPr id="156" name="图片 155"/>
            <p:cNvPicPr/>
            <p:nvPr/>
          </p:nvPicPr>
          <p:blipFill>
            <a:blip r:embed="rId1"/>
            <a:stretch>
              <a:fillRect/>
            </a:stretch>
          </p:blipFill>
          <p:spPr>
            <a:xfrm>
              <a:off x="4816293" y="3397134"/>
              <a:ext cx="555172" cy="555172"/>
            </a:xfrm>
            <a:prstGeom prst="rect">
              <a:avLst/>
            </a:prstGeom>
          </p:spPr>
        </p:pic>
        <p:pic>
          <p:nvPicPr>
            <p:cNvPr id="175" name="图片 174"/>
            <p:cNvPicPr/>
            <p:nvPr/>
          </p:nvPicPr>
          <p:blipFill>
            <a:blip r:embed="rId7"/>
            <a:stretch>
              <a:fillRect/>
            </a:stretch>
          </p:blipFill>
          <p:spPr>
            <a:xfrm>
              <a:off x="5724113" y="3397134"/>
              <a:ext cx="555172" cy="555172"/>
            </a:xfrm>
            <a:prstGeom prst="rect">
              <a:avLst/>
            </a:prstGeom>
          </p:spPr>
        </p:pic>
        <p:sp>
          <p:nvSpPr>
            <p:cNvPr id="421" name="矩形 420"/>
            <p:cNvSpPr/>
            <p:nvPr/>
          </p:nvSpPr>
          <p:spPr>
            <a:xfrm>
              <a:off x="4648450" y="3952592"/>
              <a:ext cx="911745" cy="321550"/>
            </a:xfrm>
            <a:prstGeom prst="rect">
              <a:avLst/>
            </a:prstGeom>
            <a:noFill/>
            <a:ln>
              <a:noFill/>
            </a:ln>
            <a:extLst>
              <a:ext uri="{909E8E84-426E-40DD-AFC4-6F175D3DCCD1}">
                <a14:hiddenFill xmlns:a14="http://schemas.microsoft.com/office/drawing/2010/main">
                  <a:solidFill>
                    <a:srgbClr val="1841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184199"/>
                  </a:solidFill>
                  <a:latin typeface="微软雅黑" panose="020B0503020204020204" charset="-122"/>
                  <a:ea typeface="微软雅黑" panose="020B0503020204020204" charset="-122"/>
                  <a:sym typeface="+mn-ea"/>
                </a:rPr>
                <a:t>数据汇聚</a:t>
              </a:r>
              <a:endParaRPr lang="zh-CN" altLang="en-US" sz="1400" b="1" dirty="0">
                <a:solidFill>
                  <a:srgbClr val="184199"/>
                </a:solidFill>
                <a:latin typeface="微软雅黑" panose="020B0503020204020204" charset="-122"/>
                <a:ea typeface="微软雅黑" panose="020B0503020204020204" charset="-122"/>
                <a:sym typeface="+mn-ea"/>
              </a:endParaRPr>
            </a:p>
          </p:txBody>
        </p:sp>
        <p:pic>
          <p:nvPicPr>
            <p:cNvPr id="98" name="图片 97"/>
            <p:cNvPicPr/>
            <p:nvPr/>
          </p:nvPicPr>
          <p:blipFill>
            <a:blip r:embed="rId1"/>
            <a:stretch>
              <a:fillRect/>
            </a:stretch>
          </p:blipFill>
          <p:spPr>
            <a:xfrm>
              <a:off x="3908473" y="2756113"/>
              <a:ext cx="555172" cy="555172"/>
            </a:xfrm>
            <a:prstGeom prst="rect">
              <a:avLst/>
            </a:prstGeom>
          </p:spPr>
        </p:pic>
        <p:pic>
          <p:nvPicPr>
            <p:cNvPr id="100" name="图片 99"/>
            <p:cNvPicPr/>
            <p:nvPr/>
          </p:nvPicPr>
          <p:blipFill>
            <a:blip r:embed="rId1"/>
            <a:stretch>
              <a:fillRect/>
            </a:stretch>
          </p:blipFill>
          <p:spPr>
            <a:xfrm>
              <a:off x="3908473" y="3397134"/>
              <a:ext cx="555172" cy="555172"/>
            </a:xfrm>
            <a:prstGeom prst="rect">
              <a:avLst/>
            </a:prstGeom>
          </p:spPr>
        </p:pic>
        <p:pic>
          <p:nvPicPr>
            <p:cNvPr id="105" name="图片 104"/>
            <p:cNvPicPr/>
            <p:nvPr/>
          </p:nvPicPr>
          <p:blipFill>
            <a:blip r:embed="rId1"/>
            <a:stretch>
              <a:fillRect/>
            </a:stretch>
          </p:blipFill>
          <p:spPr>
            <a:xfrm>
              <a:off x="3908473" y="4038728"/>
              <a:ext cx="555172" cy="555172"/>
            </a:xfrm>
            <a:prstGeom prst="rect">
              <a:avLst/>
            </a:prstGeom>
          </p:spPr>
        </p:pic>
        <p:cxnSp>
          <p:nvCxnSpPr>
            <p:cNvPr id="110" name="直接箭头连接符 109"/>
            <p:cNvCxnSpPr>
              <a:stCxn id="150" idx="3"/>
              <a:endCxn id="100" idx="1"/>
            </p:cNvCxnSpPr>
            <p:nvPr/>
          </p:nvCxnSpPr>
          <p:spPr>
            <a:xfrm>
              <a:off x="3555825" y="3674720"/>
              <a:ext cx="352648" cy="0"/>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3" name="图片 112"/>
            <p:cNvPicPr/>
            <p:nvPr/>
          </p:nvPicPr>
          <p:blipFill>
            <a:blip r:embed="rId8"/>
            <a:stretch>
              <a:fillRect/>
            </a:stretch>
          </p:blipFill>
          <p:spPr>
            <a:xfrm>
              <a:off x="6631931" y="3397134"/>
              <a:ext cx="555172" cy="555172"/>
            </a:xfrm>
            <a:prstGeom prst="rect">
              <a:avLst/>
            </a:prstGeom>
            <a:ln>
              <a:noFill/>
            </a:ln>
          </p:spPr>
        </p:pic>
        <p:cxnSp>
          <p:nvCxnSpPr>
            <p:cNvPr id="127" name="直接箭头连接符 126"/>
            <p:cNvCxnSpPr/>
            <p:nvPr/>
          </p:nvCxnSpPr>
          <p:spPr>
            <a:xfrm>
              <a:off x="4488294" y="3038237"/>
              <a:ext cx="326274" cy="572774"/>
            </a:xfrm>
            <a:prstGeom prst="straightConnector1">
              <a:avLst/>
            </a:prstGeom>
            <a:ln w="19050">
              <a:solidFill>
                <a:srgbClr val="1841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a:stCxn id="100" idx="3"/>
              <a:endCxn id="156" idx="1"/>
            </p:cNvCxnSpPr>
            <p:nvPr/>
          </p:nvCxnSpPr>
          <p:spPr>
            <a:xfrm>
              <a:off x="4463645" y="3674720"/>
              <a:ext cx="352648" cy="0"/>
            </a:xfrm>
            <a:prstGeom prst="straightConnector1">
              <a:avLst/>
            </a:prstGeom>
            <a:ln w="19050">
              <a:solidFill>
                <a:srgbClr val="1841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a:stCxn id="105" idx="3"/>
            </p:cNvCxnSpPr>
            <p:nvPr/>
          </p:nvCxnSpPr>
          <p:spPr>
            <a:xfrm flipV="1">
              <a:off x="4463645" y="3738430"/>
              <a:ext cx="344961" cy="577884"/>
            </a:xfrm>
            <a:prstGeom prst="straightConnector1">
              <a:avLst/>
            </a:prstGeom>
            <a:ln w="19050">
              <a:solidFill>
                <a:srgbClr val="1841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75" idx="1"/>
              <a:endCxn id="156" idx="3"/>
            </p:cNvCxnSpPr>
            <p:nvPr/>
          </p:nvCxnSpPr>
          <p:spPr>
            <a:xfrm flipH="1">
              <a:off x="5371465" y="3674720"/>
              <a:ext cx="352648" cy="0"/>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矩形 143"/>
            <p:cNvSpPr/>
            <p:nvPr/>
          </p:nvSpPr>
          <p:spPr>
            <a:xfrm>
              <a:off x="5543042" y="3952592"/>
              <a:ext cx="911745" cy="321550"/>
            </a:xfrm>
            <a:prstGeom prst="rect">
              <a:avLst/>
            </a:prstGeom>
            <a:noFill/>
            <a:ln>
              <a:noFill/>
            </a:ln>
            <a:extLst>
              <a:ext uri="{909E8E84-426E-40DD-AFC4-6F175D3DCCD1}">
                <a14:hiddenFill xmlns:a14="http://schemas.microsoft.com/office/drawing/2010/main">
                  <a:solidFill>
                    <a:srgbClr val="1841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184199"/>
                  </a:solidFill>
                  <a:latin typeface="微软雅黑" panose="020B0503020204020204" charset="-122"/>
                  <a:ea typeface="微软雅黑" panose="020B0503020204020204" charset="-122"/>
                  <a:sym typeface="+mn-ea"/>
                </a:rPr>
                <a:t>统一建模</a:t>
              </a:r>
              <a:endParaRPr lang="zh-CN" altLang="en-US" sz="1400" b="1" dirty="0">
                <a:solidFill>
                  <a:srgbClr val="184199"/>
                </a:solidFill>
                <a:latin typeface="微软雅黑" panose="020B0503020204020204" charset="-122"/>
                <a:ea typeface="微软雅黑" panose="020B0503020204020204" charset="-122"/>
                <a:sym typeface="+mn-ea"/>
              </a:endParaRPr>
            </a:p>
          </p:txBody>
        </p:sp>
        <p:sp>
          <p:nvSpPr>
            <p:cNvPr id="148" name="矩形 147"/>
            <p:cNvSpPr/>
            <p:nvPr/>
          </p:nvSpPr>
          <p:spPr>
            <a:xfrm>
              <a:off x="6453350" y="3952592"/>
              <a:ext cx="911745" cy="321550"/>
            </a:xfrm>
            <a:prstGeom prst="rect">
              <a:avLst/>
            </a:prstGeom>
            <a:noFill/>
            <a:ln>
              <a:noFill/>
            </a:ln>
            <a:extLst>
              <a:ext uri="{909E8E84-426E-40DD-AFC4-6F175D3DCCD1}">
                <a14:hiddenFill xmlns:a14="http://schemas.microsoft.com/office/drawing/2010/main">
                  <a:solidFill>
                    <a:srgbClr val="1841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184199"/>
                  </a:solidFill>
                  <a:latin typeface="微软雅黑" panose="020B0503020204020204" charset="-122"/>
                  <a:ea typeface="微软雅黑" panose="020B0503020204020204" charset="-122"/>
                  <a:sym typeface="+mn-ea"/>
                </a:rPr>
                <a:t>集中服务</a:t>
              </a:r>
              <a:endParaRPr lang="zh-CN" altLang="en-US" sz="1400" b="1" dirty="0">
                <a:solidFill>
                  <a:srgbClr val="184199"/>
                </a:solidFill>
                <a:latin typeface="微软雅黑" panose="020B0503020204020204" charset="-122"/>
                <a:ea typeface="微软雅黑" panose="020B0503020204020204" charset="-122"/>
                <a:sym typeface="+mn-ea"/>
              </a:endParaRPr>
            </a:p>
          </p:txBody>
        </p:sp>
        <p:cxnSp>
          <p:nvCxnSpPr>
            <p:cNvPr id="152" name="直接箭头连接符 151"/>
            <p:cNvCxnSpPr>
              <a:stCxn id="175" idx="3"/>
              <a:endCxn id="113" idx="1"/>
            </p:cNvCxnSpPr>
            <p:nvPr/>
          </p:nvCxnSpPr>
          <p:spPr>
            <a:xfrm>
              <a:off x="6279285" y="3674720"/>
              <a:ext cx="352646" cy="0"/>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9" name="图片 158"/>
            <p:cNvPicPr/>
            <p:nvPr/>
          </p:nvPicPr>
          <p:blipFill>
            <a:blip r:embed="rId2"/>
            <a:stretch>
              <a:fillRect/>
            </a:stretch>
          </p:blipFill>
          <p:spPr>
            <a:xfrm>
              <a:off x="7607056" y="3555265"/>
              <a:ext cx="238911" cy="238911"/>
            </a:xfrm>
            <a:prstGeom prst="rect">
              <a:avLst/>
            </a:prstGeom>
          </p:spPr>
        </p:pic>
        <p:pic>
          <p:nvPicPr>
            <p:cNvPr id="160" name="图片 159"/>
            <p:cNvPicPr/>
            <p:nvPr/>
          </p:nvPicPr>
          <p:blipFill>
            <a:blip r:embed="rId3"/>
            <a:stretch>
              <a:fillRect/>
            </a:stretch>
          </p:blipFill>
          <p:spPr>
            <a:xfrm>
              <a:off x="7543150" y="3397134"/>
              <a:ext cx="555172" cy="555172"/>
            </a:xfrm>
            <a:prstGeom prst="rect">
              <a:avLst/>
            </a:prstGeom>
          </p:spPr>
        </p:pic>
        <p:cxnSp>
          <p:nvCxnSpPr>
            <p:cNvPr id="162" name="直接箭头连接符 161"/>
            <p:cNvCxnSpPr>
              <a:stCxn id="113" idx="3"/>
              <a:endCxn id="170" idx="1"/>
            </p:cNvCxnSpPr>
            <p:nvPr/>
          </p:nvCxnSpPr>
          <p:spPr>
            <a:xfrm flipV="1">
              <a:off x="7187103" y="3033413"/>
              <a:ext cx="356047" cy="641307"/>
            </a:xfrm>
            <a:prstGeom prst="straightConnector1">
              <a:avLst/>
            </a:prstGeom>
            <a:ln w="19050">
              <a:solidFill>
                <a:srgbClr val="1841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直接箭头连接符 162"/>
            <p:cNvCxnSpPr>
              <a:stCxn id="113" idx="3"/>
              <a:endCxn id="160" idx="1"/>
            </p:cNvCxnSpPr>
            <p:nvPr/>
          </p:nvCxnSpPr>
          <p:spPr>
            <a:xfrm>
              <a:off x="7187103" y="3674720"/>
              <a:ext cx="356047" cy="0"/>
            </a:xfrm>
            <a:prstGeom prst="straightConnector1">
              <a:avLst/>
            </a:prstGeom>
            <a:ln w="19050">
              <a:solidFill>
                <a:srgbClr val="1841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a:stCxn id="113" idx="3"/>
              <a:endCxn id="173" idx="1"/>
            </p:cNvCxnSpPr>
            <p:nvPr/>
          </p:nvCxnSpPr>
          <p:spPr>
            <a:xfrm>
              <a:off x="7187103" y="3674720"/>
              <a:ext cx="356047" cy="641308"/>
            </a:xfrm>
            <a:prstGeom prst="straightConnector1">
              <a:avLst/>
            </a:prstGeom>
            <a:ln w="19050">
              <a:solidFill>
                <a:srgbClr val="1841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70" name="图片 169"/>
            <p:cNvPicPr/>
            <p:nvPr/>
          </p:nvPicPr>
          <p:blipFill>
            <a:blip r:embed="rId3"/>
            <a:stretch>
              <a:fillRect/>
            </a:stretch>
          </p:blipFill>
          <p:spPr>
            <a:xfrm>
              <a:off x="7543150" y="2755827"/>
              <a:ext cx="555172" cy="555172"/>
            </a:xfrm>
            <a:prstGeom prst="rect">
              <a:avLst/>
            </a:prstGeom>
          </p:spPr>
        </p:pic>
        <p:pic>
          <p:nvPicPr>
            <p:cNvPr id="171" name="图片 170"/>
            <p:cNvPicPr/>
            <p:nvPr/>
          </p:nvPicPr>
          <p:blipFill>
            <a:blip r:embed="rId2"/>
            <a:stretch>
              <a:fillRect/>
            </a:stretch>
          </p:blipFill>
          <p:spPr>
            <a:xfrm>
              <a:off x="7607056" y="2913958"/>
              <a:ext cx="238911" cy="238911"/>
            </a:xfrm>
            <a:prstGeom prst="rect">
              <a:avLst/>
            </a:prstGeom>
          </p:spPr>
        </p:pic>
        <p:pic>
          <p:nvPicPr>
            <p:cNvPr id="173" name="图片 172"/>
            <p:cNvPicPr/>
            <p:nvPr/>
          </p:nvPicPr>
          <p:blipFill>
            <a:blip r:embed="rId3"/>
            <a:stretch>
              <a:fillRect/>
            </a:stretch>
          </p:blipFill>
          <p:spPr>
            <a:xfrm>
              <a:off x="7543150" y="4038442"/>
              <a:ext cx="555172" cy="555172"/>
            </a:xfrm>
            <a:prstGeom prst="rect">
              <a:avLst/>
            </a:prstGeom>
          </p:spPr>
        </p:pic>
        <p:pic>
          <p:nvPicPr>
            <p:cNvPr id="174" name="图片 173"/>
            <p:cNvPicPr/>
            <p:nvPr/>
          </p:nvPicPr>
          <p:blipFill>
            <a:blip r:embed="rId2"/>
            <a:stretch>
              <a:fillRect/>
            </a:stretch>
          </p:blipFill>
          <p:spPr>
            <a:xfrm>
              <a:off x="7607056" y="4196573"/>
              <a:ext cx="238911" cy="238911"/>
            </a:xfrm>
            <a:prstGeom prst="rect">
              <a:avLst/>
            </a:prstGeom>
          </p:spPr>
        </p:pic>
        <p:sp>
          <p:nvSpPr>
            <p:cNvPr id="182" name="矩形 181"/>
            <p:cNvSpPr/>
            <p:nvPr/>
          </p:nvSpPr>
          <p:spPr>
            <a:xfrm>
              <a:off x="4818982" y="4663294"/>
              <a:ext cx="1461008" cy="321549"/>
            </a:xfrm>
            <a:prstGeom prst="rect">
              <a:avLst/>
            </a:prstGeom>
            <a:noFill/>
            <a:ln>
              <a:noFill/>
            </a:ln>
            <a:extLst>
              <a:ext uri="{909E8E84-426E-40DD-AFC4-6F175D3DCCD1}">
                <a14:hiddenFill xmlns:a14="http://schemas.microsoft.com/office/drawing/2010/main">
                  <a:solidFill>
                    <a:srgbClr val="1841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D66F52"/>
                  </a:solidFill>
                  <a:latin typeface="微软雅黑" panose="020B0503020204020204" charset="-122"/>
                  <a:ea typeface="微软雅黑" panose="020B0503020204020204" charset="-122"/>
                  <a:sym typeface="+mn-ea"/>
                </a:rPr>
                <a:t>复杂交互环境</a:t>
              </a:r>
              <a:endParaRPr lang="zh-CN" altLang="en-US" sz="1600" b="1" dirty="0">
                <a:solidFill>
                  <a:srgbClr val="D66F52"/>
                </a:solidFill>
                <a:latin typeface="微软雅黑" panose="020B0503020204020204" charset="-122"/>
                <a:ea typeface="微软雅黑" panose="020B0503020204020204" charset="-122"/>
                <a:sym typeface="+mn-ea"/>
              </a:endParaRPr>
            </a:p>
          </p:txBody>
        </p:sp>
        <p:sp>
          <p:nvSpPr>
            <p:cNvPr id="339" name="矩形 338"/>
            <p:cNvSpPr/>
            <p:nvPr/>
          </p:nvSpPr>
          <p:spPr>
            <a:xfrm>
              <a:off x="8748996" y="2651008"/>
              <a:ext cx="2825443" cy="2403229"/>
            </a:xfrm>
            <a:prstGeom prst="rect">
              <a:avLst/>
            </a:prstGeom>
            <a:solidFill>
              <a:schemeClr val="accent1">
                <a:lumMod val="20000"/>
                <a:lumOff val="80000"/>
              </a:schemeClr>
            </a:solidFill>
            <a:ln>
              <a:solidFill>
                <a:srgbClr val="1841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p:cNvSpPr/>
            <p:nvPr/>
          </p:nvSpPr>
          <p:spPr>
            <a:xfrm>
              <a:off x="9431213" y="4663294"/>
              <a:ext cx="1461008" cy="321549"/>
            </a:xfrm>
            <a:prstGeom prst="rect">
              <a:avLst/>
            </a:prstGeom>
            <a:noFill/>
            <a:ln>
              <a:noFill/>
            </a:ln>
            <a:extLst>
              <a:ext uri="{909E8E84-426E-40DD-AFC4-6F175D3DCCD1}">
                <a14:hiddenFill xmlns:a14="http://schemas.microsoft.com/office/drawing/2010/main">
                  <a:solidFill>
                    <a:srgbClr val="18419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D66F52"/>
                  </a:solidFill>
                  <a:latin typeface="微软雅黑" panose="020B0503020204020204" charset="-122"/>
                  <a:ea typeface="微软雅黑" panose="020B0503020204020204" charset="-122"/>
                  <a:sym typeface="+mn-ea"/>
                </a:rPr>
                <a:t>泛在业务生态</a:t>
              </a:r>
              <a:endParaRPr lang="zh-CN" altLang="en-US" sz="1600" b="1" dirty="0">
                <a:solidFill>
                  <a:srgbClr val="D66F52"/>
                </a:solidFill>
                <a:latin typeface="微软雅黑" panose="020B0503020204020204" charset="-122"/>
                <a:ea typeface="微软雅黑" panose="020B0503020204020204" charset="-122"/>
                <a:sym typeface="+mn-ea"/>
              </a:endParaRPr>
            </a:p>
          </p:txBody>
        </p:sp>
        <p:pic>
          <p:nvPicPr>
            <p:cNvPr id="221" name="图片 220"/>
            <p:cNvPicPr/>
            <p:nvPr/>
          </p:nvPicPr>
          <p:blipFill>
            <a:blip r:embed="rId3"/>
            <a:stretch>
              <a:fillRect/>
            </a:stretch>
          </p:blipFill>
          <p:spPr>
            <a:xfrm>
              <a:off x="8882865" y="3749129"/>
              <a:ext cx="555172" cy="555172"/>
            </a:xfrm>
            <a:prstGeom prst="rect">
              <a:avLst/>
            </a:prstGeom>
          </p:spPr>
        </p:pic>
        <p:pic>
          <p:nvPicPr>
            <p:cNvPr id="207" name="图片 206"/>
            <p:cNvPicPr/>
            <p:nvPr/>
          </p:nvPicPr>
          <p:blipFill>
            <a:blip r:embed="rId1"/>
            <a:stretch>
              <a:fillRect/>
            </a:stretch>
          </p:blipFill>
          <p:spPr>
            <a:xfrm>
              <a:off x="8946771" y="3907260"/>
              <a:ext cx="238911" cy="238911"/>
            </a:xfrm>
            <a:prstGeom prst="rect">
              <a:avLst/>
            </a:prstGeom>
          </p:spPr>
        </p:pic>
        <p:pic>
          <p:nvPicPr>
            <p:cNvPr id="232" name="图片 231"/>
            <p:cNvPicPr/>
            <p:nvPr/>
          </p:nvPicPr>
          <p:blipFill>
            <a:blip r:embed="rId9"/>
            <a:stretch>
              <a:fillRect/>
            </a:stretch>
          </p:blipFill>
          <p:spPr>
            <a:xfrm>
              <a:off x="10602469" y="3951445"/>
              <a:ext cx="555172" cy="555172"/>
            </a:xfrm>
            <a:prstGeom prst="rect">
              <a:avLst/>
            </a:prstGeom>
          </p:spPr>
        </p:pic>
        <p:pic>
          <p:nvPicPr>
            <p:cNvPr id="233" name="图片 232"/>
            <p:cNvPicPr/>
            <p:nvPr/>
          </p:nvPicPr>
          <p:blipFill>
            <a:blip r:embed="rId1"/>
            <a:stretch>
              <a:fillRect/>
            </a:stretch>
          </p:blipFill>
          <p:spPr>
            <a:xfrm>
              <a:off x="10760600" y="4109576"/>
              <a:ext cx="238911" cy="238911"/>
            </a:xfrm>
            <a:prstGeom prst="rect">
              <a:avLst/>
            </a:prstGeom>
          </p:spPr>
        </p:pic>
        <p:pic>
          <p:nvPicPr>
            <p:cNvPr id="238" name="图片 237"/>
            <p:cNvPicPr/>
            <p:nvPr/>
          </p:nvPicPr>
          <p:blipFill>
            <a:blip r:embed="rId10"/>
            <a:stretch>
              <a:fillRect/>
            </a:stretch>
          </p:blipFill>
          <p:spPr>
            <a:xfrm>
              <a:off x="10186579" y="2760651"/>
              <a:ext cx="555172" cy="555172"/>
            </a:xfrm>
            <a:prstGeom prst="rect">
              <a:avLst/>
            </a:prstGeom>
          </p:spPr>
        </p:pic>
        <p:pic>
          <p:nvPicPr>
            <p:cNvPr id="242" name="图片 241"/>
            <p:cNvPicPr/>
            <p:nvPr/>
          </p:nvPicPr>
          <p:blipFill>
            <a:blip r:embed="rId1"/>
            <a:stretch>
              <a:fillRect/>
            </a:stretch>
          </p:blipFill>
          <p:spPr>
            <a:xfrm>
              <a:off x="10387304" y="2845839"/>
              <a:ext cx="153723" cy="153723"/>
            </a:xfrm>
            <a:prstGeom prst="rect">
              <a:avLst/>
            </a:prstGeom>
          </p:spPr>
        </p:pic>
        <p:pic>
          <p:nvPicPr>
            <p:cNvPr id="249" name="图片 248"/>
            <p:cNvPicPr/>
            <p:nvPr/>
          </p:nvPicPr>
          <p:blipFill>
            <a:blip r:embed="rId11"/>
            <a:stretch>
              <a:fillRect/>
            </a:stretch>
          </p:blipFill>
          <p:spPr>
            <a:xfrm>
              <a:off x="9792902" y="3339499"/>
              <a:ext cx="555172" cy="555172"/>
            </a:xfrm>
            <a:prstGeom prst="rect">
              <a:avLst/>
            </a:prstGeom>
          </p:spPr>
        </p:pic>
        <p:pic>
          <p:nvPicPr>
            <p:cNvPr id="251" name="图片 250"/>
            <p:cNvPicPr/>
            <p:nvPr/>
          </p:nvPicPr>
          <p:blipFill>
            <a:blip r:embed="rId1"/>
            <a:stretch>
              <a:fillRect/>
            </a:stretch>
          </p:blipFill>
          <p:spPr>
            <a:xfrm>
              <a:off x="9951033" y="3554288"/>
              <a:ext cx="238911" cy="238911"/>
            </a:xfrm>
            <a:prstGeom prst="rect">
              <a:avLst/>
            </a:prstGeom>
          </p:spPr>
        </p:pic>
        <p:pic>
          <p:nvPicPr>
            <p:cNvPr id="310" name="图片 309"/>
            <p:cNvPicPr/>
            <p:nvPr/>
          </p:nvPicPr>
          <p:blipFill>
            <a:blip r:embed="rId12"/>
            <a:stretch>
              <a:fillRect/>
            </a:stretch>
          </p:blipFill>
          <p:spPr>
            <a:xfrm>
              <a:off x="9791147" y="4042271"/>
              <a:ext cx="555172" cy="555172"/>
            </a:xfrm>
            <a:prstGeom prst="rect">
              <a:avLst/>
            </a:prstGeom>
          </p:spPr>
        </p:pic>
        <p:pic>
          <p:nvPicPr>
            <p:cNvPr id="334" name="图片 333"/>
            <p:cNvPicPr/>
            <p:nvPr/>
          </p:nvPicPr>
          <p:blipFill>
            <a:blip r:embed="rId13"/>
            <a:stretch>
              <a:fillRect/>
            </a:stretch>
          </p:blipFill>
          <p:spPr>
            <a:xfrm>
              <a:off x="10885397" y="3240532"/>
              <a:ext cx="555172" cy="555172"/>
            </a:xfrm>
            <a:prstGeom prst="rect">
              <a:avLst/>
            </a:prstGeom>
          </p:spPr>
        </p:pic>
        <p:pic>
          <p:nvPicPr>
            <p:cNvPr id="337" name="图片 336"/>
            <p:cNvPicPr/>
            <p:nvPr/>
          </p:nvPicPr>
          <p:blipFill>
            <a:blip r:embed="rId1"/>
            <a:stretch>
              <a:fillRect/>
            </a:stretch>
          </p:blipFill>
          <p:spPr>
            <a:xfrm>
              <a:off x="11130165" y="3620087"/>
              <a:ext cx="153723" cy="153723"/>
            </a:xfrm>
            <a:prstGeom prst="rect">
              <a:avLst/>
            </a:prstGeom>
          </p:spPr>
        </p:pic>
        <p:pic>
          <p:nvPicPr>
            <p:cNvPr id="346" name="图片 345"/>
            <p:cNvPicPr/>
            <p:nvPr/>
          </p:nvPicPr>
          <p:blipFill>
            <a:blip r:embed="rId14"/>
            <a:stretch>
              <a:fillRect/>
            </a:stretch>
          </p:blipFill>
          <p:spPr>
            <a:xfrm>
              <a:off x="9122436" y="2972699"/>
              <a:ext cx="555172" cy="555172"/>
            </a:xfrm>
            <a:prstGeom prst="rect">
              <a:avLst/>
            </a:prstGeom>
          </p:spPr>
        </p:pic>
        <p:pic>
          <p:nvPicPr>
            <p:cNvPr id="350" name="图片 349"/>
            <p:cNvPicPr/>
            <p:nvPr/>
          </p:nvPicPr>
          <p:blipFill>
            <a:blip r:embed="rId1"/>
            <a:stretch>
              <a:fillRect/>
            </a:stretch>
          </p:blipFill>
          <p:spPr>
            <a:xfrm>
              <a:off x="9424174" y="3207554"/>
              <a:ext cx="153723" cy="153723"/>
            </a:xfrm>
            <a:prstGeom prst="rect">
              <a:avLst/>
            </a:prstGeom>
          </p:spPr>
        </p:pic>
        <p:pic>
          <p:nvPicPr>
            <p:cNvPr id="200" name="图片 199"/>
            <p:cNvPicPr/>
            <p:nvPr/>
          </p:nvPicPr>
          <p:blipFill>
            <a:blip r:embed="rId1"/>
            <a:stretch>
              <a:fillRect/>
            </a:stretch>
          </p:blipFill>
          <p:spPr>
            <a:xfrm>
              <a:off x="9929474" y="4274549"/>
              <a:ext cx="238911" cy="238911"/>
            </a:xfrm>
            <a:prstGeom prst="rect">
              <a:avLst/>
            </a:prstGeom>
          </p:spPr>
        </p:pic>
        <p:cxnSp>
          <p:nvCxnSpPr>
            <p:cNvPr id="203" name="直接箭头连接符 202"/>
            <p:cNvCxnSpPr>
              <a:endCxn id="238" idx="1"/>
            </p:cNvCxnSpPr>
            <p:nvPr/>
          </p:nvCxnSpPr>
          <p:spPr>
            <a:xfrm flipV="1">
              <a:off x="9677608" y="3038237"/>
              <a:ext cx="508971" cy="114632"/>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a:stCxn id="334" idx="0"/>
              <a:endCxn id="238" idx="3"/>
            </p:cNvCxnSpPr>
            <p:nvPr/>
          </p:nvCxnSpPr>
          <p:spPr>
            <a:xfrm flipH="1" flipV="1">
              <a:off x="10741751" y="3038237"/>
              <a:ext cx="421232" cy="202295"/>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p:nvPr/>
          </p:nvCxnSpPr>
          <p:spPr>
            <a:xfrm flipV="1">
              <a:off x="11084490" y="3830056"/>
              <a:ext cx="159317" cy="316115"/>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4" name="直接箭头连接符 213"/>
            <p:cNvCxnSpPr/>
            <p:nvPr/>
          </p:nvCxnSpPr>
          <p:spPr>
            <a:xfrm flipH="1">
              <a:off x="10367754" y="4258243"/>
              <a:ext cx="331675" cy="174040"/>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8" name="直接箭头连接符 217"/>
            <p:cNvCxnSpPr>
              <a:endCxn id="221" idx="2"/>
            </p:cNvCxnSpPr>
            <p:nvPr/>
          </p:nvCxnSpPr>
          <p:spPr>
            <a:xfrm flipH="1" flipV="1">
              <a:off x="9160451" y="4304301"/>
              <a:ext cx="630696" cy="127982"/>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直接箭头连接符 221"/>
            <p:cNvCxnSpPr>
              <a:endCxn id="221" idx="0"/>
            </p:cNvCxnSpPr>
            <p:nvPr/>
          </p:nvCxnSpPr>
          <p:spPr>
            <a:xfrm flipH="1">
              <a:off x="9160451" y="3465990"/>
              <a:ext cx="117103" cy="283139"/>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直接箭头连接符 304"/>
            <p:cNvCxnSpPr>
              <a:endCxn id="249" idx="1"/>
            </p:cNvCxnSpPr>
            <p:nvPr/>
          </p:nvCxnSpPr>
          <p:spPr>
            <a:xfrm>
              <a:off x="9569374" y="3465990"/>
              <a:ext cx="223528" cy="151095"/>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直接箭头连接符 308"/>
            <p:cNvCxnSpPr/>
            <p:nvPr/>
          </p:nvCxnSpPr>
          <p:spPr>
            <a:xfrm flipH="1">
              <a:off x="10207183" y="3240532"/>
              <a:ext cx="333844" cy="225458"/>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5" name="直接箭头连接符 314"/>
            <p:cNvCxnSpPr>
              <a:stCxn id="334" idx="1"/>
              <a:endCxn id="249" idx="3"/>
            </p:cNvCxnSpPr>
            <p:nvPr/>
          </p:nvCxnSpPr>
          <p:spPr>
            <a:xfrm flipH="1">
              <a:off x="10348074" y="3518118"/>
              <a:ext cx="537323" cy="98967"/>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直接箭头连接符 319"/>
            <p:cNvCxnSpPr/>
            <p:nvPr/>
          </p:nvCxnSpPr>
          <p:spPr>
            <a:xfrm flipH="1" flipV="1">
              <a:off x="10346320" y="3877111"/>
              <a:ext cx="353109" cy="206907"/>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直接箭头连接符 320"/>
            <p:cNvCxnSpPr/>
            <p:nvPr/>
          </p:nvCxnSpPr>
          <p:spPr>
            <a:xfrm flipV="1">
              <a:off x="9438037" y="3795704"/>
              <a:ext cx="354865" cy="246567"/>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3" name="直接箭头连接符 322"/>
            <p:cNvCxnSpPr/>
            <p:nvPr/>
          </p:nvCxnSpPr>
          <p:spPr>
            <a:xfrm flipV="1">
              <a:off x="10207183" y="3877112"/>
              <a:ext cx="0" cy="319461"/>
            </a:xfrm>
            <a:prstGeom prst="straightConnector1">
              <a:avLst/>
            </a:prstGeom>
            <a:ln w="19050">
              <a:solidFill>
                <a:srgbClr val="1841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7" name="直接箭头连接符 326"/>
            <p:cNvCxnSpPr>
              <a:stCxn id="346" idx="2"/>
            </p:cNvCxnSpPr>
            <p:nvPr/>
          </p:nvCxnSpPr>
          <p:spPr>
            <a:xfrm>
              <a:off x="9400022" y="3527871"/>
              <a:ext cx="391125" cy="618301"/>
            </a:xfrm>
            <a:prstGeom prst="straightConnector1">
              <a:avLst/>
            </a:prstGeom>
            <a:ln w="19050">
              <a:solidFill>
                <a:srgbClr val="184199"/>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直接箭头连接符 328"/>
            <p:cNvCxnSpPr/>
            <p:nvPr/>
          </p:nvCxnSpPr>
          <p:spPr>
            <a:xfrm>
              <a:off x="9677608" y="3279359"/>
              <a:ext cx="1255690" cy="117775"/>
            </a:xfrm>
            <a:prstGeom prst="straightConnector1">
              <a:avLst/>
            </a:prstGeom>
            <a:ln w="19050">
              <a:solidFill>
                <a:srgbClr val="184199"/>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0" name="直接箭头连接符 329"/>
            <p:cNvCxnSpPr/>
            <p:nvPr/>
          </p:nvCxnSpPr>
          <p:spPr>
            <a:xfrm flipV="1">
              <a:off x="10346319" y="3620087"/>
              <a:ext cx="546507" cy="526085"/>
            </a:xfrm>
            <a:prstGeom prst="straightConnector1">
              <a:avLst/>
            </a:prstGeom>
            <a:ln w="19050">
              <a:solidFill>
                <a:srgbClr val="184199"/>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1" name="矩形: 圆角 330"/>
            <p:cNvSpPr/>
            <p:nvPr/>
          </p:nvSpPr>
          <p:spPr>
            <a:xfrm>
              <a:off x="427141" y="1344957"/>
              <a:ext cx="11337718" cy="4825917"/>
            </a:xfrm>
            <a:prstGeom prst="roundRect">
              <a:avLst>
                <a:gd name="adj" fmla="val 0"/>
              </a:avLst>
            </a:prstGeom>
            <a:no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箭头: 右 334"/>
            <p:cNvSpPr/>
            <p:nvPr/>
          </p:nvSpPr>
          <p:spPr>
            <a:xfrm>
              <a:off x="2410650" y="3448662"/>
              <a:ext cx="394854" cy="807920"/>
            </a:xfrm>
            <a:prstGeom prst="rightArrow">
              <a:avLst/>
            </a:prstGeom>
            <a:solidFill>
              <a:srgbClr val="184199"/>
            </a:solidFill>
            <a:ln>
              <a:solidFill>
                <a:srgbClr val="184199"/>
              </a:solidFill>
            </a:ln>
          </p:spPr>
          <p:txBody>
            <a:bodyPr lIns="76751" tIns="0" rIns="53727" bIns="0" anchor="ctr"/>
            <a:lstStyle/>
            <a:p>
              <a:pPr algn="ctr" eaLnBrk="0" hangingPunct="0"/>
              <a:endParaRPr lang="zh-CN" altLang="en-US" sz="1600" b="1" kern="0">
                <a:solidFill>
                  <a:schemeClr val="bg1"/>
                </a:solidFill>
                <a:latin typeface="微软雅黑" panose="020B0503020204020204" charset="-122"/>
                <a:ea typeface="微软雅黑" panose="020B0503020204020204" charset="-122"/>
                <a:cs typeface="Arial" panose="02080604020202020204" pitchFamily="34" charset="0"/>
              </a:endParaRPr>
            </a:p>
          </p:txBody>
        </p:sp>
        <p:sp>
          <p:nvSpPr>
            <p:cNvPr id="336" name="箭头: 五边形 335"/>
            <p:cNvSpPr/>
            <p:nvPr/>
          </p:nvSpPr>
          <p:spPr>
            <a:xfrm>
              <a:off x="8754105" y="1532264"/>
              <a:ext cx="2820333" cy="390510"/>
            </a:xfrm>
            <a:prstGeom prst="homePlate">
              <a:avLst>
                <a:gd name="adj" fmla="val 55250"/>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融合智能化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40" name="箭头: 五边形 339"/>
            <p:cNvSpPr/>
            <p:nvPr/>
          </p:nvSpPr>
          <p:spPr>
            <a:xfrm>
              <a:off x="2866177" y="1532264"/>
              <a:ext cx="5366619" cy="390510"/>
            </a:xfrm>
            <a:prstGeom prst="homePlate">
              <a:avLst>
                <a:gd name="adj" fmla="val 55250"/>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数据业务化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04" name="箭头: 五边形 403"/>
            <p:cNvSpPr/>
            <p:nvPr/>
          </p:nvSpPr>
          <p:spPr>
            <a:xfrm>
              <a:off x="616566" y="1532264"/>
              <a:ext cx="1735529" cy="390510"/>
            </a:xfrm>
            <a:prstGeom prst="homePlate">
              <a:avLst>
                <a:gd name="adj" fmla="val 55250"/>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业务数据化</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 name="标注: 上箭头 2"/>
            <p:cNvSpPr/>
            <p:nvPr/>
          </p:nvSpPr>
          <p:spPr>
            <a:xfrm>
              <a:off x="427141" y="6056011"/>
              <a:ext cx="5548355" cy="608154"/>
            </a:xfrm>
            <a:prstGeom prst="upArrowCallout">
              <a:avLst>
                <a:gd name="adj1" fmla="val 25000"/>
                <a:gd name="adj2" fmla="val 25000"/>
                <a:gd name="adj3" fmla="val 25000"/>
                <a:gd name="adj4" fmla="val 60661"/>
              </a:avLst>
            </a:prstGeom>
            <a:solidFill>
              <a:srgbClr val="D66F52"/>
            </a:solidFill>
            <a:ln w="9525">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信息技术浪潮</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1" name="标注: 上箭头 100"/>
            <p:cNvSpPr/>
            <p:nvPr/>
          </p:nvSpPr>
          <p:spPr>
            <a:xfrm>
              <a:off x="6216504" y="6056011"/>
              <a:ext cx="5548355" cy="608154"/>
            </a:xfrm>
            <a:prstGeom prst="upArrowCallout">
              <a:avLst>
                <a:gd name="adj1" fmla="val 25000"/>
                <a:gd name="adj2" fmla="val 25000"/>
                <a:gd name="adj3" fmla="val 25000"/>
                <a:gd name="adj4" fmla="val 60661"/>
              </a:avLst>
            </a:prstGeom>
            <a:solidFill>
              <a:srgbClr val="D66F52"/>
            </a:solidFill>
            <a:ln w="9525">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数据科学崛起</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个人信息处理者的义务</a:t>
            </a:r>
            <a:endParaRPr kumimoji="1" lang="zh-CN" altLang="en-US" dirty="0"/>
          </a:p>
        </p:txBody>
      </p:sp>
      <p:grpSp>
        <p:nvGrpSpPr>
          <p:cNvPr id="98" name="组合 97"/>
          <p:cNvGrpSpPr/>
          <p:nvPr/>
        </p:nvGrpSpPr>
        <p:grpSpPr>
          <a:xfrm>
            <a:off x="464695" y="1088237"/>
            <a:ext cx="11262610" cy="5257862"/>
            <a:chOff x="464695" y="1088237"/>
            <a:chExt cx="11262610" cy="5257862"/>
          </a:xfrm>
        </p:grpSpPr>
        <p:sp>
          <p:nvSpPr>
            <p:cNvPr id="32" name="矩形 31"/>
            <p:cNvSpPr/>
            <p:nvPr/>
          </p:nvSpPr>
          <p:spPr>
            <a:xfrm flipH="1">
              <a:off x="464695" y="1088237"/>
              <a:ext cx="3953870" cy="1619594"/>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6FBA2C"/>
                </a:solidFill>
                <a:latin typeface="微软雅黑" panose="020B0503020204020204" charset="-122"/>
                <a:ea typeface="微软雅黑" panose="020B0503020204020204" charset="-122"/>
                <a:sym typeface="+mn-ea"/>
              </a:endParaRPr>
            </a:p>
          </p:txBody>
        </p:sp>
        <p:sp>
          <p:nvSpPr>
            <p:cNvPr id="22" name="矩形 21"/>
            <p:cNvSpPr/>
            <p:nvPr/>
          </p:nvSpPr>
          <p:spPr>
            <a:xfrm>
              <a:off x="571919" y="2210086"/>
              <a:ext cx="3733256" cy="3905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可能存在的安全风险</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4" name="矩形 23"/>
            <p:cNvSpPr/>
            <p:nvPr/>
          </p:nvSpPr>
          <p:spPr>
            <a:xfrm>
              <a:off x="2492158" y="1708418"/>
              <a:ext cx="1813016" cy="3905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对个人权益的影响</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6" name="矩形 25"/>
            <p:cNvSpPr/>
            <p:nvPr/>
          </p:nvSpPr>
          <p:spPr>
            <a:xfrm>
              <a:off x="571919" y="1708418"/>
              <a:ext cx="1813016" cy="3905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个人信息的种类</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0" name="矩形 29"/>
            <p:cNvSpPr/>
            <p:nvPr/>
          </p:nvSpPr>
          <p:spPr>
            <a:xfrm>
              <a:off x="2492158" y="1195461"/>
              <a:ext cx="1813016" cy="3905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处理方式</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1" name="矩形 30"/>
            <p:cNvSpPr/>
            <p:nvPr/>
          </p:nvSpPr>
          <p:spPr>
            <a:xfrm>
              <a:off x="571919" y="1195461"/>
              <a:ext cx="1813016" cy="3905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处理目的</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4" name="矩形 33"/>
            <p:cNvSpPr/>
            <p:nvPr/>
          </p:nvSpPr>
          <p:spPr>
            <a:xfrm flipH="1">
              <a:off x="464695" y="4458137"/>
              <a:ext cx="3953870" cy="1887962"/>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184199"/>
                </a:solidFill>
                <a:latin typeface="微软雅黑" panose="020B0503020204020204" charset="-122"/>
                <a:ea typeface="微软雅黑" panose="020B0503020204020204" charset="-122"/>
                <a:sym typeface="+mn-ea"/>
              </a:endParaRPr>
            </a:p>
          </p:txBody>
        </p:sp>
        <p:sp>
          <p:nvSpPr>
            <p:cNvPr id="36" name="矩形 35"/>
            <p:cNvSpPr/>
            <p:nvPr/>
          </p:nvSpPr>
          <p:spPr>
            <a:xfrm>
              <a:off x="567779" y="5453605"/>
              <a:ext cx="3737395" cy="785270"/>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防止未经授权的访问以及个人信息泄露、篡改、丢失</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9" name="矩形 38"/>
            <p:cNvSpPr/>
            <p:nvPr/>
          </p:nvSpPr>
          <p:spPr>
            <a:xfrm>
              <a:off x="571918" y="4565361"/>
              <a:ext cx="3733255" cy="781020"/>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确保个人信息处理活动符合法律、行政法规的规定</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3" name="箭头: 下 32"/>
            <p:cNvSpPr/>
            <p:nvPr/>
          </p:nvSpPr>
          <p:spPr>
            <a:xfrm>
              <a:off x="1226289" y="3038635"/>
              <a:ext cx="2430683" cy="1088699"/>
            </a:xfrm>
            <a:prstGeom prst="downArrow">
              <a:avLst/>
            </a:pr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2" name="文本框 41"/>
            <p:cNvSpPr txBox="1"/>
            <p:nvPr/>
          </p:nvSpPr>
          <p:spPr>
            <a:xfrm>
              <a:off x="1932789" y="3435436"/>
              <a:ext cx="1017682" cy="338554"/>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采取措施</a:t>
              </a:r>
              <a:endParaRPr lang="zh-CN" altLang="en-US" dirty="0"/>
            </a:p>
          </p:txBody>
        </p:sp>
        <p:sp>
          <p:nvSpPr>
            <p:cNvPr id="49" name="矩形 48"/>
            <p:cNvSpPr/>
            <p:nvPr/>
          </p:nvSpPr>
          <p:spPr>
            <a:xfrm>
              <a:off x="5667922" y="1088238"/>
              <a:ext cx="6059383" cy="48087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dirty="0">
                  <a:solidFill>
                    <a:srgbClr val="6FBA2C"/>
                  </a:solidFill>
                  <a:latin typeface="微软雅黑" panose="020B0503020204020204" charset="-122"/>
                  <a:ea typeface="微软雅黑" panose="020B0503020204020204" charset="-122"/>
                </a:rPr>
                <a:t>制定</a:t>
              </a:r>
              <a:r>
                <a:rPr lang="zh-CN" altLang="en-US" sz="1600" b="1" dirty="0">
                  <a:solidFill>
                    <a:srgbClr val="D66F52"/>
                  </a:solidFill>
                  <a:latin typeface="微软雅黑" panose="020B0503020204020204" charset="-122"/>
                  <a:ea typeface="微软雅黑" panose="020B0503020204020204" charset="-122"/>
                </a:rPr>
                <a:t>内部管理制度</a:t>
              </a:r>
              <a:r>
                <a:rPr lang="zh-CN" altLang="en-US" sz="1600" dirty="0">
                  <a:solidFill>
                    <a:srgbClr val="6FBA2C"/>
                  </a:solidFill>
                  <a:latin typeface="微软雅黑" panose="020B0503020204020204" charset="-122"/>
                  <a:ea typeface="微软雅黑" panose="020B0503020204020204" charset="-122"/>
                </a:rPr>
                <a:t>和</a:t>
              </a:r>
              <a:r>
                <a:rPr lang="zh-CN" altLang="en-US" sz="1600" b="1" dirty="0">
                  <a:solidFill>
                    <a:srgbClr val="D66F52"/>
                  </a:solidFill>
                  <a:latin typeface="微软雅黑" panose="020B0503020204020204" charset="-122"/>
                  <a:ea typeface="微软雅黑" panose="020B0503020204020204" charset="-122"/>
                </a:rPr>
                <a:t>操作规程</a:t>
              </a:r>
              <a:endParaRPr lang="zh-CN" altLang="en-US" sz="1600" b="1" dirty="0">
                <a:solidFill>
                  <a:srgbClr val="D66F52"/>
                </a:solidFill>
                <a:latin typeface="微软雅黑" panose="020B0503020204020204" charset="-122"/>
                <a:ea typeface="微软雅黑" panose="020B0503020204020204" charset="-122"/>
              </a:endParaRPr>
            </a:p>
          </p:txBody>
        </p:sp>
        <p:sp>
          <p:nvSpPr>
            <p:cNvPr id="53" name="任意多边形: 形状 52"/>
            <p:cNvSpPr/>
            <p:nvPr/>
          </p:nvSpPr>
          <p:spPr>
            <a:xfrm>
              <a:off x="5266273" y="1088237"/>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4" name="矩形 53"/>
            <p:cNvSpPr/>
            <p:nvPr/>
          </p:nvSpPr>
          <p:spPr>
            <a:xfrm>
              <a:off x="5667921" y="1088237"/>
              <a:ext cx="1539551" cy="47587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规范管理</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1" name="矩形 50"/>
            <p:cNvSpPr/>
            <p:nvPr/>
          </p:nvSpPr>
          <p:spPr>
            <a:xfrm>
              <a:off x="5667922" y="1685361"/>
              <a:ext cx="6059383" cy="48087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dirty="0">
                  <a:solidFill>
                    <a:srgbClr val="184199"/>
                  </a:solidFill>
                  <a:latin typeface="微软雅黑" panose="020B0503020204020204" charset="-122"/>
                  <a:ea typeface="微软雅黑" panose="020B0503020204020204" charset="-122"/>
                </a:rPr>
                <a:t>对个人信息实行</a:t>
              </a:r>
              <a:r>
                <a:rPr lang="zh-CN" altLang="en-US" sz="1600" b="1" dirty="0">
                  <a:solidFill>
                    <a:srgbClr val="D66F52"/>
                  </a:solidFill>
                  <a:latin typeface="微软雅黑" panose="020B0503020204020204" charset="-122"/>
                  <a:ea typeface="微软雅黑" panose="020B0503020204020204" charset="-122"/>
                </a:rPr>
                <a:t>分类管理</a:t>
              </a:r>
              <a:endParaRPr lang="zh-CN" altLang="en-US" sz="1600" b="1" dirty="0">
                <a:solidFill>
                  <a:srgbClr val="D66F52"/>
                </a:solidFill>
                <a:latin typeface="微软雅黑" panose="020B0503020204020204" charset="-122"/>
                <a:ea typeface="微软雅黑" panose="020B0503020204020204" charset="-122"/>
              </a:endParaRPr>
            </a:p>
          </p:txBody>
        </p:sp>
        <p:sp>
          <p:nvSpPr>
            <p:cNvPr id="52" name="任意多边形: 形状 51"/>
            <p:cNvSpPr/>
            <p:nvPr/>
          </p:nvSpPr>
          <p:spPr>
            <a:xfrm>
              <a:off x="5266273" y="1685361"/>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5" name="矩形 54"/>
            <p:cNvSpPr/>
            <p:nvPr/>
          </p:nvSpPr>
          <p:spPr>
            <a:xfrm>
              <a:off x="5667921" y="1690353"/>
              <a:ext cx="1539551" cy="47587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分类管理</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8" name="矩形 57"/>
            <p:cNvSpPr/>
            <p:nvPr/>
          </p:nvSpPr>
          <p:spPr>
            <a:xfrm>
              <a:off x="5667922" y="2282485"/>
              <a:ext cx="6059383" cy="48087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dirty="0">
                  <a:solidFill>
                    <a:srgbClr val="6FBA2C"/>
                  </a:solidFill>
                  <a:latin typeface="微软雅黑" panose="020B0503020204020204" charset="-122"/>
                  <a:ea typeface="微软雅黑" panose="020B0503020204020204" charset="-122"/>
                </a:rPr>
                <a:t>采取相应的加密、去标识化等</a:t>
              </a:r>
              <a:r>
                <a:rPr lang="zh-CN" altLang="en-US" sz="1600" b="1" dirty="0">
                  <a:solidFill>
                    <a:srgbClr val="D66F52"/>
                  </a:solidFill>
                  <a:latin typeface="微软雅黑" panose="020B0503020204020204" charset="-122"/>
                  <a:ea typeface="微软雅黑" panose="020B0503020204020204" charset="-122"/>
                </a:rPr>
                <a:t>安全技术措施</a:t>
              </a:r>
              <a:endParaRPr lang="zh-CN" altLang="en-US" sz="1600" b="1" dirty="0">
                <a:solidFill>
                  <a:srgbClr val="D66F52"/>
                </a:solidFill>
                <a:latin typeface="微软雅黑" panose="020B0503020204020204" charset="-122"/>
                <a:ea typeface="微软雅黑" panose="020B0503020204020204" charset="-122"/>
              </a:endParaRPr>
            </a:p>
          </p:txBody>
        </p:sp>
        <p:sp>
          <p:nvSpPr>
            <p:cNvPr id="59" name="任意多边形: 形状 58"/>
            <p:cNvSpPr/>
            <p:nvPr/>
          </p:nvSpPr>
          <p:spPr>
            <a:xfrm>
              <a:off x="5266273" y="2282484"/>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0" name="矩形 59"/>
            <p:cNvSpPr/>
            <p:nvPr/>
          </p:nvSpPr>
          <p:spPr>
            <a:xfrm>
              <a:off x="5667921" y="2282484"/>
              <a:ext cx="1539551" cy="47587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技术措施</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62" name="矩形 61"/>
            <p:cNvSpPr/>
            <p:nvPr/>
          </p:nvSpPr>
          <p:spPr>
            <a:xfrm>
              <a:off x="5667922" y="2879608"/>
              <a:ext cx="6059383" cy="48087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b="1" dirty="0">
                  <a:solidFill>
                    <a:srgbClr val="D66F52"/>
                  </a:solidFill>
                  <a:latin typeface="微软雅黑" panose="020B0503020204020204" charset="-122"/>
                  <a:ea typeface="微软雅黑" panose="020B0503020204020204" charset="-122"/>
                </a:rPr>
                <a:t>合理</a:t>
              </a:r>
              <a:r>
                <a:rPr lang="zh-CN" altLang="en-US" sz="1600" dirty="0">
                  <a:solidFill>
                    <a:srgbClr val="184199"/>
                  </a:solidFill>
                  <a:latin typeface="微软雅黑" panose="020B0503020204020204" charset="-122"/>
                  <a:ea typeface="微软雅黑" panose="020B0503020204020204" charset="-122"/>
                </a:rPr>
                <a:t>确定个人信息处理的</a:t>
              </a:r>
              <a:r>
                <a:rPr lang="zh-CN" altLang="en-US" sz="1600" b="1" dirty="0">
                  <a:solidFill>
                    <a:srgbClr val="D66F52"/>
                  </a:solidFill>
                  <a:latin typeface="微软雅黑" panose="020B0503020204020204" charset="-122"/>
                  <a:ea typeface="微软雅黑" panose="020B0503020204020204" charset="-122"/>
                </a:rPr>
                <a:t>操作权限</a:t>
              </a:r>
              <a:endParaRPr lang="zh-CN" altLang="en-US" sz="1600" b="1" dirty="0">
                <a:solidFill>
                  <a:srgbClr val="D66F52"/>
                </a:solidFill>
                <a:latin typeface="微软雅黑" panose="020B0503020204020204" charset="-122"/>
                <a:ea typeface="微软雅黑" panose="020B0503020204020204" charset="-122"/>
              </a:endParaRPr>
            </a:p>
          </p:txBody>
        </p:sp>
        <p:sp>
          <p:nvSpPr>
            <p:cNvPr id="63" name="任意多边形: 形状 62"/>
            <p:cNvSpPr/>
            <p:nvPr/>
          </p:nvSpPr>
          <p:spPr>
            <a:xfrm>
              <a:off x="5266273" y="2879608"/>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4" name="矩形 63"/>
            <p:cNvSpPr/>
            <p:nvPr/>
          </p:nvSpPr>
          <p:spPr>
            <a:xfrm>
              <a:off x="5667921" y="2884601"/>
              <a:ext cx="1539551" cy="47587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合理权限</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66" name="矩形 65"/>
            <p:cNvSpPr/>
            <p:nvPr/>
          </p:nvSpPr>
          <p:spPr>
            <a:xfrm>
              <a:off x="5667922" y="3476733"/>
              <a:ext cx="6059383" cy="48087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b="1" dirty="0">
                  <a:solidFill>
                    <a:srgbClr val="D66F52"/>
                  </a:solidFill>
                  <a:latin typeface="微软雅黑" panose="020B0503020204020204" charset="-122"/>
                  <a:ea typeface="微软雅黑" panose="020B0503020204020204" charset="-122"/>
                </a:rPr>
                <a:t>定期</a:t>
              </a:r>
              <a:r>
                <a:rPr lang="zh-CN" altLang="en-US" sz="1600" dirty="0">
                  <a:solidFill>
                    <a:srgbClr val="6FBA2C"/>
                  </a:solidFill>
                  <a:latin typeface="微软雅黑" panose="020B0503020204020204" charset="-122"/>
                  <a:ea typeface="微软雅黑" panose="020B0503020204020204" charset="-122"/>
                </a:rPr>
                <a:t>对从业人员</a:t>
              </a:r>
              <a:r>
                <a:rPr lang="zh-CN" altLang="en-US" sz="1600" b="1" dirty="0">
                  <a:solidFill>
                    <a:srgbClr val="D66F52"/>
                  </a:solidFill>
                  <a:latin typeface="微软雅黑" panose="020B0503020204020204" charset="-122"/>
                  <a:ea typeface="微软雅黑" panose="020B0503020204020204" charset="-122"/>
                </a:rPr>
                <a:t>进行安全教育和培训</a:t>
              </a:r>
              <a:endParaRPr lang="zh-CN" altLang="en-US" sz="1600" b="1" dirty="0">
                <a:solidFill>
                  <a:srgbClr val="D66F52"/>
                </a:solidFill>
                <a:latin typeface="微软雅黑" panose="020B0503020204020204" charset="-122"/>
                <a:ea typeface="微软雅黑" panose="020B0503020204020204" charset="-122"/>
              </a:endParaRPr>
            </a:p>
          </p:txBody>
        </p:sp>
        <p:sp>
          <p:nvSpPr>
            <p:cNvPr id="67" name="任意多边形: 形状 66"/>
            <p:cNvSpPr/>
            <p:nvPr/>
          </p:nvSpPr>
          <p:spPr>
            <a:xfrm>
              <a:off x="5266273" y="3476732"/>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8" name="矩形 67"/>
            <p:cNvSpPr/>
            <p:nvPr/>
          </p:nvSpPr>
          <p:spPr>
            <a:xfrm>
              <a:off x="5667921" y="3476732"/>
              <a:ext cx="1539551" cy="47587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定期宣贯</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70" name="矩形 69"/>
            <p:cNvSpPr/>
            <p:nvPr/>
          </p:nvSpPr>
          <p:spPr>
            <a:xfrm>
              <a:off x="5667922" y="4073856"/>
              <a:ext cx="6059383" cy="48087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dirty="0">
                  <a:solidFill>
                    <a:srgbClr val="184199"/>
                  </a:solidFill>
                  <a:latin typeface="微软雅黑" panose="020B0503020204020204" charset="-122"/>
                  <a:ea typeface="微软雅黑" panose="020B0503020204020204" charset="-122"/>
                </a:rPr>
                <a:t>制定并组织实施</a:t>
              </a:r>
              <a:r>
                <a:rPr lang="zh-CN" altLang="en-US" sz="1600" b="1" dirty="0">
                  <a:solidFill>
                    <a:srgbClr val="D66F52"/>
                  </a:solidFill>
                  <a:latin typeface="微软雅黑" panose="020B0503020204020204" charset="-122"/>
                  <a:ea typeface="微软雅黑" panose="020B0503020204020204" charset="-122"/>
                </a:rPr>
                <a:t>个人信息安全事件应急预案</a:t>
              </a:r>
              <a:endParaRPr lang="zh-CN" altLang="en-US" sz="1600" b="1" dirty="0">
                <a:solidFill>
                  <a:srgbClr val="D66F52"/>
                </a:solidFill>
                <a:latin typeface="微软雅黑" panose="020B0503020204020204" charset="-122"/>
                <a:ea typeface="微软雅黑" panose="020B0503020204020204" charset="-122"/>
              </a:endParaRPr>
            </a:p>
          </p:txBody>
        </p:sp>
        <p:sp>
          <p:nvSpPr>
            <p:cNvPr id="71" name="任意多边形: 形状 70"/>
            <p:cNvSpPr/>
            <p:nvPr/>
          </p:nvSpPr>
          <p:spPr>
            <a:xfrm>
              <a:off x="5266273" y="4073856"/>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2" name="矩形 71"/>
            <p:cNvSpPr/>
            <p:nvPr/>
          </p:nvSpPr>
          <p:spPr>
            <a:xfrm>
              <a:off x="5667921" y="4078849"/>
              <a:ext cx="1539551" cy="47587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应急预案</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74" name="矩形 73"/>
            <p:cNvSpPr/>
            <p:nvPr/>
          </p:nvSpPr>
          <p:spPr>
            <a:xfrm>
              <a:off x="5667922" y="4670980"/>
              <a:ext cx="6059383" cy="48087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dirty="0">
                  <a:solidFill>
                    <a:srgbClr val="6FBA2C"/>
                  </a:solidFill>
                  <a:latin typeface="微软雅黑" panose="020B0503020204020204" charset="-122"/>
                  <a:ea typeface="微软雅黑" panose="020B0503020204020204" charset="-122"/>
                </a:rPr>
                <a:t>定期进行</a:t>
              </a:r>
              <a:r>
                <a:rPr lang="zh-CN" altLang="en-US" sz="1600" b="1" dirty="0">
                  <a:solidFill>
                    <a:srgbClr val="D66F52"/>
                  </a:solidFill>
                  <a:latin typeface="微软雅黑" panose="020B0503020204020204" charset="-122"/>
                  <a:ea typeface="微软雅黑" panose="020B0503020204020204" charset="-122"/>
                </a:rPr>
                <a:t>合规审计</a:t>
              </a:r>
              <a:endParaRPr lang="zh-CN" altLang="en-US" sz="1600" b="1" dirty="0">
                <a:solidFill>
                  <a:srgbClr val="D66F52"/>
                </a:solidFill>
                <a:latin typeface="微软雅黑" panose="020B0503020204020204" charset="-122"/>
                <a:ea typeface="微软雅黑" panose="020B0503020204020204" charset="-122"/>
              </a:endParaRPr>
            </a:p>
          </p:txBody>
        </p:sp>
        <p:sp>
          <p:nvSpPr>
            <p:cNvPr id="75" name="任意多边形: 形状 74"/>
            <p:cNvSpPr/>
            <p:nvPr/>
          </p:nvSpPr>
          <p:spPr>
            <a:xfrm>
              <a:off x="5266273" y="4670980"/>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76" name="矩形 75"/>
            <p:cNvSpPr/>
            <p:nvPr/>
          </p:nvSpPr>
          <p:spPr>
            <a:xfrm>
              <a:off x="5667921" y="4670980"/>
              <a:ext cx="1539551" cy="47587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合规审计</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0" name="矩形 79"/>
            <p:cNvSpPr/>
            <p:nvPr/>
          </p:nvSpPr>
          <p:spPr>
            <a:xfrm>
              <a:off x="5667922" y="5268103"/>
              <a:ext cx="6059383" cy="480871"/>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b="1" dirty="0">
                  <a:solidFill>
                    <a:srgbClr val="D66F52"/>
                  </a:solidFill>
                  <a:latin typeface="微软雅黑" panose="020B0503020204020204" charset="-122"/>
                  <a:ea typeface="微软雅黑" panose="020B0503020204020204" charset="-122"/>
                </a:rPr>
                <a:t>协助、配合执法</a:t>
              </a:r>
              <a:r>
                <a:rPr lang="zh-CN" altLang="en-US" sz="1600" dirty="0">
                  <a:solidFill>
                    <a:srgbClr val="184199"/>
                  </a:solidFill>
                  <a:latin typeface="微软雅黑" panose="020B0503020204020204" charset="-122"/>
                  <a:ea typeface="微软雅黑" panose="020B0503020204020204" charset="-122"/>
                </a:rPr>
                <a:t>，不得拒绝、阻挠</a:t>
              </a:r>
              <a:endParaRPr lang="zh-CN" altLang="en-US" sz="1600" dirty="0">
                <a:solidFill>
                  <a:srgbClr val="184199"/>
                </a:solidFill>
                <a:latin typeface="微软雅黑" panose="020B0503020204020204" charset="-122"/>
                <a:ea typeface="微软雅黑" panose="020B0503020204020204" charset="-122"/>
              </a:endParaRPr>
            </a:p>
          </p:txBody>
        </p:sp>
        <p:sp>
          <p:nvSpPr>
            <p:cNvPr id="81" name="任意多边形: 形状 80"/>
            <p:cNvSpPr/>
            <p:nvPr/>
          </p:nvSpPr>
          <p:spPr>
            <a:xfrm>
              <a:off x="5266273" y="5268103"/>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2" name="矩形 81"/>
            <p:cNvSpPr/>
            <p:nvPr/>
          </p:nvSpPr>
          <p:spPr>
            <a:xfrm>
              <a:off x="5667921" y="5273095"/>
              <a:ext cx="1539551" cy="47587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配合执法</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85" name="矩形 84"/>
            <p:cNvSpPr/>
            <p:nvPr/>
          </p:nvSpPr>
          <p:spPr>
            <a:xfrm>
              <a:off x="5667922" y="5865228"/>
              <a:ext cx="6059383" cy="480871"/>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225"/>
              <a:r>
                <a:rPr lang="zh-CN" altLang="en-US" sz="1600" dirty="0">
                  <a:solidFill>
                    <a:srgbClr val="6FBA2C"/>
                  </a:solidFill>
                  <a:latin typeface="微软雅黑" panose="020B0503020204020204" charset="-122"/>
                  <a:ea typeface="微软雅黑" panose="020B0503020204020204" charset="-122"/>
                </a:rPr>
                <a:t>法律、行政法规规定的其他措施</a:t>
              </a:r>
              <a:endParaRPr lang="zh-CN" altLang="en-US" sz="1600" b="1" dirty="0">
                <a:solidFill>
                  <a:srgbClr val="D66F52"/>
                </a:solidFill>
                <a:latin typeface="微软雅黑" panose="020B0503020204020204" charset="-122"/>
                <a:ea typeface="微软雅黑" panose="020B0503020204020204" charset="-122"/>
              </a:endParaRPr>
            </a:p>
          </p:txBody>
        </p:sp>
        <p:sp>
          <p:nvSpPr>
            <p:cNvPr id="86" name="任意多边形: 形状 85"/>
            <p:cNvSpPr/>
            <p:nvPr/>
          </p:nvSpPr>
          <p:spPr>
            <a:xfrm>
              <a:off x="5266273" y="5865228"/>
              <a:ext cx="306436" cy="480871"/>
            </a:xfrm>
            <a:custGeom>
              <a:avLst/>
              <a:gdLst>
                <a:gd name="connsiteX0" fmla="*/ 306426 w 306436"/>
                <a:gd name="connsiteY0" fmla="*/ 0 h 612852"/>
                <a:gd name="connsiteX1" fmla="*/ 306426 w 306436"/>
                <a:gd name="connsiteY1" fmla="*/ 612851 h 612852"/>
                <a:gd name="connsiteX2" fmla="*/ 306436 w 306436"/>
                <a:gd name="connsiteY2" fmla="*/ 612851 h 612852"/>
                <a:gd name="connsiteX3" fmla="*/ 306426 w 306436"/>
                <a:gd name="connsiteY3" fmla="*/ 612852 h 612852"/>
                <a:gd name="connsiteX4" fmla="*/ 0 w 306436"/>
                <a:gd name="connsiteY4" fmla="*/ 306426 h 612852"/>
                <a:gd name="connsiteX5" fmla="*/ 306426 w 306436"/>
                <a:gd name="connsiteY5" fmla="*/ 0 h 61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36" h="612852">
                  <a:moveTo>
                    <a:pt x="306426" y="0"/>
                  </a:moveTo>
                  <a:lnTo>
                    <a:pt x="306426" y="612851"/>
                  </a:lnTo>
                  <a:lnTo>
                    <a:pt x="306436" y="612851"/>
                  </a:lnTo>
                  <a:lnTo>
                    <a:pt x="306426" y="612852"/>
                  </a:lnTo>
                  <a:cubicBezTo>
                    <a:pt x="137192" y="612852"/>
                    <a:pt x="0" y="475660"/>
                    <a:pt x="0" y="306426"/>
                  </a:cubicBezTo>
                  <a:cubicBezTo>
                    <a:pt x="0" y="137192"/>
                    <a:pt x="137192" y="0"/>
                    <a:pt x="306426" y="0"/>
                  </a:cubicBez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7" name="矩形 86"/>
            <p:cNvSpPr/>
            <p:nvPr/>
          </p:nvSpPr>
          <p:spPr>
            <a:xfrm>
              <a:off x="5667921" y="5865228"/>
              <a:ext cx="1539551" cy="475879"/>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其他措施</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个人信息处理者的义务</a:t>
            </a:r>
            <a:endParaRPr kumimoji="1" lang="zh-CN" altLang="en-US" dirty="0"/>
          </a:p>
        </p:txBody>
      </p:sp>
      <p:grpSp>
        <p:nvGrpSpPr>
          <p:cNvPr id="75" name="组合 74"/>
          <p:cNvGrpSpPr/>
          <p:nvPr/>
        </p:nvGrpSpPr>
        <p:grpSpPr>
          <a:xfrm>
            <a:off x="437723" y="1368800"/>
            <a:ext cx="11316554" cy="4605052"/>
            <a:chOff x="437723" y="1241479"/>
            <a:chExt cx="11316554" cy="4605052"/>
          </a:xfrm>
        </p:grpSpPr>
        <p:grpSp>
          <p:nvGrpSpPr>
            <p:cNvPr id="56" name="组合 55"/>
            <p:cNvGrpSpPr/>
            <p:nvPr/>
          </p:nvGrpSpPr>
          <p:grpSpPr>
            <a:xfrm>
              <a:off x="6895986" y="2383205"/>
              <a:ext cx="2325462" cy="2316767"/>
              <a:chOff x="8006696" y="2329764"/>
              <a:chExt cx="2325462" cy="2316767"/>
            </a:xfrm>
          </p:grpSpPr>
          <p:grpSp>
            <p:nvGrpSpPr>
              <p:cNvPr id="55" name="组合 54"/>
              <p:cNvGrpSpPr/>
              <p:nvPr/>
            </p:nvGrpSpPr>
            <p:grpSpPr>
              <a:xfrm>
                <a:off x="8006696" y="2329764"/>
                <a:ext cx="2325462" cy="2316767"/>
                <a:chOff x="8148131" y="2509227"/>
                <a:chExt cx="2111342" cy="2103448"/>
              </a:xfrm>
            </p:grpSpPr>
            <p:sp>
              <p:nvSpPr>
                <p:cNvPr id="40" name="任意多边形: 形状 28"/>
                <p:cNvSpPr/>
                <p:nvPr/>
              </p:nvSpPr>
              <p:spPr>
                <a:xfrm>
                  <a:off x="9203802" y="2509227"/>
                  <a:ext cx="1055671" cy="1577585"/>
                </a:xfrm>
                <a:custGeom>
                  <a:avLst/>
                  <a:gdLst/>
                  <a:ahLst/>
                  <a:cxnLst/>
                  <a:rect l="l" t="t" r="r" b="b"/>
                  <a:pathLst>
                    <a:path w="1345200" h="2017800" stroke="0">
                      <a:moveTo>
                        <a:pt x="0" y="0"/>
                      </a:moveTo>
                      <a:cubicBezTo>
                        <a:pt x="742933" y="0"/>
                        <a:pt x="1345200" y="602267"/>
                        <a:pt x="1345200" y="1345200"/>
                      </a:cubicBezTo>
                      <a:cubicBezTo>
                        <a:pt x="1345200" y="1590317"/>
                        <a:pt x="1279640" y="1820122"/>
                        <a:pt x="1164977" y="2017800"/>
                      </a:cubicBezTo>
                      <a:lnTo>
                        <a:pt x="0" y="1345200"/>
                      </a:lnTo>
                      <a:lnTo>
                        <a:pt x="0" y="0"/>
                      </a:lnTo>
                      <a:close/>
                    </a:path>
                    <a:path w="1345200" h="2017800" fill="none">
                      <a:moveTo>
                        <a:pt x="0" y="0"/>
                      </a:moveTo>
                      <a:cubicBezTo>
                        <a:pt x="742933" y="0"/>
                        <a:pt x="1345200" y="602267"/>
                        <a:pt x="1345200" y="1345200"/>
                      </a:cubicBezTo>
                      <a:cubicBezTo>
                        <a:pt x="1345200" y="1590317"/>
                        <a:pt x="1279640" y="1820122"/>
                        <a:pt x="1164977" y="2017800"/>
                      </a:cubicBezTo>
                      <a:lnTo>
                        <a:pt x="0" y="1345200"/>
                      </a:lnTo>
                      <a:lnTo>
                        <a:pt x="0" y="0"/>
                      </a:lnTo>
                      <a:close/>
                    </a:path>
                  </a:pathLst>
                </a:cu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sp>
            <p:sp>
              <p:nvSpPr>
                <p:cNvPr id="41" name="任意多边形: 形状 29"/>
                <p:cNvSpPr/>
                <p:nvPr/>
              </p:nvSpPr>
              <p:spPr>
                <a:xfrm>
                  <a:off x="8289565" y="3560951"/>
                  <a:ext cx="1828474" cy="1051724"/>
                </a:xfrm>
                <a:custGeom>
                  <a:avLst/>
                  <a:gdLst/>
                  <a:ahLst/>
                  <a:cxnLst/>
                  <a:rect l="l" t="t" r="r" b="b"/>
                  <a:pathLst>
                    <a:path w="2329955" h="1345200" stroke="0">
                      <a:moveTo>
                        <a:pt x="2329955" y="672600"/>
                      </a:moveTo>
                      <a:cubicBezTo>
                        <a:pt x="2097452" y="1074787"/>
                        <a:pt x="1662794" y="1345200"/>
                        <a:pt x="1164977" y="1345200"/>
                      </a:cubicBezTo>
                      <a:cubicBezTo>
                        <a:pt x="667131" y="1345200"/>
                        <a:pt x="232450" y="1074754"/>
                        <a:pt x="0" y="672600"/>
                      </a:cubicBezTo>
                      <a:lnTo>
                        <a:pt x="1164977" y="0"/>
                      </a:lnTo>
                      <a:lnTo>
                        <a:pt x="2329955" y="672600"/>
                      </a:lnTo>
                      <a:close/>
                    </a:path>
                    <a:path w="2329955" h="1345200" fill="none">
                      <a:moveTo>
                        <a:pt x="2329955" y="672600"/>
                      </a:moveTo>
                      <a:cubicBezTo>
                        <a:pt x="2097452" y="1074787"/>
                        <a:pt x="1662794" y="1345200"/>
                        <a:pt x="1164977" y="1345200"/>
                      </a:cubicBezTo>
                      <a:cubicBezTo>
                        <a:pt x="667131" y="1345200"/>
                        <a:pt x="232450" y="1074754"/>
                        <a:pt x="0" y="672600"/>
                      </a:cubicBezTo>
                      <a:lnTo>
                        <a:pt x="1164977" y="0"/>
                      </a:lnTo>
                      <a:lnTo>
                        <a:pt x="2329955" y="67260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sp>
            <p:sp>
              <p:nvSpPr>
                <p:cNvPr id="42" name="任意多边形: 形状 30"/>
                <p:cNvSpPr/>
                <p:nvPr/>
              </p:nvSpPr>
              <p:spPr>
                <a:xfrm>
                  <a:off x="8148131" y="2509227"/>
                  <a:ext cx="1055671" cy="1577585"/>
                </a:xfrm>
                <a:custGeom>
                  <a:avLst/>
                  <a:gdLst/>
                  <a:ahLst/>
                  <a:cxnLst/>
                  <a:rect l="l" t="t" r="r" b="b"/>
                  <a:pathLst>
                    <a:path w="1345200" h="2017800" stroke="0">
                      <a:moveTo>
                        <a:pt x="180223" y="2017800"/>
                      </a:moveTo>
                      <a:cubicBezTo>
                        <a:pt x="65543" y="1820065"/>
                        <a:pt x="0" y="1590287"/>
                        <a:pt x="0" y="1345200"/>
                      </a:cubicBezTo>
                      <a:cubicBezTo>
                        <a:pt x="0" y="602267"/>
                        <a:pt x="602267" y="0"/>
                        <a:pt x="1345200" y="0"/>
                      </a:cubicBezTo>
                      <a:lnTo>
                        <a:pt x="1345200" y="1345200"/>
                      </a:lnTo>
                      <a:lnTo>
                        <a:pt x="180223" y="2017800"/>
                      </a:lnTo>
                      <a:close/>
                    </a:path>
                    <a:path w="1345200" h="2017800" fill="none">
                      <a:moveTo>
                        <a:pt x="180223" y="2017800"/>
                      </a:moveTo>
                      <a:cubicBezTo>
                        <a:pt x="65543" y="1820065"/>
                        <a:pt x="0" y="1590287"/>
                        <a:pt x="0" y="1345200"/>
                      </a:cubicBezTo>
                      <a:cubicBezTo>
                        <a:pt x="0" y="602267"/>
                        <a:pt x="602267" y="0"/>
                        <a:pt x="1345200" y="0"/>
                      </a:cubicBezTo>
                      <a:lnTo>
                        <a:pt x="1345200" y="1345200"/>
                      </a:lnTo>
                      <a:lnTo>
                        <a:pt x="180223" y="2017800"/>
                      </a:lnTo>
                      <a:close/>
                    </a:path>
                  </a:pathLst>
                </a:custGeom>
                <a:solidFill>
                  <a:srgbClr val="6FBA2C"/>
                </a:solidFill>
                <a:ln w="9525">
                  <a:solidFill>
                    <a:srgbClr val="6FBA2C"/>
                  </a:solidFill>
                </a:ln>
              </p:spPr>
              <p:style>
                <a:lnRef idx="2">
                  <a:schemeClr val="accent1">
                    <a:shade val="50000"/>
                  </a:schemeClr>
                </a:lnRef>
                <a:fillRef idx="1">
                  <a:schemeClr val="accent1"/>
                </a:fillRef>
                <a:effectRef idx="0">
                  <a:schemeClr val="accent1"/>
                </a:effectRef>
                <a:fontRef idx="minor">
                  <a:schemeClr val="lt1"/>
                </a:fontRef>
              </p:style>
            </p:sp>
          </p:grpSp>
          <p:sp>
            <p:nvSpPr>
              <p:cNvPr id="46" name="任意多边形: 形状 35"/>
              <p:cNvSpPr/>
              <p:nvPr/>
            </p:nvSpPr>
            <p:spPr>
              <a:xfrm>
                <a:off x="8494643" y="2815886"/>
                <a:ext cx="1349569" cy="1344523"/>
              </a:xfrm>
              <a:custGeom>
                <a:avLst/>
                <a:gdLst/>
                <a:ahLst/>
                <a:cxnLst/>
                <a:rect l="l" t="t" r="r" b="b"/>
                <a:pathLst>
                  <a:path w="912000" h="912000" stroke="0">
                    <a:moveTo>
                      <a:pt x="0" y="0"/>
                    </a:moveTo>
                  </a:path>
                  <a:path w="912000" h="912000" stroke="0">
                    <a:moveTo>
                      <a:pt x="912000" y="456000"/>
                    </a:moveTo>
                    <a:cubicBezTo>
                      <a:pt x="912000" y="707842"/>
                      <a:pt x="707842" y="912000"/>
                      <a:pt x="456000" y="912000"/>
                    </a:cubicBezTo>
                    <a:cubicBezTo>
                      <a:pt x="204158" y="912000"/>
                      <a:pt x="0" y="707842"/>
                      <a:pt x="0" y="456000"/>
                    </a:cubicBezTo>
                    <a:cubicBezTo>
                      <a:pt x="0" y="204158"/>
                      <a:pt x="204158" y="0"/>
                      <a:pt x="456000" y="0"/>
                    </a:cubicBezTo>
                    <a:cubicBezTo>
                      <a:pt x="707842" y="0"/>
                      <a:pt x="912000" y="204158"/>
                      <a:pt x="912000" y="456000"/>
                    </a:cubicBezTo>
                    <a:close/>
                  </a:path>
                  <a:path w="912000" h="912000" fill="none">
                    <a:moveTo>
                      <a:pt x="0" y="0"/>
                    </a:moveTo>
                  </a:path>
                  <a:path w="912000" h="912000" fill="none">
                    <a:moveTo>
                      <a:pt x="912000" y="456000"/>
                    </a:moveTo>
                    <a:cubicBezTo>
                      <a:pt x="912000" y="707842"/>
                      <a:pt x="707842" y="912000"/>
                      <a:pt x="456000" y="912000"/>
                    </a:cubicBezTo>
                    <a:cubicBezTo>
                      <a:pt x="204158" y="912000"/>
                      <a:pt x="0" y="707842"/>
                      <a:pt x="0" y="456000"/>
                    </a:cubicBezTo>
                    <a:cubicBezTo>
                      <a:pt x="0" y="204158"/>
                      <a:pt x="204158" y="0"/>
                      <a:pt x="456000" y="0"/>
                    </a:cubicBezTo>
                    <a:cubicBezTo>
                      <a:pt x="707842" y="0"/>
                      <a:pt x="912000" y="204158"/>
                      <a:pt x="912000" y="456000"/>
                    </a:cubicBezTo>
                    <a:close/>
                  </a:path>
                </a:pathLst>
              </a:cu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个人信息保护</a:t>
                </a:r>
                <a:endParaRPr lang="en-US" altLang="zh-CN"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rPr>
                  <a:t>影响评估</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
          <p:nvSpPr>
            <p:cNvPr id="3" name="矩形 2"/>
            <p:cNvSpPr/>
            <p:nvPr/>
          </p:nvSpPr>
          <p:spPr>
            <a:xfrm>
              <a:off x="437723" y="1246312"/>
              <a:ext cx="4964651" cy="604770"/>
            </a:xfrm>
            <a:prstGeom prst="rect">
              <a:avLst/>
            </a:prstGeom>
            <a:ln>
              <a:noFill/>
            </a:ln>
          </p:spPr>
          <p:txBody>
            <a:bodyPr wrap="square">
              <a:noAutofit/>
            </a:bodyPr>
            <a:lstStyle/>
            <a:p>
              <a:pPr indent="457200" algn="just"/>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有下列情形之一的，个人信息处理者应当</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事前进行个人信息保护影响评估</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，并对</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处理情况进行记录</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b="1" dirty="0">
                <a:solidFill>
                  <a:srgbClr val="D66F52"/>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437724" y="2180485"/>
              <a:ext cx="4964650" cy="46968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处理敏感个人信息</a:t>
              </a:r>
              <a:endParaRPr lang="zh-CN" altLang="en-US" sz="1400" b="1" dirty="0">
                <a:solidFill>
                  <a:srgbClr val="D66F52"/>
                </a:solidFill>
                <a:latin typeface="微软雅黑" panose="020B0503020204020204" charset="-122"/>
                <a:ea typeface="微软雅黑" panose="020B0503020204020204" charset="-122"/>
              </a:endParaRPr>
            </a:p>
          </p:txBody>
        </p:sp>
        <p:sp>
          <p:nvSpPr>
            <p:cNvPr id="5" name="矩形 4"/>
            <p:cNvSpPr/>
            <p:nvPr/>
          </p:nvSpPr>
          <p:spPr>
            <a:xfrm>
              <a:off x="437725" y="2979575"/>
              <a:ext cx="4964650" cy="469687"/>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利用个人信息进行自动化决策</a:t>
              </a:r>
              <a:endParaRPr lang="zh-CN" altLang="en-US" sz="1400" b="1" dirty="0">
                <a:solidFill>
                  <a:srgbClr val="D66F52"/>
                </a:solidFill>
                <a:latin typeface="微软雅黑" panose="020B0503020204020204" charset="-122"/>
                <a:ea typeface="微软雅黑" panose="020B0503020204020204" charset="-122"/>
              </a:endParaRPr>
            </a:p>
          </p:txBody>
        </p:sp>
        <p:sp>
          <p:nvSpPr>
            <p:cNvPr id="6" name="矩形 5"/>
            <p:cNvSpPr/>
            <p:nvPr/>
          </p:nvSpPr>
          <p:spPr>
            <a:xfrm>
              <a:off x="437724" y="3778665"/>
              <a:ext cx="4964650" cy="46968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委托处理个人信息、向其他个人信息处理者提供个人信息、公开个人信息</a:t>
              </a:r>
              <a:endParaRPr lang="zh-CN" altLang="en-US" sz="1400" b="1" dirty="0">
                <a:solidFill>
                  <a:srgbClr val="D66F52"/>
                </a:solidFill>
                <a:latin typeface="微软雅黑" panose="020B0503020204020204" charset="-122"/>
                <a:ea typeface="微软雅黑" panose="020B0503020204020204" charset="-122"/>
              </a:endParaRPr>
            </a:p>
          </p:txBody>
        </p:sp>
        <p:sp>
          <p:nvSpPr>
            <p:cNvPr id="7" name="矩形 6"/>
            <p:cNvSpPr/>
            <p:nvPr/>
          </p:nvSpPr>
          <p:spPr>
            <a:xfrm>
              <a:off x="437724" y="4577755"/>
              <a:ext cx="4964650" cy="469687"/>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向境外提供个人信息</a:t>
              </a:r>
              <a:endParaRPr lang="zh-CN" altLang="en-US" sz="1400" b="1" dirty="0">
                <a:solidFill>
                  <a:srgbClr val="D66F52"/>
                </a:solidFill>
                <a:latin typeface="微软雅黑" panose="020B0503020204020204" charset="-122"/>
                <a:ea typeface="微软雅黑" panose="020B0503020204020204" charset="-122"/>
              </a:endParaRPr>
            </a:p>
          </p:txBody>
        </p:sp>
        <p:sp>
          <p:nvSpPr>
            <p:cNvPr id="8" name="矩形 7"/>
            <p:cNvSpPr/>
            <p:nvPr/>
          </p:nvSpPr>
          <p:spPr>
            <a:xfrm>
              <a:off x="437724" y="5376844"/>
              <a:ext cx="4964650" cy="469687"/>
            </a:xfrm>
            <a:prstGeom prst="rect">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其他对个人权益有重大影响的个人信息处理活动</a:t>
              </a:r>
              <a:endParaRPr lang="zh-CN" altLang="en-US" sz="1400" b="1" dirty="0">
                <a:solidFill>
                  <a:srgbClr val="D66F52"/>
                </a:solidFill>
                <a:latin typeface="微软雅黑" panose="020B0503020204020204" charset="-122"/>
                <a:ea typeface="微软雅黑" panose="020B0503020204020204" charset="-122"/>
              </a:endParaRPr>
            </a:p>
          </p:txBody>
        </p:sp>
        <p:sp>
          <p:nvSpPr>
            <p:cNvPr id="14" name="矩形 13"/>
            <p:cNvSpPr/>
            <p:nvPr/>
          </p:nvSpPr>
          <p:spPr>
            <a:xfrm>
              <a:off x="6398538" y="5544146"/>
              <a:ext cx="5023566" cy="302385"/>
            </a:xfrm>
            <a:prstGeom prst="rect">
              <a:avLst/>
            </a:prstGeom>
            <a:ln>
              <a:noFill/>
            </a:ln>
          </p:spPr>
          <p:txBody>
            <a:bodyPr wrap="square">
              <a:noAutofit/>
            </a:bodyPr>
            <a:lstStyle/>
            <a:p>
              <a:pPr algn="just"/>
              <a:r>
                <a:rPr lang="zh-CN" altLang="en-US" sz="1400" b="1" dirty="0">
                  <a:solidFill>
                    <a:srgbClr val="D66F52"/>
                  </a:solidFill>
                  <a:latin typeface="微软雅黑" panose="020B0503020204020204" charset="-122"/>
                  <a:ea typeface="微软雅黑" panose="020B0503020204020204" charset="-122"/>
                  <a:cs typeface="微软雅黑" panose="020B0503020204020204" charset="-122"/>
                </a:rPr>
                <a:t>个人信息保护影响评估报告和处理情况记录</a:t>
              </a:r>
              <a:r>
                <a:rPr lang="zh-CN" altLang="en-US" sz="1400" dirty="0">
                  <a:solidFill>
                    <a:srgbClr val="184199"/>
                  </a:solidFill>
                  <a:latin typeface="微软雅黑" panose="020B0503020204020204" charset="-122"/>
                  <a:ea typeface="微软雅黑" panose="020B0503020204020204" charset="-122"/>
                  <a:cs typeface="微软雅黑" panose="020B0503020204020204" charset="-122"/>
                </a:rPr>
                <a:t>应当</a:t>
              </a:r>
              <a:r>
                <a:rPr lang="zh-CN" altLang="en-US" sz="1400" b="1" dirty="0">
                  <a:solidFill>
                    <a:srgbClr val="D66F52"/>
                  </a:solidFill>
                  <a:latin typeface="微软雅黑" panose="020B0503020204020204" charset="-122"/>
                  <a:ea typeface="微软雅黑" panose="020B0503020204020204" charset="-122"/>
                  <a:cs typeface="微软雅黑" panose="020B0503020204020204" charset="-122"/>
                </a:rPr>
                <a:t>至少保存三年</a:t>
              </a:r>
              <a:endParaRPr lang="zh-CN" altLang="en-US" sz="1400" b="1" dirty="0">
                <a:solidFill>
                  <a:srgbClr val="D66F52"/>
                </a:solidFill>
                <a:latin typeface="微软雅黑" panose="020B0503020204020204" charset="-122"/>
                <a:ea typeface="微软雅黑" panose="020B0503020204020204" charset="-122"/>
                <a:cs typeface="微软雅黑" panose="020B0503020204020204" charset="-122"/>
              </a:endParaRPr>
            </a:p>
          </p:txBody>
        </p:sp>
        <p:sp>
          <p:nvSpPr>
            <p:cNvPr id="38" name="左大括号 37"/>
            <p:cNvSpPr/>
            <p:nvPr/>
          </p:nvSpPr>
          <p:spPr>
            <a:xfrm rot="10800000">
              <a:off x="5558151" y="1241479"/>
              <a:ext cx="355600" cy="4600219"/>
            </a:xfrm>
            <a:prstGeom prst="leftBrace">
              <a:avLst>
                <a:gd name="adj1" fmla="val 42619"/>
                <a:gd name="adj2" fmla="val 49943"/>
              </a:avLst>
            </a:prstGeom>
            <a:ln>
              <a:solidFill>
                <a:srgbClr val="1841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7" name="箭头: 燕尾形 56"/>
            <p:cNvSpPr/>
            <p:nvPr/>
          </p:nvSpPr>
          <p:spPr>
            <a:xfrm>
              <a:off x="6069526" y="3200639"/>
              <a:ext cx="670685" cy="681898"/>
            </a:xfrm>
            <a:prstGeom prst="notched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8" name="标注: 弯曲线形 57"/>
            <p:cNvSpPr/>
            <p:nvPr/>
          </p:nvSpPr>
          <p:spPr>
            <a:xfrm>
              <a:off x="8629112" y="1246313"/>
              <a:ext cx="3125165" cy="604769"/>
            </a:xfrm>
            <a:prstGeom prst="borderCallout2">
              <a:avLst>
                <a:gd name="adj1" fmla="val 50786"/>
                <a:gd name="adj2" fmla="val -185"/>
                <a:gd name="adj3" fmla="val 50848"/>
                <a:gd name="adj4" fmla="val -17286"/>
                <a:gd name="adj5" fmla="val 327949"/>
                <a:gd name="adj6" fmla="val -35744"/>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个人信息的处理目的、处理方式等是否合法、正当、必要</a:t>
              </a:r>
              <a:endParaRPr lang="zh-CN" altLang="en-US" sz="1400" dirty="0">
                <a:solidFill>
                  <a:srgbClr val="6FBA2C"/>
                </a:solidFill>
                <a:latin typeface="微软雅黑" panose="020B0503020204020204" charset="-122"/>
                <a:ea typeface="微软雅黑" panose="020B0503020204020204" charset="-122"/>
              </a:endParaRPr>
            </a:p>
          </p:txBody>
        </p:sp>
        <p:sp>
          <p:nvSpPr>
            <p:cNvPr id="59" name="标注: 弯曲线形 58"/>
            <p:cNvSpPr/>
            <p:nvPr/>
          </p:nvSpPr>
          <p:spPr>
            <a:xfrm>
              <a:off x="8961285" y="2035246"/>
              <a:ext cx="2792990" cy="604769"/>
            </a:xfrm>
            <a:prstGeom prst="borderCallout2">
              <a:avLst>
                <a:gd name="adj1" fmla="val 50786"/>
                <a:gd name="adj2" fmla="val -185"/>
                <a:gd name="adj3" fmla="val 50848"/>
                <a:gd name="adj4" fmla="val -11759"/>
                <a:gd name="adj5" fmla="val 128940"/>
                <a:gd name="adj6" fmla="val -17806"/>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rPr>
                <a:t>对个人权益的影响及安全风险</a:t>
              </a:r>
              <a:endParaRPr lang="zh-CN" altLang="en-US" sz="1400" dirty="0">
                <a:solidFill>
                  <a:srgbClr val="3D878D"/>
                </a:solidFill>
                <a:latin typeface="微软雅黑" panose="020B0503020204020204" charset="-122"/>
                <a:ea typeface="微软雅黑" panose="020B0503020204020204" charset="-122"/>
              </a:endParaRPr>
            </a:p>
          </p:txBody>
        </p:sp>
        <p:sp>
          <p:nvSpPr>
            <p:cNvPr id="60" name="标注: 弯曲线形 59"/>
            <p:cNvSpPr/>
            <p:nvPr/>
          </p:nvSpPr>
          <p:spPr>
            <a:xfrm>
              <a:off x="8629112" y="4674393"/>
              <a:ext cx="3125165" cy="604769"/>
            </a:xfrm>
            <a:prstGeom prst="borderCallout2">
              <a:avLst>
                <a:gd name="adj1" fmla="val 50786"/>
                <a:gd name="adj2" fmla="val -185"/>
                <a:gd name="adj3" fmla="val 50848"/>
                <a:gd name="adj4" fmla="val -11759"/>
                <a:gd name="adj5" fmla="val -65743"/>
                <a:gd name="adj6" fmla="val -23715"/>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所采取的保护措施是否合法、有效并与风险程度相适应</a:t>
              </a:r>
              <a:endParaRPr lang="zh-CN" altLang="en-US" sz="1400" dirty="0">
                <a:solidFill>
                  <a:srgbClr val="184199"/>
                </a:solidFill>
                <a:latin typeface="微软雅黑" panose="020B0503020204020204" charset="-122"/>
                <a:ea typeface="微软雅黑" panose="020B050302020402020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个人信息处理者的义务</a:t>
            </a:r>
            <a:endParaRPr kumimoji="1" lang="zh-CN" altLang="en-US" dirty="0"/>
          </a:p>
        </p:txBody>
      </p:sp>
      <p:grpSp>
        <p:nvGrpSpPr>
          <p:cNvPr id="3" name="组合 2"/>
          <p:cNvGrpSpPr/>
          <p:nvPr/>
        </p:nvGrpSpPr>
        <p:grpSpPr>
          <a:xfrm>
            <a:off x="667330" y="904128"/>
            <a:ext cx="10857341" cy="5457439"/>
            <a:chOff x="667330" y="904128"/>
            <a:chExt cx="10857341" cy="5457439"/>
          </a:xfrm>
        </p:grpSpPr>
        <p:sp>
          <p:nvSpPr>
            <p:cNvPr id="9" name="矩形 8"/>
            <p:cNvSpPr/>
            <p:nvPr/>
          </p:nvSpPr>
          <p:spPr>
            <a:xfrm>
              <a:off x="667330" y="904128"/>
              <a:ext cx="10857340" cy="843392"/>
            </a:xfrm>
            <a:prstGeom prst="rect">
              <a:avLst/>
            </a:prstGeom>
          </p:spPr>
          <p:txBody>
            <a:bodyPr wrap="square">
              <a:noAutofit/>
            </a:bodyPr>
            <a:lstStyle/>
            <a:p>
              <a:pPr indent="457200" algn="just">
                <a:lnSpc>
                  <a:spcPct val="150000"/>
                </a:lnSpc>
              </a:pP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发生或者可能发生</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个人信息泄露、篡改、丢失的，个人信息处理者应当</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立即采取补救措施</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，并</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通知履行个人信息保护职责的部门和个人</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2" name="卷形: 垂直 1"/>
            <p:cNvSpPr/>
            <p:nvPr/>
          </p:nvSpPr>
          <p:spPr>
            <a:xfrm rot="240000" flipH="1">
              <a:off x="4045707" y="1955392"/>
              <a:ext cx="4100587" cy="4406175"/>
            </a:xfrm>
            <a:prstGeom prst="verticalScroll">
              <a:avLst>
                <a:gd name="adj" fmla="val 6561"/>
              </a:avLst>
            </a:pr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6FBA2C"/>
                </a:solidFill>
                <a:latin typeface="微软雅黑" panose="020B0503020204020204" charset="-122"/>
                <a:ea typeface="微软雅黑" panose="020B0503020204020204" charset="-122"/>
              </a:endParaRPr>
            </a:p>
            <a:p>
              <a:pPr algn="ctr"/>
              <a:endParaRPr lang="en-US" altLang="zh-CN" sz="1600" b="1" dirty="0">
                <a:solidFill>
                  <a:srgbClr val="6FBA2C"/>
                </a:solidFill>
                <a:latin typeface="微软雅黑" panose="020B0503020204020204" charset="-122"/>
                <a:ea typeface="微软雅黑" panose="020B0503020204020204" charset="-122"/>
              </a:endParaRPr>
            </a:p>
            <a:p>
              <a:pPr algn="ctr"/>
              <a:endParaRPr lang="en-US" altLang="zh-CN" sz="1600" b="1" dirty="0">
                <a:solidFill>
                  <a:srgbClr val="6FBA2C"/>
                </a:solidFill>
                <a:latin typeface="微软雅黑" panose="020B0503020204020204" charset="-122"/>
                <a:ea typeface="微软雅黑" panose="020B0503020204020204" charset="-122"/>
              </a:endParaRPr>
            </a:p>
            <a:p>
              <a:pPr algn="ctr"/>
              <a:r>
                <a:rPr lang="zh-CN" altLang="en-US" sz="1600" b="1" dirty="0">
                  <a:solidFill>
                    <a:srgbClr val="6FBA2C"/>
                  </a:solidFill>
                  <a:latin typeface="微软雅黑" panose="020B0503020204020204" charset="-122"/>
                  <a:ea typeface="微软雅黑" panose="020B0503020204020204" charset="-122"/>
                </a:rPr>
                <a:t>通知内容</a:t>
              </a:r>
              <a:endParaRPr lang="en-US" altLang="zh-CN" sz="1600" b="1" dirty="0">
                <a:solidFill>
                  <a:srgbClr val="6FBA2C"/>
                </a:solidFill>
                <a:latin typeface="微软雅黑" panose="020B0503020204020204" charset="-122"/>
                <a:ea typeface="微软雅黑" panose="020B0503020204020204" charset="-122"/>
              </a:endParaRPr>
            </a:p>
            <a:p>
              <a:pPr algn="ctr"/>
              <a:endParaRPr lang="en-US" altLang="zh-CN" sz="1600" b="1" dirty="0">
                <a:solidFill>
                  <a:srgbClr val="6FBA2C"/>
                </a:solidFill>
                <a:latin typeface="微软雅黑" panose="020B0503020204020204" charset="-122"/>
                <a:ea typeface="微软雅黑" panose="020B0503020204020204" charset="-122"/>
              </a:endParaRPr>
            </a:p>
            <a:p>
              <a:pPr algn="ctr"/>
              <a:endParaRPr lang="en-US" altLang="zh-CN" sz="1600" b="1" dirty="0">
                <a:solidFill>
                  <a:srgbClr val="6FBA2C"/>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r>
                <a:rPr lang="zh-CN" altLang="en-US" sz="1600" dirty="0">
                  <a:solidFill>
                    <a:srgbClr val="6FBA2C"/>
                  </a:solidFill>
                  <a:latin typeface="微软雅黑" panose="020B0503020204020204" charset="-122"/>
                  <a:ea typeface="微软雅黑" panose="020B0503020204020204" charset="-122"/>
                </a:rPr>
                <a:t>发生或者可能发生个人信息泄露、篡改、丢失的</a:t>
              </a:r>
              <a:r>
                <a:rPr lang="zh-CN" altLang="en-US" sz="1600" b="1" dirty="0">
                  <a:solidFill>
                    <a:srgbClr val="D66F52"/>
                  </a:solidFill>
                  <a:latin typeface="微软雅黑" panose="020B0503020204020204" charset="-122"/>
                  <a:ea typeface="微软雅黑" panose="020B0503020204020204" charset="-122"/>
                </a:rPr>
                <a:t>信息种类</a:t>
              </a:r>
              <a:r>
                <a:rPr lang="zh-CN" altLang="en-US" sz="1600" dirty="0">
                  <a:solidFill>
                    <a:srgbClr val="6FBA2C"/>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rPr>
                <a:t>原因</a:t>
              </a:r>
              <a:r>
                <a:rPr lang="zh-CN" altLang="en-US" sz="1600" dirty="0">
                  <a:solidFill>
                    <a:srgbClr val="6FBA2C"/>
                  </a:solidFill>
                  <a:latin typeface="微软雅黑" panose="020B0503020204020204" charset="-122"/>
                  <a:ea typeface="微软雅黑" panose="020B0503020204020204" charset="-122"/>
                </a:rPr>
                <a:t>和</a:t>
              </a:r>
              <a:r>
                <a:rPr lang="zh-CN" altLang="en-US" sz="1600" b="1" dirty="0">
                  <a:solidFill>
                    <a:srgbClr val="D66F52"/>
                  </a:solidFill>
                  <a:latin typeface="微软雅黑" panose="020B0503020204020204" charset="-122"/>
                  <a:ea typeface="微软雅黑" panose="020B0503020204020204" charset="-122"/>
                </a:rPr>
                <a:t>可能造成的危害</a:t>
              </a:r>
              <a:endParaRPr lang="en-US" altLang="zh-CN" sz="1600" b="1" dirty="0">
                <a:solidFill>
                  <a:srgbClr val="D66F52"/>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endParaRPr lang="en-US" altLang="zh-CN" sz="1600" dirty="0">
                <a:solidFill>
                  <a:srgbClr val="6FBA2C"/>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r>
                <a:rPr lang="zh-CN" altLang="en-US" sz="1600" dirty="0">
                  <a:solidFill>
                    <a:srgbClr val="6FBA2C"/>
                  </a:solidFill>
                  <a:latin typeface="微软雅黑" panose="020B0503020204020204" charset="-122"/>
                  <a:ea typeface="微软雅黑" panose="020B0503020204020204" charset="-122"/>
                </a:rPr>
                <a:t>个人信息处理者</a:t>
              </a:r>
              <a:r>
                <a:rPr lang="zh-CN" altLang="en-US" sz="1600" b="1" dirty="0">
                  <a:solidFill>
                    <a:srgbClr val="D66F52"/>
                  </a:solidFill>
                  <a:latin typeface="微软雅黑" panose="020B0503020204020204" charset="-122"/>
                  <a:ea typeface="微软雅黑" panose="020B0503020204020204" charset="-122"/>
                </a:rPr>
                <a:t>采取的补救措施</a:t>
              </a:r>
              <a:r>
                <a:rPr lang="zh-CN" altLang="en-US" sz="1600" dirty="0">
                  <a:solidFill>
                    <a:srgbClr val="6FBA2C"/>
                  </a:solidFill>
                  <a:latin typeface="微软雅黑" panose="020B0503020204020204" charset="-122"/>
                  <a:ea typeface="微软雅黑" panose="020B0503020204020204" charset="-122"/>
                </a:rPr>
                <a:t>和</a:t>
              </a:r>
              <a:r>
                <a:rPr lang="zh-CN" altLang="en-US" sz="1600" b="1" dirty="0">
                  <a:solidFill>
                    <a:srgbClr val="D66F52"/>
                  </a:solidFill>
                  <a:latin typeface="微软雅黑" panose="020B0503020204020204" charset="-122"/>
                  <a:ea typeface="微软雅黑" panose="020B0503020204020204" charset="-122"/>
                </a:rPr>
                <a:t>个人可以采取的减轻危害的措施</a:t>
              </a:r>
              <a:endParaRPr lang="en-US" altLang="zh-CN" sz="1600" b="1" dirty="0">
                <a:solidFill>
                  <a:srgbClr val="D66F52"/>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endParaRPr lang="en-US" altLang="zh-CN" sz="1600" dirty="0">
                <a:solidFill>
                  <a:srgbClr val="6FBA2C"/>
                </a:solidFill>
                <a:latin typeface="微软雅黑" panose="020B0503020204020204" charset="-122"/>
                <a:ea typeface="微软雅黑" panose="020B0503020204020204" charset="-122"/>
              </a:endParaRPr>
            </a:p>
            <a:p>
              <a:pPr marL="285750" indent="-285750">
                <a:buFont typeface="Wingdings" panose="05000000000000000000" pitchFamily="2" charset="2"/>
                <a:buChar char="l"/>
              </a:pPr>
              <a:r>
                <a:rPr lang="zh-CN" altLang="en-US" sz="1600" dirty="0">
                  <a:solidFill>
                    <a:srgbClr val="6FBA2C"/>
                  </a:solidFill>
                  <a:latin typeface="微软雅黑" panose="020B0503020204020204" charset="-122"/>
                  <a:ea typeface="微软雅黑" panose="020B0503020204020204" charset="-122"/>
                </a:rPr>
                <a:t>个人信息处理者的</a:t>
              </a:r>
              <a:r>
                <a:rPr lang="zh-CN" altLang="en-US" sz="1600" b="1" dirty="0">
                  <a:solidFill>
                    <a:srgbClr val="D66F52"/>
                  </a:solidFill>
                  <a:latin typeface="微软雅黑" panose="020B0503020204020204" charset="-122"/>
                  <a:ea typeface="微软雅黑" panose="020B0503020204020204" charset="-122"/>
                </a:rPr>
                <a:t>联系方式</a:t>
              </a:r>
              <a:endParaRPr lang="en-US" altLang="zh-CN" sz="1600" b="1" dirty="0">
                <a:solidFill>
                  <a:srgbClr val="D66F52"/>
                </a:solidFill>
                <a:latin typeface="微软雅黑" panose="020B0503020204020204" charset="-122"/>
                <a:ea typeface="微软雅黑" panose="020B0503020204020204" charset="-122"/>
              </a:endParaRPr>
            </a:p>
            <a:p>
              <a:pPr algn="ctr"/>
              <a:endParaRPr lang="zh-CN" altLang="en-US" sz="1600" b="1" dirty="0">
                <a:solidFill>
                  <a:srgbClr val="6FBA2C"/>
                </a:solidFill>
                <a:latin typeface="微软雅黑" panose="020B0503020204020204" charset="-122"/>
                <a:ea typeface="微软雅黑" panose="020B0503020204020204" charset="-122"/>
              </a:endParaRPr>
            </a:p>
          </p:txBody>
        </p:sp>
        <p:pic>
          <p:nvPicPr>
            <p:cNvPr id="28" name="图片 27"/>
            <p:cNvPicPr/>
            <p:nvPr/>
          </p:nvPicPr>
          <p:blipFill>
            <a:blip r:embed="rId1"/>
            <a:stretch>
              <a:fillRect/>
            </a:stretch>
          </p:blipFill>
          <p:spPr>
            <a:xfrm rot="240000">
              <a:off x="5922684" y="2389768"/>
              <a:ext cx="555172" cy="555172"/>
            </a:xfrm>
            <a:prstGeom prst="rect">
              <a:avLst/>
            </a:prstGeom>
          </p:spPr>
        </p:pic>
        <p:sp>
          <p:nvSpPr>
            <p:cNvPr id="31" name="标注: 右箭头 30"/>
            <p:cNvSpPr/>
            <p:nvPr/>
          </p:nvSpPr>
          <p:spPr>
            <a:xfrm>
              <a:off x="667330" y="2757653"/>
              <a:ext cx="2905245" cy="2801653"/>
            </a:xfrm>
            <a:prstGeom prst="rightArrowCallout">
              <a:avLst>
                <a:gd name="adj1" fmla="val 13158"/>
                <a:gd name="adj2" fmla="val 15891"/>
                <a:gd name="adj3" fmla="val 16187"/>
                <a:gd name="adj4" fmla="val 69359"/>
              </a:avLst>
            </a:pr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3" name="标注: 右箭头 32"/>
            <p:cNvSpPr/>
            <p:nvPr/>
          </p:nvSpPr>
          <p:spPr>
            <a:xfrm rot="10800000">
              <a:off x="8619426" y="2757653"/>
              <a:ext cx="2905245" cy="2801653"/>
            </a:xfrm>
            <a:prstGeom prst="rightArrowCallout">
              <a:avLst>
                <a:gd name="adj1" fmla="val 13158"/>
                <a:gd name="adj2" fmla="val 15891"/>
                <a:gd name="adj3" fmla="val 16187"/>
                <a:gd name="adj4" fmla="val 69359"/>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3" name="文本框 22"/>
            <p:cNvSpPr txBox="1"/>
            <p:nvPr/>
          </p:nvSpPr>
          <p:spPr>
            <a:xfrm>
              <a:off x="667330" y="3019411"/>
              <a:ext cx="2017998" cy="2264851"/>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algn="l">
                <a:lnSpc>
                  <a:spcPct val="150000"/>
                </a:lnSpc>
              </a:pPr>
              <a:r>
                <a:rPr lang="zh-CN" altLang="en-US" dirty="0"/>
                <a:t>个人信息处理者采取措施能够有效避免信息泄露、篡改、丢失造成危害的，个人信息处理者可以不通知个人</a:t>
              </a:r>
              <a:endParaRPr lang="zh-CN" altLang="en-US" dirty="0"/>
            </a:p>
          </p:txBody>
        </p:sp>
        <p:sp>
          <p:nvSpPr>
            <p:cNvPr id="24" name="文本框 23"/>
            <p:cNvSpPr txBox="1"/>
            <p:nvPr/>
          </p:nvSpPr>
          <p:spPr>
            <a:xfrm>
              <a:off x="9506673" y="3210720"/>
              <a:ext cx="2017998" cy="1895519"/>
            </a:xfrm>
            <a:prstGeom prst="rect">
              <a:avLst/>
            </a:prstGeom>
            <a:noFill/>
          </p:spPr>
          <p:txBody>
            <a:bodyPr wrap="square">
              <a:spAutoFit/>
            </a:bodyPr>
            <a:lstStyle>
              <a:defPPr>
                <a:defRPr lang="zh-CN"/>
              </a:defPPr>
              <a:lvl1pPr algn="ctr">
                <a:defRPr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algn="l">
                <a:lnSpc>
                  <a:spcPct val="150000"/>
                </a:lnSpc>
              </a:pPr>
              <a:r>
                <a:rPr lang="zh-CN" altLang="en-US" dirty="0"/>
                <a:t>履行个人信息保护职责的部门认为可能造成危害的，有权要求个人信息处理者通知个人</a:t>
              </a:r>
              <a:endParaRPr lang="zh-CN" altLang="en-US"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个人信息处理者的义务</a:t>
            </a:r>
            <a:endParaRPr kumimoji="1" lang="zh-CN" altLang="en-US" dirty="0"/>
          </a:p>
        </p:txBody>
      </p:sp>
      <p:grpSp>
        <p:nvGrpSpPr>
          <p:cNvPr id="26" name="组合 25"/>
          <p:cNvGrpSpPr/>
          <p:nvPr/>
        </p:nvGrpSpPr>
        <p:grpSpPr>
          <a:xfrm>
            <a:off x="876241" y="1482560"/>
            <a:ext cx="10439519" cy="4958880"/>
            <a:chOff x="876241" y="1482560"/>
            <a:chExt cx="10439519" cy="4958880"/>
          </a:xfrm>
        </p:grpSpPr>
        <p:sp>
          <p:nvSpPr>
            <p:cNvPr id="5" name="矩形: 圆角 4"/>
            <p:cNvSpPr/>
            <p:nvPr/>
          </p:nvSpPr>
          <p:spPr>
            <a:xfrm>
              <a:off x="876241" y="1482560"/>
              <a:ext cx="4781638"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处理个人信息达到国家网信部门</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规定数量的个人信息处理者</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任意多边形: 形状 5"/>
            <p:cNvSpPr/>
            <p:nvPr/>
          </p:nvSpPr>
          <p:spPr>
            <a:xfrm>
              <a:off x="876242" y="2870522"/>
              <a:ext cx="4781638" cy="343883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应当</a:t>
              </a:r>
              <a:r>
                <a:rPr lang="zh-CN" altLang="en-US" sz="1400" b="1" dirty="0">
                  <a:solidFill>
                    <a:srgbClr val="D66F52"/>
                  </a:solidFill>
                  <a:latin typeface="微软雅黑" panose="020B0503020204020204" charset="-122"/>
                  <a:ea typeface="微软雅黑" panose="020B0503020204020204" charset="-122"/>
                </a:rPr>
                <a:t>指定个人信息保护负责人</a:t>
              </a:r>
              <a:r>
                <a:rPr lang="zh-CN" altLang="en-US" sz="1400" dirty="0">
                  <a:solidFill>
                    <a:srgbClr val="6FBA2C"/>
                  </a:solidFill>
                  <a:latin typeface="微软雅黑" panose="020B0503020204020204" charset="-122"/>
                  <a:ea typeface="微软雅黑" panose="020B0503020204020204" charset="-122"/>
                </a:rPr>
                <a:t>，负责对个人信息处理活动以及采取的保护措施等进行监督</a:t>
              </a: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应当</a:t>
              </a:r>
              <a:r>
                <a:rPr lang="zh-CN" altLang="en-US" sz="1400" b="1" dirty="0">
                  <a:solidFill>
                    <a:srgbClr val="D66F52"/>
                  </a:solidFill>
                  <a:latin typeface="微软雅黑" panose="020B0503020204020204" charset="-122"/>
                  <a:ea typeface="微软雅黑" panose="020B0503020204020204" charset="-122"/>
                </a:rPr>
                <a:t>公开个人信息保护负责人的联系方式</a:t>
              </a:r>
              <a:r>
                <a:rPr lang="zh-CN" altLang="en-US" sz="1400" dirty="0">
                  <a:solidFill>
                    <a:srgbClr val="6FBA2C"/>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将个人信息保护负责人的姓名</a:t>
              </a:r>
              <a:r>
                <a:rPr lang="zh-CN" altLang="en-US" sz="1400" dirty="0">
                  <a:solidFill>
                    <a:srgbClr val="6FBA2C"/>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联系方式等报送</a:t>
              </a:r>
              <a:r>
                <a:rPr lang="zh-CN" altLang="en-US" sz="1400" dirty="0">
                  <a:solidFill>
                    <a:srgbClr val="6FBA2C"/>
                  </a:solidFill>
                  <a:latin typeface="微软雅黑" panose="020B0503020204020204" charset="-122"/>
                  <a:ea typeface="微软雅黑" panose="020B0503020204020204" charset="-122"/>
                </a:rPr>
                <a:t>履行个人信息保护职责的部门</a:t>
              </a:r>
              <a:endParaRPr sz="1400" dirty="0">
                <a:solidFill>
                  <a:srgbClr val="6FBA2C"/>
                </a:solidFill>
                <a:latin typeface="微软雅黑" panose="020B0503020204020204" charset="-122"/>
                <a:ea typeface="微软雅黑" panose="020B0503020204020204" charset="-122"/>
              </a:endParaRPr>
            </a:p>
          </p:txBody>
        </p:sp>
        <p:sp>
          <p:nvSpPr>
            <p:cNvPr id="7" name="矩形: 圆角 6"/>
            <p:cNvSpPr/>
            <p:nvPr/>
          </p:nvSpPr>
          <p:spPr>
            <a:xfrm>
              <a:off x="6534121" y="1482560"/>
              <a:ext cx="4781638"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境外的个人信息处理者</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任意多边形: 形状 7"/>
            <p:cNvSpPr/>
            <p:nvPr/>
          </p:nvSpPr>
          <p:spPr>
            <a:xfrm>
              <a:off x="6534122" y="2870522"/>
              <a:ext cx="4781638" cy="343883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应当</a:t>
              </a:r>
              <a:r>
                <a:rPr lang="zh-CN" altLang="en-US" sz="1400" b="1" dirty="0">
                  <a:solidFill>
                    <a:srgbClr val="D66F52"/>
                  </a:solidFill>
                  <a:latin typeface="微软雅黑" panose="020B0503020204020204" charset="-122"/>
                  <a:ea typeface="微软雅黑" panose="020B0503020204020204" charset="-122"/>
                </a:rPr>
                <a:t>在中华人民共和国境内设立专门机构</a:t>
              </a:r>
              <a:r>
                <a:rPr lang="zh-CN" altLang="en-US" sz="1400" dirty="0">
                  <a:solidFill>
                    <a:srgbClr val="184199"/>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指定代表</a:t>
              </a:r>
              <a:r>
                <a:rPr lang="zh-CN" altLang="en-US" sz="1400" dirty="0">
                  <a:solidFill>
                    <a:srgbClr val="184199"/>
                  </a:solidFill>
                  <a:latin typeface="微软雅黑" panose="020B0503020204020204" charset="-122"/>
                  <a:ea typeface="微软雅黑" panose="020B0503020204020204" charset="-122"/>
                </a:rPr>
                <a:t>，负责处理个人信息保护相关事务</a:t>
              </a:r>
              <a:endParaRPr lang="en-US" altLang="zh-CN"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并将</a:t>
              </a:r>
              <a:r>
                <a:rPr lang="zh-CN" altLang="en-US" sz="1400" b="1" dirty="0">
                  <a:solidFill>
                    <a:srgbClr val="D66F52"/>
                  </a:solidFill>
                  <a:latin typeface="微软雅黑" panose="020B0503020204020204" charset="-122"/>
                  <a:ea typeface="微软雅黑" panose="020B0503020204020204" charset="-122"/>
                </a:rPr>
                <a:t>有关机构的名称</a:t>
              </a:r>
              <a:r>
                <a:rPr lang="zh-CN" altLang="en-US" sz="1400" dirty="0">
                  <a:solidFill>
                    <a:srgbClr val="184199"/>
                  </a:solidFill>
                  <a:latin typeface="微软雅黑" panose="020B0503020204020204" charset="-122"/>
                  <a:ea typeface="微软雅黑" panose="020B0503020204020204" charset="-122"/>
                </a:rPr>
                <a:t>或者</a:t>
              </a:r>
              <a:r>
                <a:rPr lang="zh-CN" altLang="en-US" sz="1400" b="1" dirty="0">
                  <a:solidFill>
                    <a:srgbClr val="D66F52"/>
                  </a:solidFill>
                  <a:latin typeface="微软雅黑" panose="020B0503020204020204" charset="-122"/>
                  <a:ea typeface="微软雅黑" panose="020B0503020204020204" charset="-122"/>
                </a:rPr>
                <a:t>代表的姓名</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联系方式等报送</a:t>
              </a:r>
              <a:r>
                <a:rPr lang="zh-CN" altLang="en-US" sz="1400" dirty="0">
                  <a:solidFill>
                    <a:srgbClr val="184199"/>
                  </a:solidFill>
                  <a:latin typeface="微软雅黑" panose="020B0503020204020204" charset="-122"/>
                  <a:ea typeface="微软雅黑" panose="020B0503020204020204" charset="-122"/>
                </a:rPr>
                <a:t>履行个人信息保护职责的部门</a:t>
              </a:r>
              <a:endParaRPr sz="1400" dirty="0">
                <a:solidFill>
                  <a:srgbClr val="184199"/>
                </a:solidFill>
                <a:latin typeface="微软雅黑" panose="020B0503020204020204" charset="-122"/>
                <a:ea typeface="微软雅黑" panose="020B0503020204020204" charset="-122"/>
              </a:endParaRPr>
            </a:p>
          </p:txBody>
        </p:sp>
        <p:pic>
          <p:nvPicPr>
            <p:cNvPr id="19" name="图片 18"/>
            <p:cNvPicPr/>
            <p:nvPr/>
          </p:nvPicPr>
          <p:blipFill>
            <a:blip r:embed="rId1"/>
            <a:stretch>
              <a:fillRect/>
            </a:stretch>
          </p:blipFill>
          <p:spPr>
            <a:xfrm>
              <a:off x="2989474" y="1625035"/>
              <a:ext cx="555172" cy="555172"/>
            </a:xfrm>
            <a:prstGeom prst="rect">
              <a:avLst/>
            </a:prstGeom>
          </p:spPr>
        </p:pic>
        <p:pic>
          <p:nvPicPr>
            <p:cNvPr id="27" name="图片 26"/>
            <p:cNvPicPr/>
            <p:nvPr/>
          </p:nvPicPr>
          <p:blipFill>
            <a:blip r:embed="rId2"/>
            <a:stretch>
              <a:fillRect/>
            </a:stretch>
          </p:blipFill>
          <p:spPr>
            <a:xfrm>
              <a:off x="8647354" y="1625035"/>
              <a:ext cx="555172" cy="555172"/>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个人信息处理者的义务</a:t>
            </a:r>
            <a:endParaRPr kumimoji="1" lang="zh-CN" altLang="en-US" dirty="0"/>
          </a:p>
        </p:txBody>
      </p:sp>
      <p:grpSp>
        <p:nvGrpSpPr>
          <p:cNvPr id="18" name="组合 17"/>
          <p:cNvGrpSpPr/>
          <p:nvPr/>
        </p:nvGrpSpPr>
        <p:grpSpPr>
          <a:xfrm>
            <a:off x="876240" y="1482560"/>
            <a:ext cx="10439519" cy="4958880"/>
            <a:chOff x="876240" y="1482560"/>
            <a:chExt cx="10439519" cy="4958880"/>
          </a:xfrm>
        </p:grpSpPr>
        <p:sp>
          <p:nvSpPr>
            <p:cNvPr id="5" name="矩形: 圆角 4"/>
            <p:cNvSpPr/>
            <p:nvPr/>
          </p:nvSpPr>
          <p:spPr>
            <a:xfrm>
              <a:off x="6534120" y="1482560"/>
              <a:ext cx="4781638" cy="4958880"/>
            </a:xfrm>
            <a:prstGeom prst="roundRect">
              <a:avLst>
                <a:gd name="adj" fmla="val 5216"/>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接受委托处理个人信息的受托人</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任意多边形: 形状 5"/>
            <p:cNvSpPr/>
            <p:nvPr/>
          </p:nvSpPr>
          <p:spPr>
            <a:xfrm>
              <a:off x="6534121" y="2870521"/>
              <a:ext cx="4781638" cy="343883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EBF1DE"/>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应当依照本法和有关法律、行政法规的规定，</a:t>
              </a:r>
              <a:r>
                <a:rPr lang="zh-CN" altLang="en-US" sz="1400" b="1" dirty="0">
                  <a:solidFill>
                    <a:srgbClr val="D66F52"/>
                  </a:solidFill>
                  <a:latin typeface="微软雅黑" panose="020B0503020204020204" charset="-122"/>
                  <a:ea typeface="微软雅黑" panose="020B0503020204020204" charset="-122"/>
                </a:rPr>
                <a:t>采取必要措施</a:t>
              </a:r>
              <a:r>
                <a:rPr lang="zh-CN" altLang="en-US" sz="1400" dirty="0">
                  <a:solidFill>
                    <a:srgbClr val="6FBA2C"/>
                  </a:solidFill>
                  <a:latin typeface="微软雅黑" panose="020B0503020204020204" charset="-122"/>
                  <a:ea typeface="微软雅黑" panose="020B0503020204020204" charset="-122"/>
                </a:rPr>
                <a:t>保障所处理的个人信息的安全</a:t>
              </a:r>
              <a:endParaRPr lang="en-US" altLang="zh-CN" sz="1400" dirty="0">
                <a:solidFill>
                  <a:srgbClr val="6FBA2C"/>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rPr>
                <a:t>并</a:t>
              </a:r>
              <a:r>
                <a:rPr lang="zh-CN" altLang="en-US" sz="1400" b="1" dirty="0">
                  <a:solidFill>
                    <a:srgbClr val="D66F52"/>
                  </a:solidFill>
                  <a:latin typeface="微软雅黑" panose="020B0503020204020204" charset="-122"/>
                  <a:ea typeface="微软雅黑" panose="020B0503020204020204" charset="-122"/>
                </a:rPr>
                <a:t>协助个人信息处理者履行本法规定的义务</a:t>
              </a:r>
              <a:endParaRPr lang="zh-CN" altLang="en-US" sz="1400" b="1" dirty="0">
                <a:solidFill>
                  <a:srgbClr val="D66F52"/>
                </a:solidFill>
                <a:latin typeface="微软雅黑" panose="020B0503020204020204" charset="-122"/>
                <a:ea typeface="微软雅黑" panose="020B0503020204020204" charset="-122"/>
              </a:endParaRPr>
            </a:p>
          </p:txBody>
        </p:sp>
        <p:sp>
          <p:nvSpPr>
            <p:cNvPr id="7" name="矩形: 圆角 6"/>
            <p:cNvSpPr/>
            <p:nvPr/>
          </p:nvSpPr>
          <p:spPr>
            <a:xfrm>
              <a:off x="876240" y="1482560"/>
              <a:ext cx="4781638" cy="4958880"/>
            </a:xfrm>
            <a:prstGeom prst="roundRect">
              <a:avLst>
                <a:gd name="adj" fmla="val 5216"/>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提供重要互联网平台服务、用户数量巨大、</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业务类型复杂的个人信息处理者</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 name="任意多边形: 形状 7"/>
            <p:cNvSpPr/>
            <p:nvPr/>
          </p:nvSpPr>
          <p:spPr>
            <a:xfrm>
              <a:off x="876241" y="2870522"/>
              <a:ext cx="4781638" cy="3438837"/>
            </a:xfrm>
            <a:custGeom>
              <a:avLst/>
              <a:gdLst/>
              <a:ahLst/>
              <a:cxnLst/>
              <a:rect l="l" t="t" r="r" b="b"/>
              <a:pathLst>
                <a:path w="1291620" h="1208400" stroke="0">
                  <a:moveTo>
                    <a:pt x="0" y="0"/>
                  </a:moveTo>
                  <a:lnTo>
                    <a:pt x="1291620" y="0"/>
                  </a:lnTo>
                  <a:lnTo>
                    <a:pt x="1291620" y="1208400"/>
                  </a:lnTo>
                  <a:lnTo>
                    <a:pt x="0" y="1208400"/>
                  </a:lnTo>
                  <a:lnTo>
                    <a:pt x="0" y="0"/>
                  </a:lnTo>
                  <a:close/>
                </a:path>
                <a:path w="1291620" h="1208400" fill="none">
                  <a:moveTo>
                    <a:pt x="0" y="0"/>
                  </a:moveTo>
                  <a:lnTo>
                    <a:pt x="1291620" y="0"/>
                  </a:lnTo>
                  <a:lnTo>
                    <a:pt x="1291620" y="1208400"/>
                  </a:lnTo>
                  <a:lnTo>
                    <a:pt x="0" y="1208400"/>
                  </a:lnTo>
                  <a:lnTo>
                    <a:pt x="0" y="0"/>
                  </a:lnTo>
                  <a:close/>
                </a:path>
              </a:pathLst>
            </a:cu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按照国家规定</a:t>
              </a:r>
              <a:r>
                <a:rPr lang="zh-CN" altLang="en-US" sz="1400" b="1" dirty="0">
                  <a:solidFill>
                    <a:srgbClr val="D66F52"/>
                  </a:solidFill>
                  <a:latin typeface="微软雅黑" panose="020B0503020204020204" charset="-122"/>
                  <a:ea typeface="微软雅黑" panose="020B0503020204020204" charset="-122"/>
                </a:rPr>
                <a:t>建立健全个人信息保护合规制度体系</a:t>
              </a:r>
              <a:r>
                <a:rPr lang="zh-CN" altLang="en-US" sz="1400" dirty="0">
                  <a:solidFill>
                    <a:srgbClr val="184199"/>
                  </a:solidFill>
                  <a:latin typeface="微软雅黑" panose="020B0503020204020204" charset="-122"/>
                  <a:ea typeface="微软雅黑" panose="020B0503020204020204" charset="-122"/>
                </a:rPr>
                <a:t>，</a:t>
              </a:r>
              <a:r>
                <a:rPr lang="zh-CN" altLang="en-US" sz="1400" b="1" dirty="0">
                  <a:solidFill>
                    <a:srgbClr val="D66F52"/>
                  </a:solidFill>
                  <a:latin typeface="微软雅黑" panose="020B0503020204020204" charset="-122"/>
                  <a:ea typeface="微软雅黑" panose="020B0503020204020204" charset="-122"/>
                </a:rPr>
                <a:t>成立主要由外部成员组成的独立机构</a:t>
              </a:r>
              <a:r>
                <a:rPr lang="zh-CN" altLang="en-US" sz="1400" dirty="0">
                  <a:solidFill>
                    <a:srgbClr val="184199"/>
                  </a:solidFill>
                  <a:latin typeface="微软雅黑" panose="020B0503020204020204" charset="-122"/>
                  <a:ea typeface="微软雅黑" panose="020B0503020204020204" charset="-122"/>
                </a:rPr>
                <a:t>对个人信息保护情况进行监督</a:t>
              </a:r>
              <a:endParaRPr lang="zh-CN" altLang="en-US"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遵循公开、公平、公正的原则，</a:t>
              </a:r>
              <a:r>
                <a:rPr lang="zh-CN" altLang="en-US" sz="1400" b="1" dirty="0">
                  <a:solidFill>
                    <a:srgbClr val="D66F52"/>
                  </a:solidFill>
                  <a:latin typeface="微软雅黑" panose="020B0503020204020204" charset="-122"/>
                  <a:ea typeface="微软雅黑" panose="020B0503020204020204" charset="-122"/>
                </a:rPr>
                <a:t>制定平台规则</a:t>
              </a:r>
              <a:r>
                <a:rPr lang="zh-CN" altLang="en-US" sz="1400" dirty="0">
                  <a:solidFill>
                    <a:srgbClr val="184199"/>
                  </a:solidFill>
                  <a:latin typeface="微软雅黑" panose="020B0503020204020204" charset="-122"/>
                  <a:ea typeface="微软雅黑" panose="020B0503020204020204" charset="-122"/>
                </a:rPr>
                <a:t>，明确平台内产品或者服务提供者处理个人信息的规范和保护个人信息的义务</a:t>
              </a:r>
              <a:endParaRPr lang="zh-CN" altLang="en-US" sz="1400" dirty="0">
                <a:solidFill>
                  <a:srgbClr val="184199"/>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dirty="0">
                  <a:solidFill>
                    <a:srgbClr val="184199"/>
                  </a:solidFill>
                  <a:latin typeface="微软雅黑" panose="020B0503020204020204" charset="-122"/>
                  <a:ea typeface="微软雅黑" panose="020B0503020204020204" charset="-122"/>
                </a:rPr>
                <a:t>对严重违反法律、行政法规处理个人信息的平台内的产品或者服务提供者，</a:t>
              </a:r>
              <a:r>
                <a:rPr lang="zh-CN" altLang="en-US" sz="1400" b="1" dirty="0">
                  <a:solidFill>
                    <a:srgbClr val="D66F52"/>
                  </a:solidFill>
                  <a:latin typeface="微软雅黑" panose="020B0503020204020204" charset="-122"/>
                  <a:ea typeface="微软雅黑" panose="020B0503020204020204" charset="-122"/>
                </a:rPr>
                <a:t>停止提供服务</a:t>
              </a:r>
              <a:endParaRPr lang="zh-CN" altLang="en-US" sz="1400" b="1" dirty="0">
                <a:solidFill>
                  <a:srgbClr val="D66F52"/>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rPr>
                <a:t>定期发布个人信息保护社会责任报告</a:t>
              </a:r>
              <a:r>
                <a:rPr lang="zh-CN" altLang="en-US" sz="1400" dirty="0">
                  <a:solidFill>
                    <a:srgbClr val="184199"/>
                  </a:solidFill>
                  <a:latin typeface="微软雅黑" panose="020B0503020204020204" charset="-122"/>
                  <a:ea typeface="微软雅黑" panose="020B0503020204020204" charset="-122"/>
                </a:rPr>
                <a:t>，接受社会监督</a:t>
              </a:r>
              <a:endParaRPr lang="zh-CN" altLang="en-US" sz="1400" dirty="0">
                <a:solidFill>
                  <a:srgbClr val="184199"/>
                </a:solidFill>
                <a:latin typeface="微软雅黑" panose="020B0503020204020204" charset="-122"/>
                <a:ea typeface="微软雅黑" panose="020B0503020204020204" charset="-122"/>
              </a:endParaRPr>
            </a:p>
          </p:txBody>
        </p:sp>
        <p:pic>
          <p:nvPicPr>
            <p:cNvPr id="16" name="图片 15"/>
            <p:cNvPicPr/>
            <p:nvPr/>
          </p:nvPicPr>
          <p:blipFill>
            <a:blip r:embed="rId1"/>
            <a:stretch>
              <a:fillRect/>
            </a:stretch>
          </p:blipFill>
          <p:spPr>
            <a:xfrm>
              <a:off x="2989473" y="1625035"/>
              <a:ext cx="555172" cy="555172"/>
            </a:xfrm>
            <a:prstGeom prst="rect">
              <a:avLst/>
            </a:prstGeom>
          </p:spPr>
        </p:pic>
        <p:pic>
          <p:nvPicPr>
            <p:cNvPr id="10" name="图片 9"/>
            <p:cNvPicPr/>
            <p:nvPr/>
          </p:nvPicPr>
          <p:blipFill>
            <a:blip r:embed="rId2"/>
            <a:stretch>
              <a:fillRect/>
            </a:stretch>
          </p:blipFill>
          <p:spPr>
            <a:xfrm>
              <a:off x="8647353" y="1625035"/>
              <a:ext cx="555172" cy="555172"/>
            </a:xfrm>
            <a:prstGeom prst="rect">
              <a:avLst/>
            </a:prstGeom>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3444010" y="3000374"/>
            <a:ext cx="1403114" cy="857250"/>
          </a:xfrm>
        </p:spPr>
        <p:txBody>
          <a:bodyPr/>
          <a:lstStyle/>
          <a:p>
            <a:endParaRPr lang="zh-CN" altLang="en-US" dirty="0"/>
          </a:p>
        </p:txBody>
      </p:sp>
      <p:sp>
        <p:nvSpPr>
          <p:cNvPr id="11" name="文本占位符 1"/>
          <p:cNvSpPr>
            <a:spLocks noGrp="1"/>
          </p:cNvSpPr>
          <p:nvPr>
            <p:ph type="body" sz="quarter" idx="21"/>
          </p:nvPr>
        </p:nvSpPr>
        <p:spPr>
          <a:xfrm>
            <a:off x="5405376" y="1634800"/>
            <a:ext cx="6278624" cy="3588401"/>
          </a:xfrm>
        </p:spPr>
        <p:txBody>
          <a:bodyPr>
            <a:noAutofit/>
          </a:bodyPr>
          <a:lstStyle/>
          <a:p>
            <a:pPr>
              <a:lnSpc>
                <a:spcPct val="150000"/>
              </a:lnSpc>
            </a:pPr>
            <a:r>
              <a:rPr lang="zh-CN" altLang="en-US" dirty="0">
                <a:solidFill>
                  <a:schemeClr val="bg1">
                    <a:lumMod val="50000"/>
                  </a:schemeClr>
                </a:solidFill>
              </a:rPr>
              <a:t>一、立法背景</a:t>
            </a:r>
            <a:endParaRPr lang="en-US" altLang="zh-CN" dirty="0">
              <a:solidFill>
                <a:schemeClr val="bg1">
                  <a:lumMod val="50000"/>
                </a:schemeClr>
              </a:solidFill>
            </a:endParaRPr>
          </a:p>
          <a:p>
            <a:pPr>
              <a:lnSpc>
                <a:spcPct val="150000"/>
              </a:lnSpc>
            </a:pPr>
            <a:r>
              <a:rPr lang="zh-CN" altLang="en-US" dirty="0">
                <a:solidFill>
                  <a:schemeClr val="bg1">
                    <a:lumMod val="50000"/>
                  </a:schemeClr>
                </a:solidFill>
              </a:rPr>
              <a:t>二、监督管理</a:t>
            </a:r>
            <a:endParaRPr lang="en-US" altLang="zh-CN" dirty="0">
              <a:solidFill>
                <a:schemeClr val="bg1">
                  <a:lumMod val="50000"/>
                </a:schemeClr>
              </a:solidFill>
            </a:endParaRPr>
          </a:p>
          <a:p>
            <a:pPr>
              <a:lnSpc>
                <a:spcPct val="150000"/>
              </a:lnSpc>
            </a:pPr>
            <a:r>
              <a:rPr lang="zh-CN" altLang="en-US" dirty="0">
                <a:solidFill>
                  <a:schemeClr val="bg1">
                    <a:lumMod val="50000"/>
                  </a:schemeClr>
                </a:solidFill>
              </a:rPr>
              <a:t>三、合规实践</a:t>
            </a:r>
            <a:endParaRPr lang="en-US" altLang="zh-CN" dirty="0">
              <a:solidFill>
                <a:schemeClr val="bg1">
                  <a:lumMod val="50000"/>
                </a:schemeClr>
              </a:solidFill>
            </a:endParaRPr>
          </a:p>
          <a:p>
            <a:pPr>
              <a:lnSpc>
                <a:spcPct val="150000"/>
              </a:lnSpc>
            </a:pPr>
            <a:r>
              <a:rPr lang="zh-CN" altLang="en-US" dirty="0"/>
              <a:t>四、法律责任</a:t>
            </a:r>
            <a:endParaRPr lang="zh-CN" altLang="en-US" dirty="0">
              <a:solidFill>
                <a:schemeClr val="bg1">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法律责任：行政责任</a:t>
            </a:r>
            <a:endParaRPr kumimoji="1" lang="zh-CN" altLang="en-US" dirty="0"/>
          </a:p>
        </p:txBody>
      </p:sp>
      <p:grpSp>
        <p:nvGrpSpPr>
          <p:cNvPr id="2" name="组合 1"/>
          <p:cNvGrpSpPr/>
          <p:nvPr/>
        </p:nvGrpSpPr>
        <p:grpSpPr>
          <a:xfrm>
            <a:off x="626683" y="1189337"/>
            <a:ext cx="10938634" cy="5157235"/>
            <a:chOff x="2878119" y="1189337"/>
            <a:chExt cx="8687198" cy="5157235"/>
          </a:xfrm>
        </p:grpSpPr>
        <p:sp>
          <p:nvSpPr>
            <p:cNvPr id="5" name="矩形 4"/>
            <p:cNvSpPr/>
            <p:nvPr/>
          </p:nvSpPr>
          <p:spPr>
            <a:xfrm>
              <a:off x="2878119" y="1189337"/>
              <a:ext cx="4210588" cy="5157235"/>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违反本法规定处理个人信息，或者处理个人信息未履行本法规定的个人信息保护义务的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 name="矩形 9"/>
            <p:cNvSpPr/>
            <p:nvPr/>
          </p:nvSpPr>
          <p:spPr>
            <a:xfrm>
              <a:off x="7354729" y="1189337"/>
              <a:ext cx="4210588" cy="5157235"/>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400" b="1" dirty="0">
                  <a:solidFill>
                    <a:srgbClr val="6FBA2C"/>
                  </a:solidFill>
                  <a:latin typeface="微软雅黑" panose="020B0503020204020204" charset="-122"/>
                  <a:ea typeface="微软雅黑" panose="020B0503020204020204" charset="-122"/>
                  <a:sym typeface="+mn-ea"/>
                </a:rPr>
                <a:t>【</a:t>
              </a:r>
              <a:r>
                <a:rPr lang="zh-CN" altLang="en-US" sz="1400" b="1" dirty="0">
                  <a:solidFill>
                    <a:srgbClr val="6FBA2C"/>
                  </a:solidFill>
                  <a:latin typeface="微软雅黑" panose="020B0503020204020204" charset="-122"/>
                  <a:ea typeface="微软雅黑" panose="020B0503020204020204" charset="-122"/>
                  <a:sym typeface="+mn-ea"/>
                </a:rPr>
                <a:t>一般情形</a:t>
              </a:r>
              <a:r>
                <a:rPr lang="en-US" altLang="zh-CN" sz="1400" b="1" dirty="0">
                  <a:solidFill>
                    <a:srgbClr val="6FBA2C"/>
                  </a:solidFill>
                  <a:latin typeface="微软雅黑" panose="020B0503020204020204" charset="-122"/>
                  <a:ea typeface="微软雅黑" panose="020B0503020204020204" charset="-122"/>
                  <a:sym typeface="+mn-ea"/>
                </a:rPr>
                <a:t>】</a:t>
              </a:r>
              <a:endParaRPr lang="en-US" altLang="zh-CN" sz="1400" b="1" dirty="0">
                <a:solidFill>
                  <a:srgbClr val="6FBA2C"/>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sym typeface="+mn-ea"/>
                </a:rPr>
                <a:t>责令改正</a:t>
              </a:r>
              <a:r>
                <a:rPr lang="zh-CN" altLang="en-US" sz="1400" dirty="0">
                  <a:solidFill>
                    <a:srgbClr val="6FBA2C"/>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给予警告</a:t>
              </a:r>
              <a:r>
                <a:rPr lang="zh-CN" altLang="en-US" sz="1400" dirty="0">
                  <a:solidFill>
                    <a:srgbClr val="6FBA2C"/>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没收违法所得</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对违法处理个人信息的应用程序，</a:t>
              </a:r>
              <a:r>
                <a:rPr lang="zh-CN" altLang="en-US" sz="1400" b="1" dirty="0">
                  <a:solidFill>
                    <a:srgbClr val="D66F52"/>
                  </a:solidFill>
                  <a:latin typeface="微软雅黑" panose="020B0503020204020204" charset="-122"/>
                  <a:ea typeface="微软雅黑" panose="020B0503020204020204" charset="-122"/>
                  <a:sym typeface="+mn-ea"/>
                </a:rPr>
                <a:t>责令暂停或者终止提供服务</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拒不改正的，</a:t>
              </a:r>
              <a:r>
                <a:rPr lang="zh-CN" altLang="en-US" sz="1400" b="1" dirty="0">
                  <a:solidFill>
                    <a:srgbClr val="D66F52"/>
                  </a:solidFill>
                  <a:latin typeface="微软雅黑" panose="020B0503020204020204" charset="-122"/>
                  <a:ea typeface="微软雅黑" panose="020B0503020204020204" charset="-122"/>
                  <a:sym typeface="+mn-ea"/>
                </a:rPr>
                <a:t>并处</a:t>
              </a:r>
              <a:r>
                <a:rPr lang="en-US" altLang="zh-CN" sz="1400" b="1" dirty="0">
                  <a:solidFill>
                    <a:srgbClr val="D66F52"/>
                  </a:solidFill>
                  <a:latin typeface="微软雅黑" panose="020B0503020204020204" charset="-122"/>
                  <a:ea typeface="微软雅黑" panose="020B0503020204020204" charset="-122"/>
                  <a:sym typeface="+mn-ea"/>
                </a:rPr>
                <a:t>100</a:t>
              </a:r>
              <a:r>
                <a:rPr lang="zh-CN" altLang="en-US" sz="1400" b="1" dirty="0">
                  <a:solidFill>
                    <a:srgbClr val="D66F52"/>
                  </a:solidFill>
                  <a:latin typeface="微软雅黑" panose="020B0503020204020204" charset="-122"/>
                  <a:ea typeface="微软雅黑" panose="020B0503020204020204" charset="-122"/>
                </a:rPr>
                <a:t>万</a:t>
              </a:r>
              <a:r>
                <a:rPr lang="zh-CN" altLang="en-US" sz="1400" b="1" dirty="0">
                  <a:solidFill>
                    <a:srgbClr val="D66F52"/>
                  </a:solidFill>
                  <a:latin typeface="微软雅黑" panose="020B0503020204020204" charset="-122"/>
                  <a:ea typeface="微软雅黑" panose="020B0503020204020204" charset="-122"/>
                  <a:sym typeface="+mn-ea"/>
                </a:rPr>
                <a:t>元以下罚款</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直接主管人、直接责任人</a:t>
              </a:r>
              <a:r>
                <a:rPr lang="en-US" altLang="zh-CN" sz="1400" b="1" dirty="0">
                  <a:solidFill>
                    <a:srgbClr val="D66F52"/>
                  </a:solidFill>
                  <a:latin typeface="微软雅黑" panose="020B0503020204020204" charset="-122"/>
                  <a:ea typeface="微软雅黑" panose="020B0503020204020204" charset="-122"/>
                </a:rPr>
                <a:t>1-10</a:t>
              </a:r>
              <a:r>
                <a:rPr lang="zh-CN" altLang="en-US" sz="1400" b="1" dirty="0">
                  <a:solidFill>
                    <a:srgbClr val="D66F52"/>
                  </a:solidFill>
                  <a:latin typeface="微软雅黑" panose="020B0503020204020204" charset="-122"/>
                  <a:ea typeface="微软雅黑" panose="020B0503020204020204" charset="-122"/>
                </a:rPr>
                <a:t>万罚款</a:t>
              </a:r>
              <a:endParaRPr lang="en-US" altLang="zh-CN" sz="1400" b="1" dirty="0">
                <a:solidFill>
                  <a:srgbClr val="D66F52"/>
                </a:solidFill>
                <a:latin typeface="微软雅黑" panose="020B0503020204020204" charset="-122"/>
                <a:ea typeface="微软雅黑" panose="020B0503020204020204" charset="-122"/>
              </a:endParaRPr>
            </a:p>
            <a:p>
              <a:pPr>
                <a:lnSpc>
                  <a:spcPct val="150000"/>
                </a:lnSpc>
              </a:pPr>
              <a:r>
                <a:rPr lang="en-US" altLang="zh-CN" sz="1400" b="1" dirty="0">
                  <a:solidFill>
                    <a:srgbClr val="6FBA2C"/>
                  </a:solidFill>
                  <a:latin typeface="微软雅黑" panose="020B0503020204020204" charset="-122"/>
                  <a:ea typeface="微软雅黑" panose="020B0503020204020204" charset="-122"/>
                  <a:sym typeface="+mn-ea"/>
                </a:rPr>
                <a:t>【</a:t>
              </a:r>
              <a:r>
                <a:rPr lang="zh-CN" altLang="en-US" sz="1400" b="1" dirty="0">
                  <a:solidFill>
                    <a:srgbClr val="6FBA2C"/>
                  </a:solidFill>
                  <a:latin typeface="微软雅黑" panose="020B0503020204020204" charset="-122"/>
                  <a:ea typeface="微软雅黑" panose="020B0503020204020204" charset="-122"/>
                  <a:sym typeface="+mn-ea"/>
                </a:rPr>
                <a:t>情节严重</a:t>
              </a:r>
              <a:r>
                <a:rPr lang="en-US" altLang="zh-CN" sz="1400" b="1" dirty="0">
                  <a:solidFill>
                    <a:srgbClr val="6FBA2C"/>
                  </a:solidFill>
                  <a:latin typeface="微软雅黑" panose="020B0503020204020204" charset="-122"/>
                  <a:ea typeface="微软雅黑" panose="020B0503020204020204" charset="-122"/>
                  <a:sym typeface="+mn-ea"/>
                </a:rPr>
                <a:t>】</a:t>
              </a:r>
              <a:endParaRPr lang="en-US" altLang="zh-CN" sz="1400" b="1" dirty="0">
                <a:solidFill>
                  <a:srgbClr val="6FBA2C"/>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由</a:t>
              </a:r>
              <a:r>
                <a:rPr lang="zh-CN" altLang="en-US" sz="1400" b="1" dirty="0">
                  <a:solidFill>
                    <a:srgbClr val="D66F52"/>
                  </a:solidFill>
                  <a:latin typeface="微软雅黑" panose="020B0503020204020204" charset="-122"/>
                  <a:ea typeface="微软雅黑" panose="020B0503020204020204" charset="-122"/>
                  <a:sym typeface="+mn-ea"/>
                </a:rPr>
                <a:t>省级以上</a:t>
              </a:r>
              <a:r>
                <a:rPr lang="zh-CN" altLang="en-US" sz="1400" dirty="0">
                  <a:solidFill>
                    <a:srgbClr val="6FBA2C"/>
                  </a:solidFill>
                  <a:latin typeface="微软雅黑" panose="020B0503020204020204" charset="-122"/>
                  <a:ea typeface="微软雅黑" panose="020B0503020204020204" charset="-122"/>
                  <a:sym typeface="+mn-ea"/>
                </a:rPr>
                <a:t>主管部门</a:t>
              </a:r>
              <a:r>
                <a:rPr lang="zh-CN" altLang="en-US" sz="1400" b="1" dirty="0">
                  <a:solidFill>
                    <a:srgbClr val="D66F52"/>
                  </a:solidFill>
                  <a:latin typeface="微软雅黑" panose="020B0503020204020204" charset="-122"/>
                  <a:ea typeface="微软雅黑" panose="020B0503020204020204" charset="-122"/>
                  <a:sym typeface="+mn-ea"/>
                </a:rPr>
                <a:t>责令改正</a:t>
              </a:r>
              <a:r>
                <a:rPr lang="zh-CN" altLang="en-US" sz="1400" dirty="0">
                  <a:solidFill>
                    <a:srgbClr val="6FBA2C"/>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没收违法所得</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并处</a:t>
              </a:r>
              <a:r>
                <a:rPr lang="en-US" altLang="zh-CN" sz="1400" b="1" dirty="0">
                  <a:solidFill>
                    <a:srgbClr val="D66F52"/>
                  </a:solidFill>
                  <a:latin typeface="微软雅黑" panose="020B0503020204020204" charset="-122"/>
                  <a:ea typeface="微软雅黑" panose="020B0503020204020204" charset="-122"/>
                  <a:sym typeface="+mn-ea"/>
                </a:rPr>
                <a:t>5000</a:t>
              </a:r>
              <a:r>
                <a:rPr lang="zh-CN" altLang="en-US" sz="1400" b="1" dirty="0">
                  <a:solidFill>
                    <a:srgbClr val="D66F52"/>
                  </a:solidFill>
                  <a:latin typeface="微软雅黑" panose="020B0503020204020204" charset="-122"/>
                  <a:ea typeface="微软雅黑" panose="020B0503020204020204" charset="-122"/>
                  <a:sym typeface="+mn-ea"/>
                </a:rPr>
                <a:t>万元以下</a:t>
              </a:r>
              <a:r>
                <a:rPr lang="zh-CN" altLang="en-US" sz="1400" dirty="0">
                  <a:solidFill>
                    <a:srgbClr val="6FBA2C"/>
                  </a:solidFill>
                  <a:latin typeface="微软雅黑" panose="020B0503020204020204" charset="-122"/>
                  <a:ea typeface="微软雅黑" panose="020B0503020204020204" charset="-122"/>
                  <a:sym typeface="+mn-ea"/>
                </a:rPr>
                <a:t>或者</a:t>
              </a:r>
              <a:r>
                <a:rPr lang="zh-CN" altLang="en-US" sz="1400" b="1" dirty="0">
                  <a:solidFill>
                    <a:srgbClr val="D66F52"/>
                  </a:solidFill>
                  <a:latin typeface="微软雅黑" panose="020B0503020204020204" charset="-122"/>
                  <a:ea typeface="微软雅黑" panose="020B0503020204020204" charset="-122"/>
                  <a:sym typeface="+mn-ea"/>
                </a:rPr>
                <a:t>上一年度营业额百分之五以下</a:t>
              </a:r>
              <a:r>
                <a:rPr lang="zh-CN" altLang="en-US" sz="1400" dirty="0">
                  <a:solidFill>
                    <a:srgbClr val="6FBA2C"/>
                  </a:solidFill>
                  <a:latin typeface="微软雅黑" panose="020B0503020204020204" charset="-122"/>
                  <a:ea typeface="微软雅黑" panose="020B0503020204020204" charset="-122"/>
                  <a:sym typeface="+mn-ea"/>
                </a:rPr>
                <a:t>罚款</a:t>
              </a:r>
              <a:endParaRPr lang="en-US" altLang="zh-CN" sz="1400" dirty="0">
                <a:solidFill>
                  <a:srgbClr val="6FBA2C"/>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sym typeface="+mn-ea"/>
                </a:rPr>
                <a:t>责令暂停相关业务</a:t>
              </a:r>
              <a:r>
                <a:rPr lang="zh-CN" altLang="en-US" sz="1400" dirty="0">
                  <a:solidFill>
                    <a:srgbClr val="6FBA2C"/>
                  </a:solidFill>
                  <a:latin typeface="微软雅黑" panose="020B0503020204020204" charset="-122"/>
                  <a:ea typeface="微软雅黑" panose="020B0503020204020204" charset="-122"/>
                  <a:sym typeface="+mn-ea"/>
                </a:rPr>
                <a:t>或者</a:t>
              </a:r>
              <a:r>
                <a:rPr lang="zh-CN" altLang="en-US" sz="1400" b="1" dirty="0">
                  <a:solidFill>
                    <a:srgbClr val="D66F52"/>
                  </a:solidFill>
                  <a:latin typeface="微软雅黑" panose="020B0503020204020204" charset="-122"/>
                  <a:ea typeface="微软雅黑" panose="020B0503020204020204" charset="-122"/>
                  <a:sym typeface="+mn-ea"/>
                </a:rPr>
                <a:t>停业整顿</a:t>
              </a:r>
              <a:r>
                <a:rPr lang="zh-CN" altLang="en-US" sz="1400" dirty="0">
                  <a:solidFill>
                    <a:srgbClr val="6FBA2C"/>
                  </a:solidFill>
                  <a:latin typeface="微软雅黑" panose="020B0503020204020204" charset="-122"/>
                  <a:ea typeface="微软雅黑" panose="020B0503020204020204" charset="-122"/>
                  <a:sym typeface="+mn-ea"/>
                </a:rPr>
                <a:t>、通报有关主管部门</a:t>
              </a:r>
              <a:r>
                <a:rPr lang="zh-CN" altLang="en-US" sz="1400" b="1" dirty="0">
                  <a:solidFill>
                    <a:srgbClr val="D66F52"/>
                  </a:solidFill>
                  <a:latin typeface="微软雅黑" panose="020B0503020204020204" charset="-122"/>
                  <a:ea typeface="微软雅黑" panose="020B0503020204020204" charset="-122"/>
                  <a:sym typeface="+mn-ea"/>
                </a:rPr>
                <a:t>吊销相关业务许可</a:t>
              </a:r>
              <a:r>
                <a:rPr lang="zh-CN" altLang="en-US" sz="1400" dirty="0">
                  <a:solidFill>
                    <a:srgbClr val="6FBA2C"/>
                  </a:solidFill>
                  <a:latin typeface="微软雅黑" panose="020B0503020204020204" charset="-122"/>
                  <a:ea typeface="微软雅黑" panose="020B0503020204020204" charset="-122"/>
                  <a:sym typeface="+mn-ea"/>
                </a:rPr>
                <a:t>或者</a:t>
              </a:r>
              <a:r>
                <a:rPr lang="zh-CN" altLang="en-US" sz="1400" b="1" dirty="0">
                  <a:solidFill>
                    <a:srgbClr val="D66F52"/>
                  </a:solidFill>
                  <a:latin typeface="微软雅黑" panose="020B0503020204020204" charset="-122"/>
                  <a:ea typeface="微软雅黑" panose="020B0503020204020204" charset="-122"/>
                  <a:sym typeface="+mn-ea"/>
                </a:rPr>
                <a:t>吊销营业执照</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直接主管人、直接责任人</a:t>
              </a:r>
              <a:r>
                <a:rPr lang="en-US" altLang="zh-CN" sz="1400" b="1" dirty="0">
                  <a:solidFill>
                    <a:srgbClr val="D66F52"/>
                  </a:solidFill>
                  <a:latin typeface="微软雅黑" panose="020B0503020204020204" charset="-122"/>
                  <a:ea typeface="微软雅黑" panose="020B0503020204020204" charset="-122"/>
                </a:rPr>
                <a:t>10-100</a:t>
              </a:r>
              <a:r>
                <a:rPr lang="zh-CN" altLang="en-US" sz="1400" b="1" dirty="0">
                  <a:solidFill>
                    <a:srgbClr val="D66F52"/>
                  </a:solidFill>
                  <a:latin typeface="微软雅黑" panose="020B0503020204020204" charset="-122"/>
                  <a:ea typeface="微软雅黑" panose="020B0503020204020204" charset="-122"/>
                </a:rPr>
                <a:t>万罚款</a:t>
              </a:r>
              <a:r>
                <a:rPr lang="zh-CN" altLang="en-US" sz="1400" dirty="0">
                  <a:solidFill>
                    <a:srgbClr val="6FBA2C"/>
                  </a:solidFill>
                  <a:latin typeface="微软雅黑" panose="020B0503020204020204" charset="-122"/>
                  <a:ea typeface="微软雅黑" panose="020B0503020204020204" charset="-122"/>
                  <a:sym typeface="+mn-ea"/>
                </a:rPr>
                <a:t>，并可以决定</a:t>
              </a:r>
              <a:r>
                <a:rPr lang="zh-CN" altLang="en-US" sz="1400" b="1" dirty="0">
                  <a:solidFill>
                    <a:srgbClr val="D66F52"/>
                  </a:solidFill>
                  <a:latin typeface="微软雅黑" panose="020B0503020204020204" charset="-122"/>
                  <a:ea typeface="微软雅黑" panose="020B0503020204020204" charset="-122"/>
                  <a:sym typeface="+mn-ea"/>
                </a:rPr>
                <a:t>禁止其在一定期限内担任相关企业的董事、监事、高级管理人员和个人信息保护负责人</a:t>
              </a:r>
              <a:endParaRPr lang="zh-CN" altLang="en-US" sz="1400" b="1" dirty="0">
                <a:solidFill>
                  <a:srgbClr val="D66F52"/>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法律责任：行政责任</a:t>
            </a:r>
            <a:endParaRPr kumimoji="1" lang="zh-CN" altLang="en-US" dirty="0"/>
          </a:p>
        </p:txBody>
      </p:sp>
      <p:grpSp>
        <p:nvGrpSpPr>
          <p:cNvPr id="2" name="组合 1"/>
          <p:cNvGrpSpPr/>
          <p:nvPr/>
        </p:nvGrpSpPr>
        <p:grpSpPr>
          <a:xfrm>
            <a:off x="626683" y="1189337"/>
            <a:ext cx="10938634" cy="5157235"/>
            <a:chOff x="2878119" y="1189337"/>
            <a:chExt cx="8687198" cy="5157235"/>
          </a:xfrm>
        </p:grpSpPr>
        <p:sp>
          <p:nvSpPr>
            <p:cNvPr id="5" name="矩形 4"/>
            <p:cNvSpPr/>
            <p:nvPr/>
          </p:nvSpPr>
          <p:spPr>
            <a:xfrm>
              <a:off x="2878119" y="1189337"/>
              <a:ext cx="4210588" cy="1004704"/>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有本法规定的违法行为的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 name="矩形 9"/>
            <p:cNvSpPr/>
            <p:nvPr/>
          </p:nvSpPr>
          <p:spPr>
            <a:xfrm>
              <a:off x="7354729" y="1189337"/>
              <a:ext cx="4210588" cy="1004704"/>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依照有关法律、行政法规的规定</a:t>
              </a:r>
              <a:r>
                <a:rPr lang="zh-CN" altLang="en-US" sz="1400" b="1" dirty="0">
                  <a:solidFill>
                    <a:srgbClr val="D66F52"/>
                  </a:solidFill>
                  <a:latin typeface="微软雅黑" panose="020B0503020204020204" charset="-122"/>
                  <a:ea typeface="微软雅黑" panose="020B0503020204020204" charset="-122"/>
                  <a:sym typeface="+mn-ea"/>
                </a:rPr>
                <a:t>记入信用档案</a:t>
              </a:r>
              <a:r>
                <a:rPr lang="zh-CN" altLang="en-US" sz="1400" dirty="0">
                  <a:solidFill>
                    <a:srgbClr val="6FBA2C"/>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并予以公示</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9" name="矩形 8"/>
            <p:cNvSpPr/>
            <p:nvPr/>
          </p:nvSpPr>
          <p:spPr>
            <a:xfrm>
              <a:off x="2878119" y="3992880"/>
              <a:ext cx="4210588" cy="1004704"/>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履行个人信息保护职责的部门的工作人员玩忽职守、滥用职权、徇私舞弊，尚不构成犯罪的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7354729" y="3992880"/>
              <a:ext cx="4210588" cy="1004704"/>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sym typeface="+mn-ea"/>
                </a:rPr>
                <a:t>依法给予处分</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13" name="矩形 12"/>
            <p:cNvSpPr/>
            <p:nvPr/>
          </p:nvSpPr>
          <p:spPr>
            <a:xfrm>
              <a:off x="2878119" y="5341868"/>
              <a:ext cx="4210588" cy="1004704"/>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违反本法规定，构成违反治安管理行为的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4" name="矩形 13"/>
            <p:cNvSpPr/>
            <p:nvPr/>
          </p:nvSpPr>
          <p:spPr>
            <a:xfrm>
              <a:off x="7354729" y="5341868"/>
              <a:ext cx="4210588" cy="1004704"/>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sym typeface="+mn-ea"/>
                </a:rPr>
                <a:t>依法给予治安管理处罚</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21" name="矩形 20"/>
            <p:cNvSpPr/>
            <p:nvPr/>
          </p:nvSpPr>
          <p:spPr>
            <a:xfrm>
              <a:off x="2878119" y="2538324"/>
              <a:ext cx="4210588" cy="1110273"/>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国家机关不履行本法规定的个人信息保护义务的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2" name="矩形 21"/>
            <p:cNvSpPr/>
            <p:nvPr/>
          </p:nvSpPr>
          <p:spPr>
            <a:xfrm>
              <a:off x="7354729" y="2538324"/>
              <a:ext cx="4210588" cy="1110273"/>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由其上级机关或者履行个人信息保护职责的部门</a:t>
              </a:r>
              <a:r>
                <a:rPr lang="zh-CN" altLang="en-US" sz="1400" b="1" dirty="0">
                  <a:solidFill>
                    <a:srgbClr val="D66F52"/>
                  </a:solidFill>
                  <a:latin typeface="微软雅黑" panose="020B0503020204020204" charset="-122"/>
                  <a:ea typeface="微软雅黑" panose="020B0503020204020204" charset="-122"/>
                  <a:sym typeface="+mn-ea"/>
                </a:rPr>
                <a:t>责令改正</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6FBA2C"/>
                  </a:solidFill>
                  <a:latin typeface="微软雅黑" panose="020B0503020204020204" charset="-122"/>
                  <a:ea typeface="微软雅黑" panose="020B0503020204020204" charset="-122"/>
                  <a:sym typeface="+mn-ea"/>
                </a:rPr>
                <a:t>直接主管人、直接责任人</a:t>
              </a:r>
              <a:r>
                <a:rPr lang="zh-CN" altLang="en-US" sz="1400" b="1" dirty="0">
                  <a:solidFill>
                    <a:srgbClr val="D66F52"/>
                  </a:solidFill>
                  <a:latin typeface="微软雅黑" panose="020B0503020204020204" charset="-122"/>
                  <a:ea typeface="微软雅黑" panose="020B0503020204020204" charset="-122"/>
                  <a:sym typeface="+mn-ea"/>
                </a:rPr>
                <a:t>依法给予处分</a:t>
              </a:r>
              <a:endParaRPr lang="zh-CN" altLang="en-US" sz="1400" b="1" dirty="0">
                <a:solidFill>
                  <a:srgbClr val="D66F52"/>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占位符 1"/>
          <p:cNvSpPr>
            <a:spLocks noGrp="1"/>
          </p:cNvSpPr>
          <p:nvPr>
            <p:ph type="body" sz="quarter" idx="10"/>
          </p:nvPr>
        </p:nvSpPr>
        <p:spPr>
          <a:xfrm>
            <a:off x="464695" y="232528"/>
            <a:ext cx="7767842" cy="432802"/>
          </a:xfrm>
        </p:spPr>
        <p:txBody>
          <a:bodyPr/>
          <a:lstStyle/>
          <a:p>
            <a:r>
              <a:rPr kumimoji="1" lang="zh-CN" altLang="en-US" dirty="0"/>
              <a:t>法律责任：民事责任</a:t>
            </a:r>
            <a:r>
              <a:rPr kumimoji="1" lang="en-US" altLang="zh-CN" dirty="0"/>
              <a:t>/</a:t>
            </a:r>
            <a:r>
              <a:rPr kumimoji="1" lang="zh-CN" altLang="en-US" dirty="0"/>
              <a:t>刑事责任</a:t>
            </a:r>
            <a:endParaRPr kumimoji="1" lang="zh-CN" altLang="en-US" dirty="0"/>
          </a:p>
        </p:txBody>
      </p:sp>
      <p:grpSp>
        <p:nvGrpSpPr>
          <p:cNvPr id="2" name="组合 1"/>
          <p:cNvGrpSpPr/>
          <p:nvPr/>
        </p:nvGrpSpPr>
        <p:grpSpPr>
          <a:xfrm>
            <a:off x="626683" y="1189337"/>
            <a:ext cx="10938634" cy="5157235"/>
            <a:chOff x="2878119" y="1189337"/>
            <a:chExt cx="8687198" cy="5157235"/>
          </a:xfrm>
        </p:grpSpPr>
        <p:sp>
          <p:nvSpPr>
            <p:cNvPr id="5" name="矩形 4"/>
            <p:cNvSpPr/>
            <p:nvPr/>
          </p:nvSpPr>
          <p:spPr>
            <a:xfrm>
              <a:off x="2878119" y="1189337"/>
              <a:ext cx="4210588" cy="1781352"/>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处理个人信息侵害个人信息权益造成损害，个人信息处理者不能证明自己没有过错的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 name="矩形 9"/>
            <p:cNvSpPr/>
            <p:nvPr/>
          </p:nvSpPr>
          <p:spPr>
            <a:xfrm>
              <a:off x="7354729" y="1189337"/>
              <a:ext cx="4210588" cy="1781352"/>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sym typeface="+mn-ea"/>
                </a:rPr>
                <a:t>应当</a:t>
              </a:r>
              <a:r>
                <a:rPr lang="zh-CN" altLang="en-US" sz="1400" b="1" dirty="0">
                  <a:solidFill>
                    <a:srgbClr val="D66F52"/>
                  </a:solidFill>
                  <a:latin typeface="微软雅黑" panose="020B0503020204020204" charset="-122"/>
                  <a:ea typeface="微软雅黑" panose="020B0503020204020204" charset="-122"/>
                  <a:sym typeface="+mn-ea"/>
                </a:rPr>
                <a:t>承担损害赔偿等侵权责任</a:t>
              </a:r>
              <a:endParaRPr lang="en-US" altLang="zh-CN" sz="1400" b="1" dirty="0">
                <a:solidFill>
                  <a:srgbClr val="D66F52"/>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sym typeface="+mn-ea"/>
                </a:rPr>
                <a:t>损害赔偿责任按照个人因此受到的损失或者个人信息处理者因此获得的利益确定</a:t>
              </a:r>
              <a:endParaRPr lang="en-US" altLang="zh-CN" sz="1400" dirty="0">
                <a:solidFill>
                  <a:srgbClr val="3D878D"/>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sym typeface="+mn-ea"/>
                </a:rPr>
                <a:t>个人因此受到的损失和个人信息处理者因此获得的利益难以确定的，根据实际情况确定赔偿数额</a:t>
              </a:r>
              <a:endParaRPr lang="zh-CN" altLang="en-US" sz="1400" dirty="0">
                <a:solidFill>
                  <a:srgbClr val="3D878D"/>
                </a:solidFill>
                <a:latin typeface="微软雅黑" panose="020B0503020204020204" charset="-122"/>
                <a:ea typeface="微软雅黑" panose="020B0503020204020204" charset="-122"/>
                <a:sym typeface="+mn-ea"/>
              </a:endParaRPr>
            </a:p>
          </p:txBody>
        </p:sp>
        <p:sp>
          <p:nvSpPr>
            <p:cNvPr id="9" name="矩形 8"/>
            <p:cNvSpPr/>
            <p:nvPr/>
          </p:nvSpPr>
          <p:spPr>
            <a:xfrm>
              <a:off x="2878119" y="3128102"/>
              <a:ext cx="4210588" cy="796033"/>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违反本法规定处理个人信息，侵害众多个人的权益的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1" name="矩形 10"/>
            <p:cNvSpPr/>
            <p:nvPr/>
          </p:nvSpPr>
          <p:spPr>
            <a:xfrm>
              <a:off x="7354729" y="3128102"/>
              <a:ext cx="4210588" cy="796033"/>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sym typeface="+mn-ea"/>
                </a:rPr>
                <a:t>人民检察院、法律规定的消费者组织和由国家网信部门确定的组织可以</a:t>
              </a:r>
              <a:r>
                <a:rPr lang="zh-CN" altLang="en-US" sz="1400" b="1" dirty="0">
                  <a:solidFill>
                    <a:srgbClr val="D66F52"/>
                  </a:solidFill>
                  <a:latin typeface="微软雅黑" panose="020B0503020204020204" charset="-122"/>
                  <a:ea typeface="微软雅黑" panose="020B0503020204020204" charset="-122"/>
                  <a:sym typeface="+mn-ea"/>
                </a:rPr>
                <a:t>依法向人民法院提起诉讼</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13" name="矩形 12"/>
            <p:cNvSpPr/>
            <p:nvPr/>
          </p:nvSpPr>
          <p:spPr>
            <a:xfrm>
              <a:off x="2878119" y="5696506"/>
              <a:ext cx="4210588" cy="650066"/>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违反本法规定，构成犯罪的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4" name="矩形 13"/>
            <p:cNvSpPr/>
            <p:nvPr/>
          </p:nvSpPr>
          <p:spPr>
            <a:xfrm>
              <a:off x="7354729" y="5696506"/>
              <a:ext cx="4210588" cy="650066"/>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sym typeface="+mn-ea"/>
                </a:rPr>
                <a:t>依法追究刑事责任</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35" name="矩形 34"/>
            <p:cNvSpPr/>
            <p:nvPr/>
          </p:nvSpPr>
          <p:spPr>
            <a:xfrm>
              <a:off x="2878119" y="4081548"/>
              <a:ext cx="4210588" cy="650066"/>
            </a:xfrm>
            <a:prstGeom prst="rect">
              <a:avLst/>
            </a:prstGeom>
            <a:solidFill>
              <a:srgbClr val="3D878D"/>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拒绝个人行使权利的请求的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6" name="矩形 35"/>
            <p:cNvSpPr/>
            <p:nvPr/>
          </p:nvSpPr>
          <p:spPr>
            <a:xfrm>
              <a:off x="7354729" y="4081548"/>
              <a:ext cx="4210588" cy="650066"/>
            </a:xfrm>
            <a:prstGeom prst="rect">
              <a:avLst/>
            </a:prstGeom>
            <a:solidFill>
              <a:srgbClr val="DBEEF4"/>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dirty="0">
                  <a:solidFill>
                    <a:srgbClr val="3D878D"/>
                  </a:solidFill>
                  <a:latin typeface="微软雅黑" panose="020B0503020204020204" charset="-122"/>
                  <a:ea typeface="微软雅黑" panose="020B0503020204020204" charset="-122"/>
                  <a:sym typeface="+mn-ea"/>
                </a:rPr>
                <a:t>个人可以</a:t>
              </a:r>
              <a:r>
                <a:rPr lang="zh-CN" altLang="en-US" sz="1400" b="1" dirty="0">
                  <a:solidFill>
                    <a:srgbClr val="D66F52"/>
                  </a:solidFill>
                  <a:latin typeface="微软雅黑" panose="020B0503020204020204" charset="-122"/>
                  <a:ea typeface="微软雅黑" panose="020B0503020204020204" charset="-122"/>
                  <a:sym typeface="+mn-ea"/>
                </a:rPr>
                <a:t>依法向人民法院提起诉讼</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40" name="矩形 39"/>
            <p:cNvSpPr/>
            <p:nvPr/>
          </p:nvSpPr>
          <p:spPr>
            <a:xfrm>
              <a:off x="2878119" y="4889027"/>
              <a:ext cx="4210588" cy="650066"/>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违法处理个人信息涉嫌犯罪的</a:t>
              </a:r>
              <a:endParaRPr lang="zh-CN" altLang="en-US" sz="14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1" name="矩形 40"/>
            <p:cNvSpPr/>
            <p:nvPr/>
          </p:nvSpPr>
          <p:spPr>
            <a:xfrm>
              <a:off x="7354729" y="4889027"/>
              <a:ext cx="4210588" cy="650066"/>
            </a:xfrm>
            <a:prstGeom prst="rect">
              <a:avLst/>
            </a:prstGeom>
            <a:solidFill>
              <a:srgbClr val="DCE6F2"/>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sz="1400" b="1" dirty="0">
                  <a:solidFill>
                    <a:srgbClr val="D66F52"/>
                  </a:solidFill>
                  <a:latin typeface="微软雅黑" panose="020B0503020204020204" charset="-122"/>
                  <a:ea typeface="微软雅黑" panose="020B0503020204020204" charset="-122"/>
                  <a:sym typeface="+mn-ea"/>
                </a:rPr>
                <a:t>及时移送公安机关依法处理</a:t>
              </a:r>
              <a:endParaRPr lang="zh-CN" altLang="en-US" sz="1400" b="1" dirty="0">
                <a:solidFill>
                  <a:srgbClr val="D66F52"/>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刑事犯罪</a:t>
            </a:r>
            <a:endParaRPr kumimoji="1" lang="zh-CN" altLang="en-US" dirty="0"/>
          </a:p>
        </p:txBody>
      </p:sp>
      <p:grpSp>
        <p:nvGrpSpPr>
          <p:cNvPr id="3" name="组合 2"/>
          <p:cNvGrpSpPr/>
          <p:nvPr/>
        </p:nvGrpSpPr>
        <p:grpSpPr>
          <a:xfrm>
            <a:off x="770542" y="904617"/>
            <a:ext cx="10650916" cy="5604339"/>
            <a:chOff x="626684" y="737468"/>
            <a:chExt cx="10650916" cy="5604339"/>
          </a:xfrm>
        </p:grpSpPr>
        <p:sp>
          <p:nvSpPr>
            <p:cNvPr id="13" name="矩形 12"/>
            <p:cNvSpPr/>
            <p:nvPr/>
          </p:nvSpPr>
          <p:spPr>
            <a:xfrm>
              <a:off x="626684" y="737468"/>
              <a:ext cx="1859408" cy="306204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拒不履行信息网络安全管理义务罪</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7" name="矩形 16"/>
            <p:cNvSpPr/>
            <p:nvPr/>
          </p:nvSpPr>
          <p:spPr>
            <a:xfrm>
              <a:off x="2722066" y="737468"/>
              <a:ext cx="8555534" cy="3062049"/>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网络服务提供者</a:t>
              </a:r>
              <a:r>
                <a:rPr lang="zh-CN" altLang="en-US" sz="1400" b="1" dirty="0">
                  <a:solidFill>
                    <a:srgbClr val="D66F52"/>
                  </a:solidFill>
                  <a:latin typeface="微软雅黑" panose="020B0503020204020204" charset="-122"/>
                  <a:ea typeface="微软雅黑" panose="020B0503020204020204" charset="-122"/>
                  <a:sym typeface="+mn-ea"/>
                </a:rPr>
                <a:t>不履行法律、行政法规规定的信息网络安全管理义务</a:t>
              </a:r>
              <a:r>
                <a:rPr lang="zh-CN" altLang="en-US" sz="1400" dirty="0">
                  <a:solidFill>
                    <a:srgbClr val="184199"/>
                  </a:solidFill>
                  <a:latin typeface="微软雅黑" panose="020B0503020204020204" charset="-122"/>
                  <a:ea typeface="微软雅黑" panose="020B0503020204020204" charset="-122"/>
                  <a:sym typeface="+mn-ea"/>
                </a:rPr>
                <a:t>，经监管部门责令采取改正措施而拒不改正，有下列情形之一的，处三年以下有期徒刑、拘役或者管制，并处或者单处罚金：</a:t>
              </a:r>
              <a:endParaRPr lang="en-US" altLang="zh-CN"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（一）致使</a:t>
              </a:r>
              <a:r>
                <a:rPr lang="zh-CN" altLang="en-US" sz="1400" b="1" dirty="0">
                  <a:solidFill>
                    <a:srgbClr val="D66F52"/>
                  </a:solidFill>
                  <a:latin typeface="微软雅黑" panose="020B0503020204020204" charset="-122"/>
                  <a:ea typeface="微软雅黑" panose="020B0503020204020204" charset="-122"/>
                  <a:sym typeface="+mn-ea"/>
                </a:rPr>
                <a:t>违法信息大量传播</a:t>
              </a:r>
              <a:r>
                <a:rPr lang="zh-CN" altLang="en-US" sz="1400" dirty="0">
                  <a:solidFill>
                    <a:srgbClr val="184199"/>
                  </a:solidFill>
                  <a:latin typeface="微软雅黑" panose="020B0503020204020204" charset="-122"/>
                  <a:ea typeface="微软雅黑" panose="020B0503020204020204" charset="-122"/>
                  <a:sym typeface="+mn-ea"/>
                </a:rPr>
                <a:t>的；</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（二）致使</a:t>
              </a:r>
              <a:r>
                <a:rPr lang="zh-CN" altLang="en-US" sz="1400" b="1" dirty="0">
                  <a:solidFill>
                    <a:srgbClr val="D66F52"/>
                  </a:solidFill>
                  <a:latin typeface="微软雅黑" panose="020B0503020204020204" charset="-122"/>
                  <a:ea typeface="微软雅黑" panose="020B0503020204020204" charset="-122"/>
                  <a:sym typeface="+mn-ea"/>
                </a:rPr>
                <a:t>用户信息泄露，造成严重后果</a:t>
              </a:r>
              <a:r>
                <a:rPr lang="zh-CN" altLang="en-US" sz="1400" dirty="0">
                  <a:solidFill>
                    <a:srgbClr val="184199"/>
                  </a:solidFill>
                  <a:latin typeface="微软雅黑" panose="020B0503020204020204" charset="-122"/>
                  <a:ea typeface="微软雅黑" panose="020B0503020204020204" charset="-122"/>
                  <a:sym typeface="+mn-ea"/>
                </a:rPr>
                <a:t>的；</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（三）致使</a:t>
              </a:r>
              <a:r>
                <a:rPr lang="zh-CN" altLang="en-US" sz="1400" b="1" dirty="0">
                  <a:solidFill>
                    <a:srgbClr val="D66F52"/>
                  </a:solidFill>
                  <a:latin typeface="微软雅黑" panose="020B0503020204020204" charset="-122"/>
                  <a:ea typeface="微软雅黑" panose="020B0503020204020204" charset="-122"/>
                  <a:sym typeface="+mn-ea"/>
                </a:rPr>
                <a:t>刑事案件证据灭失，情节严重</a:t>
              </a:r>
              <a:r>
                <a:rPr lang="zh-CN" altLang="en-US" sz="1400" dirty="0">
                  <a:solidFill>
                    <a:srgbClr val="184199"/>
                  </a:solidFill>
                  <a:latin typeface="微软雅黑" panose="020B0503020204020204" charset="-122"/>
                  <a:ea typeface="微软雅黑" panose="020B0503020204020204" charset="-122"/>
                  <a:sym typeface="+mn-ea"/>
                </a:rPr>
                <a:t>的；</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（四）有</a:t>
              </a:r>
              <a:r>
                <a:rPr lang="zh-CN" altLang="en-US" sz="1400" b="1" dirty="0">
                  <a:solidFill>
                    <a:srgbClr val="D66F52"/>
                  </a:solidFill>
                  <a:latin typeface="微软雅黑" panose="020B0503020204020204" charset="-122"/>
                  <a:ea typeface="微软雅黑" panose="020B0503020204020204" charset="-122"/>
                  <a:sym typeface="+mn-ea"/>
                </a:rPr>
                <a:t>其他严重情节</a:t>
              </a:r>
              <a:r>
                <a:rPr lang="zh-CN" altLang="en-US" sz="1400" dirty="0">
                  <a:solidFill>
                    <a:srgbClr val="184199"/>
                  </a:solidFill>
                  <a:latin typeface="微软雅黑" panose="020B0503020204020204" charset="-122"/>
                  <a:ea typeface="微软雅黑" panose="020B0503020204020204" charset="-122"/>
                  <a:sym typeface="+mn-ea"/>
                </a:rPr>
                <a:t>的。</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单位犯前款罪的，对单位判处罚金，并对其</a:t>
              </a:r>
              <a:r>
                <a:rPr lang="zh-CN" altLang="en-US" sz="1400" b="1" dirty="0">
                  <a:solidFill>
                    <a:srgbClr val="D66F52"/>
                  </a:solidFill>
                  <a:latin typeface="微软雅黑" panose="020B0503020204020204" charset="-122"/>
                  <a:ea typeface="微软雅黑" panose="020B0503020204020204" charset="-122"/>
                  <a:sym typeface="+mn-ea"/>
                </a:rPr>
                <a:t>直接负责的主管人员</a:t>
              </a:r>
              <a:r>
                <a:rPr lang="zh-CN" altLang="en-US" sz="1400" dirty="0">
                  <a:solidFill>
                    <a:srgbClr val="184199"/>
                  </a:solidFill>
                  <a:latin typeface="微软雅黑" panose="020B0503020204020204" charset="-122"/>
                  <a:ea typeface="微软雅黑" panose="020B0503020204020204" charset="-122"/>
                  <a:sym typeface="+mn-ea"/>
                </a:rPr>
                <a:t>和</a:t>
              </a:r>
              <a:r>
                <a:rPr lang="zh-CN" altLang="en-US" sz="1400" b="1" dirty="0">
                  <a:solidFill>
                    <a:srgbClr val="D66F52"/>
                  </a:solidFill>
                  <a:latin typeface="微软雅黑" panose="020B0503020204020204" charset="-122"/>
                  <a:ea typeface="微软雅黑" panose="020B0503020204020204" charset="-122"/>
                  <a:sym typeface="+mn-ea"/>
                </a:rPr>
                <a:t>其他直接责任人员</a:t>
              </a:r>
              <a:r>
                <a:rPr lang="zh-CN" altLang="en-US" sz="1400" dirty="0">
                  <a:solidFill>
                    <a:srgbClr val="184199"/>
                  </a:solidFill>
                  <a:latin typeface="微软雅黑" panose="020B0503020204020204" charset="-122"/>
                  <a:ea typeface="微软雅黑" panose="020B0503020204020204" charset="-122"/>
                  <a:sym typeface="+mn-ea"/>
                </a:rPr>
                <a:t>，依照前款的规定处罚。</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有前两款行为，同时构成其他犯罪的，依照处罚较重的规定定罪处罚。</a:t>
              </a:r>
              <a:endParaRPr lang="zh-CN" altLang="en-US" sz="1400" b="1" dirty="0">
                <a:solidFill>
                  <a:srgbClr val="D66F52"/>
                </a:solidFill>
                <a:latin typeface="微软雅黑" panose="020B0503020204020204" charset="-122"/>
                <a:ea typeface="微软雅黑" panose="020B0503020204020204" charset="-122"/>
                <a:sym typeface="+mn-ea"/>
              </a:endParaRPr>
            </a:p>
          </p:txBody>
        </p:sp>
        <p:sp>
          <p:nvSpPr>
            <p:cNvPr id="18" name="矩形 17"/>
            <p:cNvSpPr/>
            <p:nvPr/>
          </p:nvSpPr>
          <p:spPr>
            <a:xfrm>
              <a:off x="626684" y="4001778"/>
              <a:ext cx="1859408" cy="2340029"/>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侵犯公民</a:t>
              </a:r>
              <a:endParaRPr lang="en-US" altLang="zh-CN"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个人信息罪</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9" name="矩形 18"/>
            <p:cNvSpPr/>
            <p:nvPr/>
          </p:nvSpPr>
          <p:spPr>
            <a:xfrm>
              <a:off x="2722066" y="4001779"/>
              <a:ext cx="8555534" cy="2340028"/>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400" b="1" dirty="0">
                  <a:solidFill>
                    <a:srgbClr val="D66F52"/>
                  </a:solidFill>
                  <a:latin typeface="微软雅黑" panose="020B0503020204020204" charset="-122"/>
                  <a:ea typeface="微软雅黑" panose="020B0503020204020204" charset="-122"/>
                  <a:sym typeface="+mn-ea"/>
                </a:rPr>
                <a:t>违反国家有关规定</a:t>
              </a:r>
              <a:r>
                <a:rPr lang="zh-CN" altLang="en-US" sz="1400" dirty="0">
                  <a:solidFill>
                    <a:srgbClr val="184199"/>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向他人出售或者提供公民个人信息</a:t>
              </a:r>
              <a:r>
                <a:rPr lang="zh-CN" altLang="en-US" sz="1400" dirty="0">
                  <a:solidFill>
                    <a:srgbClr val="184199"/>
                  </a:solidFill>
                  <a:latin typeface="微软雅黑" panose="020B0503020204020204" charset="-122"/>
                  <a:ea typeface="微软雅黑" panose="020B0503020204020204" charset="-122"/>
                  <a:sym typeface="+mn-ea"/>
                </a:rPr>
                <a:t>，情节严重的，处三年以下有期徒刑或者拘役，并处或者单处罚金；情节特别严重的，处三年以上七年以下有期徒刑，并处罚金。</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b="1" dirty="0">
                  <a:solidFill>
                    <a:srgbClr val="D66F52"/>
                  </a:solidFill>
                  <a:latin typeface="微软雅黑" panose="020B0503020204020204" charset="-122"/>
                  <a:ea typeface="微软雅黑" panose="020B0503020204020204" charset="-122"/>
                  <a:sym typeface="+mn-ea"/>
                </a:rPr>
                <a:t>违反国家有关规定</a:t>
              </a:r>
              <a:r>
                <a:rPr lang="zh-CN" altLang="en-US" sz="1400" dirty="0">
                  <a:solidFill>
                    <a:srgbClr val="184199"/>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将在履行职责或者提供服务过程中获得的公民个人信息</a:t>
              </a:r>
              <a:r>
                <a:rPr lang="zh-CN" altLang="en-US" sz="1400" dirty="0">
                  <a:solidFill>
                    <a:srgbClr val="184199"/>
                  </a:solidFill>
                  <a:latin typeface="微软雅黑" panose="020B0503020204020204" charset="-122"/>
                  <a:ea typeface="微软雅黑" panose="020B0503020204020204" charset="-122"/>
                  <a:sym typeface="+mn-ea"/>
                </a:rPr>
                <a:t>，</a:t>
              </a:r>
              <a:r>
                <a:rPr lang="zh-CN" altLang="en-US" sz="1400" b="1" dirty="0">
                  <a:solidFill>
                    <a:srgbClr val="D66F52"/>
                  </a:solidFill>
                  <a:latin typeface="微软雅黑" panose="020B0503020204020204" charset="-122"/>
                  <a:ea typeface="微软雅黑" panose="020B0503020204020204" charset="-122"/>
                  <a:sym typeface="+mn-ea"/>
                </a:rPr>
                <a:t>出售或者提供给他人的</a:t>
              </a:r>
              <a:r>
                <a:rPr lang="zh-CN" altLang="en-US" sz="1400" dirty="0">
                  <a:solidFill>
                    <a:srgbClr val="184199"/>
                  </a:solidFill>
                  <a:latin typeface="微软雅黑" panose="020B0503020204020204" charset="-122"/>
                  <a:ea typeface="微软雅黑" panose="020B0503020204020204" charset="-122"/>
                  <a:sym typeface="+mn-ea"/>
                </a:rPr>
                <a:t>，依照前款的规定从重处罚。</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b="1" dirty="0">
                  <a:solidFill>
                    <a:srgbClr val="D66F52"/>
                  </a:solidFill>
                  <a:latin typeface="微软雅黑" panose="020B0503020204020204" charset="-122"/>
                  <a:ea typeface="微软雅黑" panose="020B0503020204020204" charset="-122"/>
                  <a:sym typeface="+mn-ea"/>
                </a:rPr>
                <a:t>窃取或者以其他方法非法获取公民个人信息</a:t>
              </a:r>
              <a:r>
                <a:rPr lang="zh-CN" altLang="en-US" sz="1400" dirty="0">
                  <a:solidFill>
                    <a:srgbClr val="184199"/>
                  </a:solidFill>
                  <a:latin typeface="微软雅黑" panose="020B0503020204020204" charset="-122"/>
                  <a:ea typeface="微软雅黑" panose="020B0503020204020204" charset="-122"/>
                  <a:sym typeface="+mn-ea"/>
                </a:rPr>
                <a:t>的，依照第一款的规定处罚。</a:t>
              </a:r>
              <a:endParaRPr lang="zh-CN" altLang="en-US" sz="1400" dirty="0">
                <a:solidFill>
                  <a:srgbClr val="184199"/>
                </a:solidFill>
                <a:latin typeface="微软雅黑" panose="020B0503020204020204" charset="-122"/>
                <a:ea typeface="微软雅黑" panose="020B0503020204020204" charset="-122"/>
                <a:sym typeface="+mn-ea"/>
              </a:endParaRPr>
            </a:p>
            <a:p>
              <a:pPr indent="457200">
                <a:lnSpc>
                  <a:spcPct val="150000"/>
                </a:lnSpc>
              </a:pPr>
              <a:r>
                <a:rPr lang="zh-CN" altLang="en-US" sz="1400" dirty="0">
                  <a:solidFill>
                    <a:srgbClr val="184199"/>
                  </a:solidFill>
                  <a:latin typeface="微软雅黑" panose="020B0503020204020204" charset="-122"/>
                  <a:ea typeface="微软雅黑" panose="020B0503020204020204" charset="-122"/>
                  <a:sym typeface="+mn-ea"/>
                </a:rPr>
                <a:t>单位犯前三款罪的，对单位判处罚金，并对</a:t>
              </a:r>
              <a:r>
                <a:rPr lang="zh-CN" altLang="en-US" sz="1400" b="1" dirty="0">
                  <a:solidFill>
                    <a:srgbClr val="D66F52"/>
                  </a:solidFill>
                  <a:latin typeface="微软雅黑" panose="020B0503020204020204" charset="-122"/>
                  <a:ea typeface="微软雅黑" panose="020B0503020204020204" charset="-122"/>
                  <a:sym typeface="+mn-ea"/>
                </a:rPr>
                <a:t>其直接负责的主管人员</a:t>
              </a:r>
              <a:r>
                <a:rPr lang="zh-CN" altLang="en-US" sz="1400" dirty="0">
                  <a:solidFill>
                    <a:srgbClr val="184199"/>
                  </a:solidFill>
                  <a:latin typeface="微软雅黑" panose="020B0503020204020204" charset="-122"/>
                  <a:ea typeface="微软雅黑" panose="020B0503020204020204" charset="-122"/>
                  <a:sym typeface="+mn-ea"/>
                </a:rPr>
                <a:t>和</a:t>
              </a:r>
              <a:r>
                <a:rPr lang="zh-CN" altLang="en-US" sz="1400" b="1" dirty="0">
                  <a:solidFill>
                    <a:srgbClr val="D66F52"/>
                  </a:solidFill>
                  <a:latin typeface="微软雅黑" panose="020B0503020204020204" charset="-122"/>
                  <a:ea typeface="微软雅黑" panose="020B0503020204020204" charset="-122"/>
                  <a:sym typeface="+mn-ea"/>
                </a:rPr>
                <a:t>其他直接责任人员</a:t>
              </a:r>
              <a:r>
                <a:rPr lang="zh-CN" altLang="en-US" sz="1400" dirty="0">
                  <a:solidFill>
                    <a:srgbClr val="184199"/>
                  </a:solidFill>
                  <a:latin typeface="微软雅黑" panose="020B0503020204020204" charset="-122"/>
                  <a:ea typeface="微软雅黑" panose="020B0503020204020204" charset="-122"/>
                  <a:sym typeface="+mn-ea"/>
                </a:rPr>
                <a:t>，依照各该款的规定处罚。</a:t>
              </a:r>
              <a:endParaRPr lang="zh-CN" altLang="en-US" sz="1400" b="1" dirty="0">
                <a:solidFill>
                  <a:srgbClr val="D66F52"/>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数据成为新型生产要素</a:t>
            </a:r>
            <a:endParaRPr kumimoji="1" lang="zh-CN" altLang="en-US" dirty="0"/>
          </a:p>
        </p:txBody>
      </p:sp>
      <p:grpSp>
        <p:nvGrpSpPr>
          <p:cNvPr id="5" name="组合 4"/>
          <p:cNvGrpSpPr/>
          <p:nvPr/>
        </p:nvGrpSpPr>
        <p:grpSpPr>
          <a:xfrm>
            <a:off x="427142" y="849630"/>
            <a:ext cx="11337717" cy="5813680"/>
            <a:chOff x="427142" y="849630"/>
            <a:chExt cx="11337717" cy="5813680"/>
          </a:xfrm>
        </p:grpSpPr>
        <p:sp>
          <p:nvSpPr>
            <p:cNvPr id="54" name="平行四边形 53"/>
            <p:cNvSpPr/>
            <p:nvPr/>
          </p:nvSpPr>
          <p:spPr>
            <a:xfrm rot="5400000" flipH="1" flipV="1">
              <a:off x="309343" y="967430"/>
              <a:ext cx="589560" cy="353961"/>
            </a:xfrm>
            <a:prstGeom prst="parallelogram">
              <a:avLst>
                <a:gd name="adj" fmla="val 32805"/>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0" name="平行四边形 49"/>
            <p:cNvSpPr/>
            <p:nvPr/>
          </p:nvSpPr>
          <p:spPr>
            <a:xfrm rot="5400000" flipH="1">
              <a:off x="11293099" y="967430"/>
              <a:ext cx="589560" cy="353959"/>
            </a:xfrm>
            <a:prstGeom prst="parallelogram">
              <a:avLst>
                <a:gd name="adj" fmla="val 32805"/>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5" name="矩形 24"/>
            <p:cNvSpPr/>
            <p:nvPr/>
          </p:nvSpPr>
          <p:spPr>
            <a:xfrm>
              <a:off x="427142" y="849632"/>
              <a:ext cx="11337717"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关于构建更加完善的要素市场化配置体制机制的意见</a:t>
              </a:r>
              <a:r>
                <a:rPr lang="en-US" altLang="zh-CN"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1" name="矩形 30"/>
            <p:cNvSpPr/>
            <p:nvPr/>
          </p:nvSpPr>
          <p:spPr>
            <a:xfrm>
              <a:off x="781103" y="1259436"/>
              <a:ext cx="10629795" cy="830996"/>
            </a:xfrm>
            <a:prstGeom prst="rect">
              <a:avLst/>
            </a:prstGeom>
          </p:spPr>
          <p:txBody>
            <a:bodyPr wrap="square">
              <a:noAutofit/>
            </a:bodyPr>
            <a:lstStyle/>
            <a:p>
              <a:pPr indent="457200" algn="just">
                <a:lnSpc>
                  <a:spcPct val="150000"/>
                </a:lnSpc>
              </a:pP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2020</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年</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3</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月</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30</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日，中共中央、国务院明确将</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数据作为新型生产要素</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写入政策文件。培育发展数据要素市场，释放数据红利，已成为推动经济高质量发展的新动能。</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1033" name="箭头: 五边形 1032"/>
            <p:cNvSpPr/>
            <p:nvPr/>
          </p:nvSpPr>
          <p:spPr>
            <a:xfrm>
              <a:off x="6750478" y="2104448"/>
              <a:ext cx="4654198" cy="390510"/>
            </a:xfrm>
            <a:prstGeom prst="homePlat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推进政府数据开放共享</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9" name="箭头: 五边形 108"/>
            <p:cNvSpPr/>
            <p:nvPr/>
          </p:nvSpPr>
          <p:spPr>
            <a:xfrm>
              <a:off x="6750478" y="3578003"/>
              <a:ext cx="4654198" cy="390510"/>
            </a:xfrm>
            <a:prstGeom prst="homePlat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提升社会数据资源价值</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0" name="箭头: 五边形 109"/>
            <p:cNvSpPr/>
            <p:nvPr/>
          </p:nvSpPr>
          <p:spPr>
            <a:xfrm>
              <a:off x="6750478" y="5236224"/>
              <a:ext cx="4654198" cy="390510"/>
            </a:xfrm>
            <a:prstGeom prst="homePlate">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加强数据资源整合和安全保护</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4" name="矩形 63"/>
            <p:cNvSpPr/>
            <p:nvPr/>
          </p:nvSpPr>
          <p:spPr>
            <a:xfrm>
              <a:off x="992320" y="2696279"/>
              <a:ext cx="1086402"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184199"/>
                  </a:solidFill>
                  <a:latin typeface="微软雅黑" panose="020B0503020204020204" charset="-122"/>
                  <a:ea typeface="微软雅黑" panose="020B0503020204020204" charset="-122"/>
                  <a:sym typeface="+mn-ea"/>
                </a:rPr>
                <a:t>市场决定</a:t>
              </a:r>
              <a:endParaRPr lang="en-US" altLang="zh-CN" sz="1600" b="1" dirty="0">
                <a:solidFill>
                  <a:srgbClr val="184199"/>
                </a:solidFill>
                <a:latin typeface="微软雅黑" panose="020B0503020204020204" charset="-122"/>
                <a:ea typeface="微软雅黑" panose="020B0503020204020204" charset="-122"/>
                <a:sym typeface="+mn-ea"/>
              </a:endParaRPr>
            </a:p>
            <a:p>
              <a:pPr algn="ctr"/>
              <a:r>
                <a:rPr lang="zh-CN" altLang="en-US" sz="1600" b="1" dirty="0">
                  <a:solidFill>
                    <a:srgbClr val="184199"/>
                  </a:solidFill>
                  <a:latin typeface="微软雅黑" panose="020B0503020204020204" charset="-122"/>
                  <a:ea typeface="微软雅黑" panose="020B0503020204020204" charset="-122"/>
                  <a:sym typeface="+mn-ea"/>
                </a:rPr>
                <a:t>有序流动</a:t>
              </a:r>
              <a:endParaRPr lang="zh-CN" altLang="en-US" sz="1600" b="1" dirty="0">
                <a:solidFill>
                  <a:srgbClr val="184199"/>
                </a:solidFill>
                <a:latin typeface="微软雅黑" panose="020B0503020204020204" charset="-122"/>
                <a:ea typeface="微软雅黑" panose="020B0503020204020204" charset="-122"/>
                <a:sym typeface="+mn-ea"/>
              </a:endParaRPr>
            </a:p>
          </p:txBody>
        </p:sp>
        <p:sp>
          <p:nvSpPr>
            <p:cNvPr id="67" name="矩形 66"/>
            <p:cNvSpPr/>
            <p:nvPr/>
          </p:nvSpPr>
          <p:spPr>
            <a:xfrm>
              <a:off x="5162438" y="2696279"/>
              <a:ext cx="1086402"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184199"/>
                  </a:solidFill>
                  <a:latin typeface="微软雅黑" panose="020B0503020204020204" charset="-122"/>
                  <a:ea typeface="微软雅黑" panose="020B0503020204020204" charset="-122"/>
                  <a:sym typeface="+mn-ea"/>
                </a:rPr>
                <a:t>稳中求进</a:t>
              </a:r>
              <a:endParaRPr lang="en-US" altLang="zh-CN" sz="1600" b="1" dirty="0">
                <a:solidFill>
                  <a:srgbClr val="184199"/>
                </a:solidFill>
                <a:latin typeface="微软雅黑" panose="020B0503020204020204" charset="-122"/>
                <a:ea typeface="微软雅黑" panose="020B0503020204020204" charset="-122"/>
                <a:sym typeface="+mn-ea"/>
              </a:endParaRPr>
            </a:p>
            <a:p>
              <a:pPr algn="ctr"/>
              <a:r>
                <a:rPr lang="zh-CN" altLang="en-US" sz="1600" b="1" dirty="0">
                  <a:solidFill>
                    <a:srgbClr val="184199"/>
                  </a:solidFill>
                  <a:latin typeface="微软雅黑" panose="020B0503020204020204" charset="-122"/>
                  <a:ea typeface="微软雅黑" panose="020B0503020204020204" charset="-122"/>
                  <a:sym typeface="+mn-ea"/>
                </a:rPr>
                <a:t>循序渐进</a:t>
              </a:r>
              <a:endParaRPr lang="zh-CN" altLang="en-US" sz="1600" b="1" dirty="0">
                <a:solidFill>
                  <a:srgbClr val="184199"/>
                </a:solidFill>
                <a:latin typeface="微软雅黑" panose="020B0503020204020204" charset="-122"/>
                <a:ea typeface="微软雅黑" panose="020B0503020204020204" charset="-122"/>
                <a:sym typeface="+mn-ea"/>
              </a:endParaRPr>
            </a:p>
          </p:txBody>
        </p:sp>
        <p:sp>
          <p:nvSpPr>
            <p:cNvPr id="68" name="矩形 67"/>
            <p:cNvSpPr/>
            <p:nvPr/>
          </p:nvSpPr>
          <p:spPr>
            <a:xfrm>
              <a:off x="2354883" y="2696279"/>
              <a:ext cx="1086402"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184199"/>
                  </a:solidFill>
                  <a:latin typeface="微软雅黑" panose="020B0503020204020204" charset="-122"/>
                  <a:ea typeface="微软雅黑" panose="020B0503020204020204" charset="-122"/>
                  <a:sym typeface="+mn-ea"/>
                </a:rPr>
                <a:t>健全制度</a:t>
              </a:r>
              <a:endParaRPr lang="en-US" altLang="zh-CN" sz="1600" b="1" dirty="0">
                <a:solidFill>
                  <a:srgbClr val="184199"/>
                </a:solidFill>
                <a:latin typeface="微软雅黑" panose="020B0503020204020204" charset="-122"/>
                <a:ea typeface="微软雅黑" panose="020B0503020204020204" charset="-122"/>
                <a:sym typeface="+mn-ea"/>
              </a:endParaRPr>
            </a:p>
            <a:p>
              <a:pPr algn="ctr"/>
              <a:r>
                <a:rPr lang="zh-CN" altLang="en-US" sz="1600" b="1" dirty="0">
                  <a:solidFill>
                    <a:srgbClr val="184199"/>
                  </a:solidFill>
                  <a:latin typeface="微软雅黑" panose="020B0503020204020204" charset="-122"/>
                  <a:ea typeface="微软雅黑" panose="020B0503020204020204" charset="-122"/>
                  <a:sym typeface="+mn-ea"/>
                </a:rPr>
                <a:t>创新监管</a:t>
              </a:r>
              <a:endParaRPr lang="zh-CN" altLang="en-US" sz="1600" b="1" dirty="0">
                <a:solidFill>
                  <a:srgbClr val="184199"/>
                </a:solidFill>
                <a:latin typeface="微软雅黑" panose="020B0503020204020204" charset="-122"/>
                <a:ea typeface="微软雅黑" panose="020B0503020204020204" charset="-122"/>
                <a:sym typeface="+mn-ea"/>
              </a:endParaRPr>
            </a:p>
          </p:txBody>
        </p:sp>
        <p:sp>
          <p:nvSpPr>
            <p:cNvPr id="69" name="矩形 68"/>
            <p:cNvSpPr/>
            <p:nvPr/>
          </p:nvSpPr>
          <p:spPr>
            <a:xfrm>
              <a:off x="3753243" y="2696279"/>
              <a:ext cx="1086402"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rgbClr val="184199"/>
                  </a:solidFill>
                  <a:latin typeface="微软雅黑" panose="020B0503020204020204" charset="-122"/>
                  <a:ea typeface="微软雅黑" panose="020B0503020204020204" charset="-122"/>
                  <a:sym typeface="+mn-ea"/>
                </a:rPr>
                <a:t>问题导向</a:t>
              </a:r>
              <a:endParaRPr lang="en-US" altLang="zh-CN" sz="1600" b="1" dirty="0">
                <a:solidFill>
                  <a:srgbClr val="184199"/>
                </a:solidFill>
                <a:latin typeface="微软雅黑" panose="020B0503020204020204" charset="-122"/>
                <a:ea typeface="微软雅黑" panose="020B0503020204020204" charset="-122"/>
                <a:sym typeface="+mn-ea"/>
              </a:endParaRPr>
            </a:p>
            <a:p>
              <a:pPr algn="ctr"/>
              <a:r>
                <a:rPr lang="zh-CN" altLang="en-US" sz="1600" b="1" dirty="0">
                  <a:solidFill>
                    <a:srgbClr val="184199"/>
                  </a:solidFill>
                  <a:latin typeface="微软雅黑" panose="020B0503020204020204" charset="-122"/>
                  <a:ea typeface="微软雅黑" panose="020B0503020204020204" charset="-122"/>
                  <a:sym typeface="+mn-ea"/>
                </a:rPr>
                <a:t>分类施策</a:t>
              </a:r>
              <a:endParaRPr lang="zh-CN" altLang="en-US" sz="1600" b="1" dirty="0">
                <a:solidFill>
                  <a:srgbClr val="184199"/>
                </a:solidFill>
                <a:latin typeface="微软雅黑" panose="020B0503020204020204" charset="-122"/>
                <a:ea typeface="微软雅黑" panose="020B0503020204020204" charset="-122"/>
                <a:sym typeface="+mn-ea"/>
              </a:endParaRPr>
            </a:p>
          </p:txBody>
        </p:sp>
        <p:sp>
          <p:nvSpPr>
            <p:cNvPr id="76" name="矩形 75"/>
            <p:cNvSpPr/>
            <p:nvPr/>
          </p:nvSpPr>
          <p:spPr>
            <a:xfrm>
              <a:off x="781104" y="4834467"/>
              <a:ext cx="5668858" cy="1828843"/>
            </a:xfrm>
            <a:prstGeom prst="rect">
              <a:avLst/>
            </a:prstGeom>
            <a:noFill/>
            <a:ln>
              <a:solidFill>
                <a:srgbClr val="1841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078722" y="4644386"/>
              <a:ext cx="3072881" cy="390510"/>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要素领域</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84" name="文本框 83"/>
            <p:cNvSpPr txBox="1"/>
            <p:nvPr/>
          </p:nvSpPr>
          <p:spPr>
            <a:xfrm>
              <a:off x="2078722" y="5236224"/>
              <a:ext cx="887631"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zh-CN"/>
              </a:defPPr>
              <a:lvl1pPr algn="ctr">
                <a:defRPr sz="1400">
                  <a:solidFill>
                    <a:srgbClr val="184199"/>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t>劳动力</a:t>
              </a:r>
              <a:endParaRPr lang="zh-CN" altLang="en-US" sz="1600" b="1" dirty="0"/>
            </a:p>
          </p:txBody>
        </p:sp>
        <p:pic>
          <p:nvPicPr>
            <p:cNvPr id="92" name="图片 91"/>
            <p:cNvPicPr/>
            <p:nvPr/>
          </p:nvPicPr>
          <p:blipFill>
            <a:blip r:embed="rId1"/>
            <a:stretch>
              <a:fillRect/>
            </a:stretch>
          </p:blipFill>
          <p:spPr>
            <a:xfrm>
              <a:off x="2184754" y="5715034"/>
              <a:ext cx="675567" cy="642098"/>
            </a:xfrm>
            <a:prstGeom prst="rect">
              <a:avLst/>
            </a:prstGeom>
            <a:ln>
              <a:noFill/>
            </a:ln>
          </p:spPr>
        </p:pic>
        <p:sp>
          <p:nvSpPr>
            <p:cNvPr id="46" name="文本框 45"/>
            <p:cNvSpPr txBox="1"/>
            <p:nvPr/>
          </p:nvSpPr>
          <p:spPr>
            <a:xfrm>
              <a:off x="3171347" y="5236224"/>
              <a:ext cx="887631"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zh-CN"/>
              </a:defPPr>
              <a:lvl1pPr algn="ctr">
                <a:defRPr sz="1400">
                  <a:solidFill>
                    <a:srgbClr val="184199"/>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t>资本</a:t>
              </a:r>
              <a:endParaRPr lang="zh-CN" altLang="en-US" sz="1600" b="1" dirty="0"/>
            </a:p>
          </p:txBody>
        </p:sp>
        <p:pic>
          <p:nvPicPr>
            <p:cNvPr id="94" name="图片 93"/>
            <p:cNvPicPr/>
            <p:nvPr/>
          </p:nvPicPr>
          <p:blipFill>
            <a:blip r:embed="rId2"/>
            <a:stretch>
              <a:fillRect/>
            </a:stretch>
          </p:blipFill>
          <p:spPr>
            <a:xfrm>
              <a:off x="3277379" y="5715034"/>
              <a:ext cx="675567" cy="642098"/>
            </a:xfrm>
            <a:prstGeom prst="rect">
              <a:avLst/>
            </a:prstGeom>
            <a:ln>
              <a:noFill/>
            </a:ln>
          </p:spPr>
        </p:pic>
        <p:sp>
          <p:nvSpPr>
            <p:cNvPr id="86" name="文本框 85"/>
            <p:cNvSpPr txBox="1"/>
            <p:nvPr/>
          </p:nvSpPr>
          <p:spPr>
            <a:xfrm>
              <a:off x="4263972" y="5236224"/>
              <a:ext cx="887631"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zh-CN"/>
              </a:defPPr>
              <a:lvl1pPr algn="ctr">
                <a:defRPr sz="1400">
                  <a:solidFill>
                    <a:srgbClr val="184199"/>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t>技术</a:t>
              </a:r>
              <a:endParaRPr lang="zh-CN" altLang="en-US" sz="1600" b="1" dirty="0"/>
            </a:p>
          </p:txBody>
        </p:sp>
        <p:pic>
          <p:nvPicPr>
            <p:cNvPr id="1024" name="图片 1023"/>
            <p:cNvPicPr/>
            <p:nvPr/>
          </p:nvPicPr>
          <p:blipFill>
            <a:blip r:embed="rId3"/>
            <a:stretch>
              <a:fillRect/>
            </a:stretch>
          </p:blipFill>
          <p:spPr>
            <a:xfrm>
              <a:off x="4370004" y="5715034"/>
              <a:ext cx="675567" cy="642098"/>
            </a:xfrm>
            <a:prstGeom prst="rect">
              <a:avLst/>
            </a:prstGeom>
            <a:ln>
              <a:noFill/>
            </a:ln>
          </p:spPr>
        </p:pic>
        <p:sp>
          <p:nvSpPr>
            <p:cNvPr id="39" name="文本框 38"/>
            <p:cNvSpPr txBox="1"/>
            <p:nvPr/>
          </p:nvSpPr>
          <p:spPr>
            <a:xfrm>
              <a:off x="986097" y="5236224"/>
              <a:ext cx="887631" cy="1227273"/>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zh-CN"/>
              </a:defPPr>
              <a:lvl1pPr algn="ctr">
                <a:defRPr sz="1400">
                  <a:solidFill>
                    <a:srgbClr val="184199"/>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t>土地</a:t>
              </a:r>
              <a:endParaRPr lang="zh-CN" altLang="en-US" sz="1600" b="1" dirty="0"/>
            </a:p>
          </p:txBody>
        </p:sp>
        <p:pic>
          <p:nvPicPr>
            <p:cNvPr id="1031" name="图片 1030"/>
            <p:cNvPicPr/>
            <p:nvPr/>
          </p:nvPicPr>
          <p:blipFill>
            <a:blip r:embed="rId4"/>
            <a:stretch>
              <a:fillRect/>
            </a:stretch>
          </p:blipFill>
          <p:spPr>
            <a:xfrm>
              <a:off x="1092129" y="5715034"/>
              <a:ext cx="675567" cy="642098"/>
            </a:xfrm>
            <a:prstGeom prst="rect">
              <a:avLst/>
            </a:prstGeom>
            <a:ln>
              <a:noFill/>
            </a:ln>
          </p:spPr>
        </p:pic>
        <p:sp>
          <p:nvSpPr>
            <p:cNvPr id="88" name="文本框 87"/>
            <p:cNvSpPr txBox="1"/>
            <p:nvPr/>
          </p:nvSpPr>
          <p:spPr>
            <a:xfrm>
              <a:off x="5361209" y="5236224"/>
              <a:ext cx="887631" cy="1227273"/>
            </a:xfrm>
            <a:prstGeom prst="rect">
              <a:avLst/>
            </a:prstGeom>
            <a:solidFill>
              <a:schemeClr val="accent6">
                <a:lumMod val="20000"/>
                <a:lumOff val="80000"/>
              </a:schemeClr>
            </a:solidFill>
            <a:ln>
              <a:solidFill>
                <a:srgbClr val="D66F5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defPPr>
                <a:defRPr lang="zh-CN"/>
              </a:defPPr>
              <a:lvl1pPr algn="ctr">
                <a:defRPr sz="1400">
                  <a:solidFill>
                    <a:srgbClr val="184199"/>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b="1" dirty="0">
                  <a:solidFill>
                    <a:srgbClr val="D66F52"/>
                  </a:solidFill>
                </a:rPr>
                <a:t>数据</a:t>
              </a:r>
              <a:endParaRPr lang="zh-CN" altLang="en-US" sz="1600" b="1" dirty="0">
                <a:solidFill>
                  <a:srgbClr val="D66F52"/>
                </a:solidFill>
              </a:endParaRPr>
            </a:p>
          </p:txBody>
        </p:sp>
        <p:pic>
          <p:nvPicPr>
            <p:cNvPr id="4" name="图片 3"/>
            <p:cNvPicPr/>
            <p:nvPr/>
          </p:nvPicPr>
          <p:blipFill>
            <a:blip r:embed="rId5"/>
            <a:stretch>
              <a:fillRect/>
            </a:stretch>
          </p:blipFill>
          <p:spPr>
            <a:xfrm>
              <a:off x="5467241" y="5715034"/>
              <a:ext cx="675567" cy="642098"/>
            </a:xfrm>
            <a:prstGeom prst="rect">
              <a:avLst/>
            </a:prstGeom>
            <a:ln>
              <a:noFill/>
            </a:ln>
          </p:spPr>
        </p:pic>
        <p:sp>
          <p:nvSpPr>
            <p:cNvPr id="40" name="文本框 39"/>
            <p:cNvSpPr txBox="1"/>
            <p:nvPr/>
          </p:nvSpPr>
          <p:spPr>
            <a:xfrm>
              <a:off x="6750477" y="2713315"/>
              <a:ext cx="4654198" cy="646331"/>
            </a:xfrm>
            <a:prstGeom prst="rect">
              <a:avLst/>
            </a:prstGeom>
            <a:noFill/>
          </p:spPr>
          <p:txBody>
            <a:bodyPr wrap="square">
              <a:noAutofit/>
            </a:bodyPr>
            <a:lstStyle/>
            <a:p>
              <a:r>
                <a:rPr lang="zh-CN" altLang="en-US" sz="1200" b="0" i="0" dirty="0">
                  <a:solidFill>
                    <a:srgbClr val="184199"/>
                  </a:solidFill>
                  <a:effectLst/>
                  <a:latin typeface="微软雅黑" panose="020B0503020204020204" charset="-122"/>
                  <a:ea typeface="微软雅黑" panose="020B0503020204020204" charset="-122"/>
                </a:rPr>
                <a:t>优化经济治理基础数据库，加快推动各地区各部门间</a:t>
              </a:r>
              <a:r>
                <a:rPr lang="zh-CN" altLang="en-US" sz="1200" b="1" i="0" dirty="0">
                  <a:solidFill>
                    <a:srgbClr val="D66F52"/>
                  </a:solidFill>
                  <a:effectLst/>
                  <a:latin typeface="微软雅黑" panose="020B0503020204020204" charset="-122"/>
                  <a:ea typeface="微软雅黑" panose="020B0503020204020204" charset="-122"/>
                </a:rPr>
                <a:t>数据共享交换</a:t>
              </a:r>
              <a:r>
                <a:rPr lang="zh-CN" altLang="en-US" sz="1200" b="0" i="0" dirty="0">
                  <a:solidFill>
                    <a:srgbClr val="184199"/>
                  </a:solidFill>
                  <a:effectLst/>
                  <a:latin typeface="微软雅黑" panose="020B0503020204020204" charset="-122"/>
                  <a:ea typeface="微软雅黑" panose="020B0503020204020204" charset="-122"/>
                </a:rPr>
                <a:t>，制定出台新一批</a:t>
              </a:r>
              <a:r>
                <a:rPr lang="zh-CN" altLang="en-US" sz="1200" b="1" i="0" dirty="0">
                  <a:solidFill>
                    <a:srgbClr val="D66F52"/>
                  </a:solidFill>
                  <a:effectLst/>
                  <a:latin typeface="微软雅黑" panose="020B0503020204020204" charset="-122"/>
                  <a:ea typeface="微软雅黑" panose="020B0503020204020204" charset="-122"/>
                </a:rPr>
                <a:t>数据共享责任清单</a:t>
              </a:r>
              <a:r>
                <a:rPr lang="zh-CN" altLang="en-US" sz="1200" b="0" i="0" dirty="0">
                  <a:solidFill>
                    <a:srgbClr val="184199"/>
                  </a:solidFill>
                  <a:effectLst/>
                  <a:latin typeface="微软雅黑" panose="020B0503020204020204" charset="-122"/>
                  <a:ea typeface="微软雅黑" panose="020B0503020204020204" charset="-122"/>
                </a:rPr>
                <a:t>。研究建立促进企业登记、交通运输、气象等</a:t>
              </a:r>
              <a:r>
                <a:rPr lang="zh-CN" altLang="en-US" sz="1200" b="1" i="0" dirty="0">
                  <a:solidFill>
                    <a:srgbClr val="D66F52"/>
                  </a:solidFill>
                  <a:effectLst/>
                  <a:latin typeface="微软雅黑" panose="020B0503020204020204" charset="-122"/>
                  <a:ea typeface="微软雅黑" panose="020B0503020204020204" charset="-122"/>
                </a:rPr>
                <a:t>公共数据开放和数据资源有效流动的制度规范</a:t>
              </a:r>
              <a:r>
                <a:rPr lang="zh-CN" altLang="en-US" sz="1200" b="0" i="0" dirty="0">
                  <a:solidFill>
                    <a:srgbClr val="184199"/>
                  </a:solidFill>
                  <a:effectLst/>
                  <a:latin typeface="微软雅黑" panose="020B0503020204020204" charset="-122"/>
                  <a:ea typeface="微软雅黑" panose="020B0503020204020204" charset="-122"/>
                </a:rPr>
                <a:t>。</a:t>
              </a:r>
              <a:endParaRPr lang="zh-CN" altLang="en-US" sz="1200" dirty="0">
                <a:solidFill>
                  <a:srgbClr val="184199"/>
                </a:solidFill>
                <a:latin typeface="微软雅黑" panose="020B0503020204020204" charset="-122"/>
                <a:ea typeface="微软雅黑" panose="020B0503020204020204" charset="-122"/>
              </a:endParaRPr>
            </a:p>
          </p:txBody>
        </p:sp>
        <p:sp>
          <p:nvSpPr>
            <p:cNvPr id="41" name="文本框 40"/>
            <p:cNvSpPr txBox="1"/>
            <p:nvPr/>
          </p:nvSpPr>
          <p:spPr>
            <a:xfrm>
              <a:off x="6750477" y="4186870"/>
              <a:ext cx="4654197" cy="830997"/>
            </a:xfrm>
            <a:prstGeom prst="rect">
              <a:avLst/>
            </a:prstGeom>
            <a:noFill/>
          </p:spPr>
          <p:txBody>
            <a:bodyPr wrap="square">
              <a:noAutofit/>
            </a:bodyPr>
            <a:lstStyle/>
            <a:p>
              <a:r>
                <a:rPr lang="zh-CN" altLang="en-US" sz="1200" b="0" i="0" dirty="0">
                  <a:solidFill>
                    <a:srgbClr val="184199"/>
                  </a:solidFill>
                  <a:effectLst/>
                  <a:latin typeface="微软雅黑" panose="020B0503020204020204" charset="-122"/>
                  <a:ea typeface="微软雅黑" panose="020B0503020204020204" charset="-122"/>
                </a:rPr>
                <a:t>培育数字经济新产业、新业态和新模式，支持构建农业、工业、交通、教育、安防、城市管理、公共资源交易等领域</a:t>
              </a:r>
              <a:r>
                <a:rPr lang="zh-CN" altLang="en-US" sz="1200" b="1" i="0" dirty="0">
                  <a:solidFill>
                    <a:srgbClr val="D66F52"/>
                  </a:solidFill>
                  <a:effectLst/>
                  <a:latin typeface="微软雅黑" panose="020B0503020204020204" charset="-122"/>
                  <a:ea typeface="微软雅黑" panose="020B0503020204020204" charset="-122"/>
                </a:rPr>
                <a:t>规范化数据开发利用</a:t>
              </a:r>
              <a:r>
                <a:rPr lang="zh-CN" altLang="en-US" sz="1200" b="0" i="0" dirty="0">
                  <a:solidFill>
                    <a:srgbClr val="184199"/>
                  </a:solidFill>
                  <a:effectLst/>
                  <a:latin typeface="微软雅黑" panose="020B0503020204020204" charset="-122"/>
                  <a:ea typeface="微软雅黑" panose="020B0503020204020204" charset="-122"/>
                </a:rPr>
                <a:t>的场景。发挥行业协会商会作用，推动人工智能、可穿戴设备、车联网、物联网等领域</a:t>
              </a:r>
              <a:r>
                <a:rPr lang="zh-CN" altLang="en-US" sz="1200" b="1" i="0" dirty="0">
                  <a:solidFill>
                    <a:srgbClr val="D66F52"/>
                  </a:solidFill>
                  <a:effectLst/>
                  <a:latin typeface="微软雅黑" panose="020B0503020204020204" charset="-122"/>
                  <a:ea typeface="微软雅黑" panose="020B0503020204020204" charset="-122"/>
                </a:rPr>
                <a:t>数据采集标准化</a:t>
              </a:r>
              <a:r>
                <a:rPr lang="zh-CN" altLang="en-US" sz="1200" b="0" i="0" dirty="0">
                  <a:solidFill>
                    <a:srgbClr val="184199"/>
                  </a:solidFill>
                  <a:effectLst/>
                  <a:latin typeface="微软雅黑" panose="020B0503020204020204" charset="-122"/>
                  <a:ea typeface="微软雅黑" panose="020B0503020204020204" charset="-122"/>
                </a:rPr>
                <a:t>。</a:t>
              </a:r>
              <a:endParaRPr lang="zh-CN" altLang="en-US" sz="1200" dirty="0">
                <a:solidFill>
                  <a:srgbClr val="184199"/>
                </a:solidFill>
                <a:latin typeface="微软雅黑" panose="020B0503020204020204" charset="-122"/>
                <a:ea typeface="微软雅黑" panose="020B0503020204020204" charset="-122"/>
              </a:endParaRPr>
            </a:p>
          </p:txBody>
        </p:sp>
        <p:sp>
          <p:nvSpPr>
            <p:cNvPr id="43" name="文本框 42"/>
            <p:cNvSpPr txBox="1"/>
            <p:nvPr/>
          </p:nvSpPr>
          <p:spPr>
            <a:xfrm>
              <a:off x="6750477" y="5832313"/>
              <a:ext cx="4654197" cy="830997"/>
            </a:xfrm>
            <a:prstGeom prst="rect">
              <a:avLst/>
            </a:prstGeom>
            <a:noFill/>
          </p:spPr>
          <p:txBody>
            <a:bodyPr wrap="square">
              <a:noAutofit/>
            </a:bodyPr>
            <a:lstStyle/>
            <a:p>
              <a:r>
                <a:rPr lang="zh-CN" altLang="en-US" sz="1200" b="0" i="0" dirty="0">
                  <a:solidFill>
                    <a:srgbClr val="184199"/>
                  </a:solidFill>
                  <a:effectLst/>
                  <a:latin typeface="微软雅黑" panose="020B0503020204020204" charset="-122"/>
                  <a:ea typeface="微软雅黑" panose="020B0503020204020204" charset="-122"/>
                </a:rPr>
                <a:t>探索建立统一规范的</a:t>
              </a:r>
              <a:r>
                <a:rPr lang="zh-CN" altLang="en-US" sz="1200" b="1" dirty="0">
                  <a:solidFill>
                    <a:srgbClr val="D66F52"/>
                  </a:solidFill>
                  <a:effectLst/>
                  <a:latin typeface="微软雅黑" panose="020B0503020204020204" charset="-122"/>
                  <a:ea typeface="微软雅黑" panose="020B0503020204020204" charset="-122"/>
                </a:rPr>
                <a:t>数据管理制度</a:t>
              </a:r>
              <a:r>
                <a:rPr lang="zh-CN" altLang="en-US" sz="1200" b="0" i="0" dirty="0">
                  <a:solidFill>
                    <a:srgbClr val="184199"/>
                  </a:solidFill>
                  <a:effectLst/>
                  <a:latin typeface="微软雅黑" panose="020B0503020204020204" charset="-122"/>
                  <a:ea typeface="微软雅黑" panose="020B0503020204020204" charset="-122"/>
                </a:rPr>
                <a:t>，提高数据质量和规范性，丰富数据产品。研究根据数据性质</a:t>
              </a:r>
              <a:r>
                <a:rPr lang="zh-CN" altLang="en-US" sz="1200" i="0" dirty="0">
                  <a:solidFill>
                    <a:srgbClr val="184199"/>
                  </a:solidFill>
                  <a:effectLst/>
                  <a:latin typeface="微软雅黑" panose="020B0503020204020204" charset="-122"/>
                  <a:ea typeface="微软雅黑" panose="020B0503020204020204" charset="-122"/>
                </a:rPr>
                <a:t>完善</a:t>
              </a:r>
              <a:r>
                <a:rPr lang="zh-CN" altLang="en-US" sz="1200" b="1" i="0" dirty="0">
                  <a:solidFill>
                    <a:srgbClr val="D66F52"/>
                  </a:solidFill>
                  <a:effectLst/>
                  <a:latin typeface="微软雅黑" panose="020B0503020204020204" charset="-122"/>
                  <a:ea typeface="微软雅黑" panose="020B0503020204020204" charset="-122"/>
                </a:rPr>
                <a:t>产权性质</a:t>
              </a:r>
              <a:r>
                <a:rPr lang="zh-CN" altLang="en-US" sz="1200" b="0" i="0" dirty="0">
                  <a:solidFill>
                    <a:srgbClr val="184199"/>
                  </a:solidFill>
                  <a:effectLst/>
                  <a:latin typeface="微软雅黑" panose="020B0503020204020204" charset="-122"/>
                  <a:ea typeface="微软雅黑" panose="020B0503020204020204" charset="-122"/>
                </a:rPr>
                <a:t>。制定</a:t>
              </a:r>
              <a:r>
                <a:rPr lang="zh-CN" altLang="en-US" sz="1200" b="1" i="0" dirty="0">
                  <a:solidFill>
                    <a:srgbClr val="D66F52"/>
                  </a:solidFill>
                  <a:effectLst/>
                  <a:latin typeface="微软雅黑" panose="020B0503020204020204" charset="-122"/>
                  <a:ea typeface="微软雅黑" panose="020B0503020204020204" charset="-122"/>
                </a:rPr>
                <a:t>数据隐私保护制度</a:t>
              </a:r>
              <a:r>
                <a:rPr lang="zh-CN" altLang="en-US" sz="1200" i="0" dirty="0">
                  <a:solidFill>
                    <a:srgbClr val="184199"/>
                  </a:solidFill>
                  <a:effectLst/>
                  <a:latin typeface="微软雅黑" panose="020B0503020204020204" charset="-122"/>
                  <a:ea typeface="微软雅黑" panose="020B0503020204020204" charset="-122"/>
                </a:rPr>
                <a:t>和</a:t>
              </a:r>
              <a:r>
                <a:rPr lang="zh-CN" altLang="en-US" sz="1200" b="1" i="0" dirty="0">
                  <a:solidFill>
                    <a:srgbClr val="D66F52"/>
                  </a:solidFill>
                  <a:effectLst/>
                  <a:latin typeface="微软雅黑" panose="020B0503020204020204" charset="-122"/>
                  <a:ea typeface="微软雅黑" panose="020B0503020204020204" charset="-122"/>
                </a:rPr>
                <a:t>安全审查制度</a:t>
              </a:r>
              <a:r>
                <a:rPr lang="zh-CN" altLang="en-US" sz="1200" b="0" i="0" dirty="0">
                  <a:solidFill>
                    <a:srgbClr val="184199"/>
                  </a:solidFill>
                  <a:effectLst/>
                  <a:latin typeface="微软雅黑" panose="020B0503020204020204" charset="-122"/>
                  <a:ea typeface="微软雅黑" panose="020B0503020204020204" charset="-122"/>
                </a:rPr>
                <a:t>。推动完善适用于大数据环境下的</a:t>
              </a:r>
              <a:r>
                <a:rPr lang="zh-CN" altLang="en-US" sz="1200" b="1" i="0" dirty="0">
                  <a:solidFill>
                    <a:srgbClr val="D66F52"/>
                  </a:solidFill>
                  <a:effectLst/>
                  <a:latin typeface="微软雅黑" panose="020B0503020204020204" charset="-122"/>
                  <a:ea typeface="微软雅黑" panose="020B0503020204020204" charset="-122"/>
                </a:rPr>
                <a:t>数据分类分级安全保护制度</a:t>
              </a:r>
              <a:r>
                <a:rPr lang="zh-CN" altLang="en-US" sz="1200" b="0" i="0" dirty="0">
                  <a:solidFill>
                    <a:srgbClr val="184199"/>
                  </a:solidFill>
                  <a:effectLst/>
                  <a:latin typeface="微软雅黑" panose="020B0503020204020204" charset="-122"/>
                  <a:ea typeface="微软雅黑" panose="020B0503020204020204" charset="-122"/>
                </a:rPr>
                <a:t>，加强对政务数据、企业商业秘密和个人数据的保护。</a:t>
              </a:r>
              <a:endParaRPr lang="zh-CN" altLang="en-US" sz="1200" dirty="0">
                <a:solidFill>
                  <a:srgbClr val="184199"/>
                </a:solidFill>
                <a:latin typeface="微软雅黑" panose="020B0503020204020204" charset="-122"/>
                <a:ea typeface="微软雅黑" panose="020B0503020204020204" charset="-122"/>
              </a:endParaRPr>
            </a:p>
          </p:txBody>
        </p:sp>
        <p:sp>
          <p:nvSpPr>
            <p:cNvPr id="56" name="矩形 55"/>
            <p:cNvSpPr/>
            <p:nvPr/>
          </p:nvSpPr>
          <p:spPr>
            <a:xfrm>
              <a:off x="781104" y="2299703"/>
              <a:ext cx="5668858" cy="1828843"/>
            </a:xfrm>
            <a:prstGeom prst="rect">
              <a:avLst/>
            </a:prstGeom>
            <a:noFill/>
            <a:ln>
              <a:solidFill>
                <a:srgbClr val="1841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078722" y="2104448"/>
              <a:ext cx="3072881" cy="390510"/>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rPr>
                <a:t>总体要求</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pPr algn="r"/>
            <a:r>
              <a:rPr kumimoji="1" lang="en-US" altLang="zh-CN" dirty="0"/>
              <a:t>THANK YOU</a:t>
            </a:r>
            <a:endParaRPr kumimoji="1" lang="zh-CN" altLang="en-US" dirty="0"/>
          </a:p>
        </p:txBody>
      </p:sp>
      <p:sp>
        <p:nvSpPr>
          <p:cNvPr id="3" name="文本占位符 2"/>
          <p:cNvSpPr>
            <a:spLocks noGrp="1"/>
          </p:cNvSpPr>
          <p:nvPr>
            <p:ph type="body" sz="quarter" idx="15"/>
          </p:nvPr>
        </p:nvSpPr>
        <p:spPr/>
        <p:txBody>
          <a:bodyPr/>
          <a:lstStyle/>
          <a:p>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表决通过</a:t>
            </a:r>
            <a:endParaRPr kumimoji="1" lang="zh-CN" altLang="en-US" dirty="0"/>
          </a:p>
        </p:txBody>
      </p:sp>
      <p:grpSp>
        <p:nvGrpSpPr>
          <p:cNvPr id="4" name="组合 3"/>
          <p:cNvGrpSpPr/>
          <p:nvPr/>
        </p:nvGrpSpPr>
        <p:grpSpPr>
          <a:xfrm>
            <a:off x="667330" y="665330"/>
            <a:ext cx="10857340" cy="5959908"/>
            <a:chOff x="667330" y="665330"/>
            <a:chExt cx="10857340" cy="5959908"/>
          </a:xfrm>
        </p:grpSpPr>
        <p:sp>
          <p:nvSpPr>
            <p:cNvPr id="8" name="矩形 7"/>
            <p:cNvSpPr/>
            <p:nvPr/>
          </p:nvSpPr>
          <p:spPr>
            <a:xfrm>
              <a:off x="667330" y="665330"/>
              <a:ext cx="10857340" cy="1199002"/>
            </a:xfrm>
            <a:prstGeom prst="rect">
              <a:avLst/>
            </a:prstGeom>
          </p:spPr>
          <p:txBody>
            <a:bodyPr wrap="square">
              <a:noAutofit/>
            </a:bodyPr>
            <a:lstStyle/>
            <a:p>
              <a:pPr indent="457200" algn="just">
                <a:lnSpc>
                  <a:spcPct val="150000"/>
                </a:lnSpc>
              </a:pP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2021</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年</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8</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月</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20</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日</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，十三届全国人大常委会第三十次会议表决通过了</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中华人民共和国个人信息保护法</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，自</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2021</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年</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11</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月</a:t>
              </a:r>
              <a:r>
                <a:rPr lang="en-US" altLang="zh-CN" sz="1600" b="1" dirty="0">
                  <a:solidFill>
                    <a:srgbClr val="D66F52"/>
                  </a:solidFill>
                  <a:latin typeface="微软雅黑" panose="020B0503020204020204" charset="-122"/>
                  <a:ea typeface="微软雅黑" panose="020B0503020204020204" charset="-122"/>
                  <a:cs typeface="微软雅黑" panose="020B0503020204020204" charset="-122"/>
                </a:rPr>
                <a:t>1</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日</a:t>
              </a:r>
              <a:r>
                <a:rPr lang="zh-CN" altLang="en-US" sz="1600" dirty="0">
                  <a:solidFill>
                    <a:srgbClr val="184199"/>
                  </a:solidFill>
                  <a:latin typeface="微软雅黑" panose="020B0503020204020204" charset="-122"/>
                  <a:ea typeface="微软雅黑" panose="020B0503020204020204" charset="-122"/>
                </a:rPr>
                <a:t>起施行</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个人信息保护法</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与</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数据安全法</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网络安全法</a:t>
              </a:r>
              <a:r>
                <a:rPr lang="en-US" altLang="zh-CN"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一起成为</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数据安全领域基础性法律体系“三驾马车”</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，保证</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个人信息保护有法可依</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，同时将</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个人信息保护提升至国家层面的新高度</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5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67331" y="6286684"/>
              <a:ext cx="4861009"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b="1">
                  <a:solidFill>
                    <a:srgbClr val="D66F52"/>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rgbClr val="184199"/>
                  </a:solidFill>
                </a:rPr>
                <a:t>数据安全领域基础性法律体系“三驾马车”</a:t>
              </a:r>
              <a:endParaRPr lang="zh-CN" altLang="en-US" dirty="0">
                <a:solidFill>
                  <a:srgbClr val="184199"/>
                </a:solidFill>
              </a:endParaRPr>
            </a:p>
          </p:txBody>
        </p:sp>
        <p:sp>
          <p:nvSpPr>
            <p:cNvPr id="23" name="箭头: 五边形 22"/>
            <p:cNvSpPr/>
            <p:nvPr/>
          </p:nvSpPr>
          <p:spPr>
            <a:xfrm>
              <a:off x="6096000" y="1864332"/>
              <a:ext cx="5428670" cy="317597"/>
            </a:xfrm>
            <a:prstGeom prst="homePlate">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加强个人信息保护法制保障的客观要求</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7" name="文本框 26"/>
            <p:cNvSpPr txBox="1"/>
            <p:nvPr/>
          </p:nvSpPr>
          <p:spPr>
            <a:xfrm>
              <a:off x="6096000" y="2213164"/>
              <a:ext cx="5428670" cy="1529112"/>
            </a:xfrm>
            <a:prstGeom prst="rect">
              <a:avLst/>
            </a:prstGeom>
            <a:noFill/>
          </p:spPr>
          <p:txBody>
            <a:bodyPr wrap="square">
              <a:noAutofit/>
            </a:bodyPr>
            <a:lstStyle/>
            <a:p>
              <a:r>
                <a:rPr lang="zh-CN" altLang="en-US" sz="1200" b="0" i="0" dirty="0">
                  <a:solidFill>
                    <a:srgbClr val="184199"/>
                  </a:solidFill>
                  <a:effectLst/>
                  <a:latin typeface="微软雅黑" panose="020B0503020204020204" charset="-122"/>
                  <a:ea typeface="微软雅黑" panose="020B0503020204020204" charset="-122"/>
                </a:rPr>
                <a:t>党的十八大以来，全国人大及其常委会在制定关于加强网络信息保护的决定、网络安全法、</a:t>
              </a:r>
              <a:r>
                <a:rPr lang="zh-CN" altLang="en-US" sz="1200" dirty="0">
                  <a:solidFill>
                    <a:srgbClr val="184199"/>
                  </a:solidFill>
                  <a:latin typeface="微软雅黑" panose="020B0503020204020204" charset="-122"/>
                  <a:ea typeface="微软雅黑" panose="020B0503020204020204" charset="-122"/>
                </a:rPr>
                <a:t>电子商务法、修改消费者权益保护法等立法工作中，确立了个人信息保护的主要规则；在修改刑法中，完善了惩治侵害个人信息犯罪的法律制度；在编纂民法典中，将个人信息受法律保护作为一项重要民事权利作出规定。</a:t>
              </a:r>
              <a:r>
                <a:rPr lang="zh-CN" altLang="en-US" sz="1200" b="1" dirty="0">
                  <a:solidFill>
                    <a:srgbClr val="D66F52"/>
                  </a:solidFill>
                  <a:latin typeface="微软雅黑" panose="020B0503020204020204" charset="-122"/>
                  <a:ea typeface="微软雅黑" panose="020B0503020204020204" charset="-122"/>
                </a:rPr>
                <a:t>我国个人信息保护法律</a:t>
              </a:r>
              <a:r>
                <a:rPr lang="zh-CN" altLang="en-US" sz="1200" b="1" i="0" dirty="0">
                  <a:solidFill>
                    <a:srgbClr val="D66F52"/>
                  </a:solidFill>
                  <a:effectLst/>
                  <a:latin typeface="微软雅黑" panose="020B0503020204020204" charset="-122"/>
                  <a:ea typeface="微软雅黑" panose="020B0503020204020204" charset="-122"/>
                </a:rPr>
                <a:t>制度逐步建立</a:t>
              </a:r>
              <a:r>
                <a:rPr lang="zh-CN" altLang="en-US" sz="1200" b="0" i="0" dirty="0">
                  <a:solidFill>
                    <a:srgbClr val="184199"/>
                  </a:solidFill>
                  <a:effectLst/>
                  <a:latin typeface="微软雅黑" panose="020B0503020204020204" charset="-122"/>
                  <a:ea typeface="微软雅黑" panose="020B0503020204020204" charset="-122"/>
                </a:rPr>
                <a:t>，但</a:t>
              </a:r>
              <a:r>
                <a:rPr lang="zh-CN" altLang="en-US" sz="1200" b="1" i="0" dirty="0">
                  <a:solidFill>
                    <a:srgbClr val="D66F52"/>
                  </a:solidFill>
                  <a:effectLst/>
                  <a:latin typeface="微软雅黑" panose="020B0503020204020204" charset="-122"/>
                  <a:ea typeface="微软雅黑" panose="020B0503020204020204" charset="-122"/>
                </a:rPr>
                <a:t>仍难以适应信息化快速发展的现实情况和人民日益增长的美好生活需要</a:t>
              </a:r>
              <a:r>
                <a:rPr lang="zh-CN" altLang="en-US" sz="1200" b="0" i="0" dirty="0">
                  <a:solidFill>
                    <a:srgbClr val="184199"/>
                  </a:solidFill>
                  <a:effectLst/>
                  <a:latin typeface="微软雅黑" panose="020B0503020204020204" charset="-122"/>
                  <a:ea typeface="微软雅黑" panose="020B0503020204020204" charset="-122"/>
                </a:rPr>
                <a:t>。因此，应当在现行法律基础上制定出台专门法律，增强法律规范的系统性、针对性和</a:t>
              </a:r>
              <a:r>
                <a:rPr lang="zh-CN" altLang="en-US" sz="1200" dirty="0">
                  <a:solidFill>
                    <a:srgbClr val="184199"/>
                  </a:solidFill>
                  <a:latin typeface="微软雅黑" panose="020B0503020204020204" charset="-122"/>
                  <a:ea typeface="微软雅黑" panose="020B0503020204020204" charset="-122"/>
                </a:rPr>
                <a:t>可操作性，在个人信息保护方面形成更加完备的制度、提供更加有力的法律保障。</a:t>
              </a:r>
              <a:endParaRPr lang="zh-CN" altLang="en-US" sz="1200" dirty="0">
                <a:solidFill>
                  <a:srgbClr val="184199"/>
                </a:solidFill>
                <a:latin typeface="微软雅黑" panose="020B0503020204020204" charset="-122"/>
                <a:ea typeface="微软雅黑" panose="020B0503020204020204" charset="-122"/>
              </a:endParaRPr>
            </a:p>
          </p:txBody>
        </p:sp>
        <p:sp>
          <p:nvSpPr>
            <p:cNvPr id="28" name="箭头: 五边形 27"/>
            <p:cNvSpPr/>
            <p:nvPr/>
          </p:nvSpPr>
          <p:spPr>
            <a:xfrm>
              <a:off x="6096000" y="3773511"/>
              <a:ext cx="5428670" cy="317597"/>
            </a:xfrm>
            <a:prstGeom prst="homePlate">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维护网络空间良好生态的现实需要</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9" name="箭头: 五边形 28"/>
            <p:cNvSpPr/>
            <p:nvPr/>
          </p:nvSpPr>
          <p:spPr>
            <a:xfrm>
              <a:off x="6096000" y="5123360"/>
              <a:ext cx="5428670" cy="317597"/>
            </a:xfrm>
            <a:prstGeom prst="homePlate">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促进数字经济健康发展的重要举措</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0" name="文本框 29"/>
            <p:cNvSpPr txBox="1"/>
            <p:nvPr/>
          </p:nvSpPr>
          <p:spPr>
            <a:xfrm>
              <a:off x="6096000" y="4122343"/>
              <a:ext cx="5428670" cy="969782"/>
            </a:xfrm>
            <a:prstGeom prst="rect">
              <a:avLst/>
            </a:prstGeom>
            <a:noFill/>
          </p:spPr>
          <p:txBody>
            <a:bodyPr wrap="square">
              <a:noAutofit/>
            </a:bodyPr>
            <a:lstStyle/>
            <a:p>
              <a:r>
                <a:rPr lang="zh-CN" altLang="en-US" sz="1200" b="0" i="0" dirty="0">
                  <a:solidFill>
                    <a:srgbClr val="184199"/>
                  </a:solidFill>
                  <a:effectLst/>
                  <a:latin typeface="微软雅黑" panose="020B0503020204020204" charset="-122"/>
                  <a:ea typeface="微软雅黑" panose="020B0503020204020204" charset="-122"/>
                </a:rPr>
                <a:t>网络空间是亿万民众共同的家园，必须在法治轨道上运行。违法收集、使用个人信息等行为不仅损害人民群众的切身利益，而且危害交易安全，扰乱市场竞争，破坏网络空间秩序。因此，应当制定出台专门法律，</a:t>
              </a:r>
              <a:r>
                <a:rPr lang="zh-CN" altLang="en-US" sz="1200" b="1" i="0" dirty="0">
                  <a:solidFill>
                    <a:srgbClr val="D66F52"/>
                  </a:solidFill>
                  <a:effectLst/>
                  <a:latin typeface="微软雅黑" panose="020B0503020204020204" charset="-122"/>
                  <a:ea typeface="微软雅黑" panose="020B0503020204020204" charset="-122"/>
                </a:rPr>
                <a:t>以严密的制度</a:t>
              </a:r>
              <a:r>
                <a:rPr lang="zh-CN" altLang="en-US" sz="1200" b="0" i="0" dirty="0">
                  <a:solidFill>
                    <a:srgbClr val="184199"/>
                  </a:solidFill>
                  <a:effectLst/>
                  <a:latin typeface="微软雅黑" panose="020B0503020204020204" charset="-122"/>
                  <a:ea typeface="微软雅黑" panose="020B0503020204020204" charset="-122"/>
                </a:rPr>
                <a:t>、</a:t>
              </a:r>
              <a:r>
                <a:rPr lang="zh-CN" altLang="en-US" sz="1200" b="1" i="0" dirty="0">
                  <a:solidFill>
                    <a:srgbClr val="D66F52"/>
                  </a:solidFill>
                  <a:effectLst/>
                  <a:latin typeface="微软雅黑" panose="020B0503020204020204" charset="-122"/>
                  <a:ea typeface="微软雅黑" panose="020B0503020204020204" charset="-122"/>
                </a:rPr>
                <a:t>严格的标准</a:t>
              </a:r>
              <a:r>
                <a:rPr lang="zh-CN" altLang="en-US" sz="1200" b="0" i="0" dirty="0">
                  <a:solidFill>
                    <a:srgbClr val="184199"/>
                  </a:solidFill>
                  <a:effectLst/>
                  <a:latin typeface="微软雅黑" panose="020B0503020204020204" charset="-122"/>
                  <a:ea typeface="微软雅黑" panose="020B0503020204020204" charset="-122"/>
                </a:rPr>
                <a:t>、</a:t>
              </a:r>
              <a:r>
                <a:rPr lang="zh-CN" altLang="en-US" sz="1200" b="1" i="0" dirty="0">
                  <a:solidFill>
                    <a:srgbClr val="D66F52"/>
                  </a:solidFill>
                  <a:effectLst/>
                  <a:latin typeface="微软雅黑" panose="020B0503020204020204" charset="-122"/>
                  <a:ea typeface="微软雅黑" panose="020B0503020204020204" charset="-122"/>
                </a:rPr>
                <a:t>严厉的责任</a:t>
              </a:r>
              <a:r>
                <a:rPr lang="zh-CN" altLang="en-US" sz="1200" b="0" i="0" dirty="0">
                  <a:solidFill>
                    <a:srgbClr val="184199"/>
                  </a:solidFill>
                  <a:effectLst/>
                  <a:latin typeface="微软雅黑" panose="020B0503020204020204" charset="-122"/>
                  <a:ea typeface="微软雅黑" panose="020B0503020204020204" charset="-122"/>
                </a:rPr>
                <a:t>，</a:t>
              </a:r>
              <a:r>
                <a:rPr lang="zh-CN" altLang="en-US" sz="1200" b="1" i="0" dirty="0">
                  <a:solidFill>
                    <a:srgbClr val="D66F52"/>
                  </a:solidFill>
                  <a:effectLst/>
                  <a:latin typeface="微软雅黑" panose="020B0503020204020204" charset="-122"/>
                  <a:ea typeface="微软雅黑" panose="020B0503020204020204" charset="-122"/>
                </a:rPr>
                <a:t>规范个人信息处理活动</a:t>
              </a:r>
              <a:r>
                <a:rPr lang="zh-CN" altLang="en-US" sz="1200" b="0" i="0" dirty="0">
                  <a:solidFill>
                    <a:srgbClr val="184199"/>
                  </a:solidFill>
                  <a:effectLst/>
                  <a:latin typeface="微软雅黑" panose="020B0503020204020204" charset="-122"/>
                  <a:ea typeface="微软雅黑" panose="020B0503020204020204" charset="-122"/>
                </a:rPr>
                <a:t>，</a:t>
              </a:r>
              <a:r>
                <a:rPr lang="zh-CN" altLang="en-US" sz="1200" b="1" i="0" dirty="0">
                  <a:solidFill>
                    <a:srgbClr val="D66F52"/>
                  </a:solidFill>
                  <a:effectLst/>
                  <a:latin typeface="微软雅黑" panose="020B0503020204020204" charset="-122"/>
                  <a:ea typeface="微软雅黑" panose="020B0503020204020204" charset="-122"/>
                </a:rPr>
                <a:t>落实企业、机构等个人信息处理者的法律义务和责任</a:t>
              </a:r>
              <a:r>
                <a:rPr lang="zh-CN" altLang="en-US" sz="1200" b="0" i="0" dirty="0">
                  <a:solidFill>
                    <a:srgbClr val="184199"/>
                  </a:solidFill>
                  <a:effectLst/>
                  <a:latin typeface="微软雅黑" panose="020B0503020204020204" charset="-122"/>
                  <a:ea typeface="微软雅黑" panose="020B0503020204020204" charset="-122"/>
                </a:rPr>
                <a:t>，维护网络空间良好生态。</a:t>
              </a:r>
              <a:endParaRPr lang="zh-CN" altLang="en-US" sz="1200" b="0" i="0" dirty="0">
                <a:solidFill>
                  <a:srgbClr val="184199"/>
                </a:solidFill>
                <a:effectLst/>
                <a:latin typeface="微软雅黑" panose="020B0503020204020204" charset="-122"/>
                <a:ea typeface="微软雅黑" panose="020B0503020204020204" charset="-122"/>
              </a:endParaRPr>
            </a:p>
          </p:txBody>
        </p:sp>
        <p:sp>
          <p:nvSpPr>
            <p:cNvPr id="31" name="文本框 30"/>
            <p:cNvSpPr txBox="1"/>
            <p:nvPr/>
          </p:nvSpPr>
          <p:spPr>
            <a:xfrm>
              <a:off x="6096000" y="5472190"/>
              <a:ext cx="5428670" cy="1153048"/>
            </a:xfrm>
            <a:prstGeom prst="rect">
              <a:avLst/>
            </a:prstGeom>
            <a:noFill/>
          </p:spPr>
          <p:txBody>
            <a:bodyPr wrap="square">
              <a:noAutofit/>
            </a:bodyPr>
            <a:lstStyle/>
            <a:p>
              <a:r>
                <a:rPr lang="zh-CN" altLang="en-US" sz="1200" b="0" i="0" dirty="0">
                  <a:solidFill>
                    <a:srgbClr val="184199"/>
                  </a:solidFill>
                  <a:effectLst/>
                  <a:latin typeface="微软雅黑" panose="020B0503020204020204" charset="-122"/>
                  <a:ea typeface="微软雅黑" panose="020B0503020204020204" charset="-122"/>
                </a:rPr>
                <a:t>当前，以数据为新生产要素的数字经济蓬勃发展，</a:t>
              </a:r>
              <a:r>
                <a:rPr lang="zh-CN" altLang="en-US" sz="1200" b="1" i="0" dirty="0">
                  <a:solidFill>
                    <a:srgbClr val="D66F52"/>
                  </a:solidFill>
                  <a:effectLst/>
                  <a:latin typeface="微软雅黑" panose="020B0503020204020204" charset="-122"/>
                  <a:ea typeface="微软雅黑" panose="020B0503020204020204" charset="-122"/>
                </a:rPr>
                <a:t>数据的竞争已成为国际竞争的重要领域</a:t>
              </a:r>
              <a:r>
                <a:rPr lang="zh-CN" altLang="en-US" sz="1200" b="0" i="0" dirty="0">
                  <a:solidFill>
                    <a:srgbClr val="184199"/>
                  </a:solidFill>
                  <a:effectLst/>
                  <a:latin typeface="微软雅黑" panose="020B0503020204020204" charset="-122"/>
                  <a:ea typeface="微软雅黑" panose="020B0503020204020204" charset="-122"/>
                </a:rPr>
                <a:t>，而</a:t>
              </a:r>
              <a:r>
                <a:rPr lang="zh-CN" altLang="en-US" sz="1200" b="1" i="0" dirty="0">
                  <a:solidFill>
                    <a:srgbClr val="D66F52"/>
                  </a:solidFill>
                  <a:effectLst/>
                  <a:latin typeface="微软雅黑" panose="020B0503020204020204" charset="-122"/>
                  <a:ea typeface="微软雅黑" panose="020B0503020204020204" charset="-122"/>
                </a:rPr>
                <a:t>个人信息数据是大数据的核心和基础</a:t>
              </a:r>
              <a:r>
                <a:rPr lang="zh-CN" altLang="en-US" sz="1200" b="0" i="0" dirty="0">
                  <a:solidFill>
                    <a:srgbClr val="184199"/>
                  </a:solidFill>
                  <a:effectLst/>
                  <a:latin typeface="微软雅黑" panose="020B0503020204020204" charset="-122"/>
                  <a:ea typeface="微软雅黑" panose="020B0503020204020204" charset="-122"/>
                </a:rPr>
                <a:t>。党的十九大报告提出了建设网络强国、数字中国、智慧社会的任务要求。按照这一要求，应当</a:t>
              </a:r>
              <a:r>
                <a:rPr lang="zh-CN" altLang="en-US" sz="1200" b="1" i="0" dirty="0">
                  <a:solidFill>
                    <a:srgbClr val="D66F52"/>
                  </a:solidFill>
                  <a:effectLst/>
                  <a:latin typeface="微软雅黑" panose="020B0503020204020204" charset="-122"/>
                  <a:ea typeface="微软雅黑" panose="020B0503020204020204" charset="-122"/>
                </a:rPr>
                <a:t>统筹个人信息保护与利用</a:t>
              </a:r>
              <a:r>
                <a:rPr lang="zh-CN" altLang="en-US" sz="1200" b="0" i="0" dirty="0">
                  <a:solidFill>
                    <a:srgbClr val="184199"/>
                  </a:solidFill>
                  <a:effectLst/>
                  <a:latin typeface="微软雅黑" panose="020B0503020204020204" charset="-122"/>
                  <a:ea typeface="微软雅黑" panose="020B0503020204020204" charset="-122"/>
                </a:rPr>
                <a:t>，通过立法</a:t>
              </a:r>
              <a:r>
                <a:rPr lang="zh-CN" altLang="en-US" sz="1200" b="1" i="0" dirty="0">
                  <a:solidFill>
                    <a:srgbClr val="D66F52"/>
                  </a:solidFill>
                  <a:effectLst/>
                  <a:latin typeface="微软雅黑" panose="020B0503020204020204" charset="-122"/>
                  <a:ea typeface="微软雅黑" panose="020B0503020204020204" charset="-122"/>
                </a:rPr>
                <a:t>建立权责明确</a:t>
              </a:r>
              <a:r>
                <a:rPr lang="zh-CN" altLang="en-US" sz="1200" i="0" dirty="0">
                  <a:solidFill>
                    <a:srgbClr val="184199"/>
                  </a:solidFill>
                  <a:effectLst/>
                  <a:latin typeface="微软雅黑" panose="020B0503020204020204" charset="-122"/>
                  <a:ea typeface="微软雅黑" panose="020B0503020204020204" charset="-122"/>
                </a:rPr>
                <a:t>、</a:t>
              </a:r>
              <a:r>
                <a:rPr lang="zh-CN" altLang="en-US" sz="1200" b="1" i="0" dirty="0">
                  <a:solidFill>
                    <a:srgbClr val="D66F52"/>
                  </a:solidFill>
                  <a:effectLst/>
                  <a:latin typeface="微软雅黑" panose="020B0503020204020204" charset="-122"/>
                  <a:ea typeface="微软雅黑" panose="020B0503020204020204" charset="-122"/>
                </a:rPr>
                <a:t>保护有效</a:t>
              </a:r>
              <a:r>
                <a:rPr lang="zh-CN" altLang="en-US" sz="1200" i="0" dirty="0">
                  <a:solidFill>
                    <a:srgbClr val="184199"/>
                  </a:solidFill>
                  <a:effectLst/>
                  <a:latin typeface="微软雅黑" panose="020B0503020204020204" charset="-122"/>
                  <a:ea typeface="微软雅黑" panose="020B0503020204020204" charset="-122"/>
                </a:rPr>
                <a:t>、</a:t>
              </a:r>
              <a:r>
                <a:rPr lang="zh-CN" altLang="en-US" sz="1200" b="1" i="0" dirty="0">
                  <a:solidFill>
                    <a:srgbClr val="D66F52"/>
                  </a:solidFill>
                  <a:effectLst/>
                  <a:latin typeface="微软雅黑" panose="020B0503020204020204" charset="-122"/>
                  <a:ea typeface="微软雅黑" panose="020B0503020204020204" charset="-122"/>
                </a:rPr>
                <a:t>利用规范的制度规则</a:t>
              </a:r>
              <a:r>
                <a:rPr lang="zh-CN" altLang="en-US" sz="1200" b="0" i="0" dirty="0">
                  <a:solidFill>
                    <a:srgbClr val="184199"/>
                  </a:solidFill>
                  <a:effectLst/>
                  <a:latin typeface="微软雅黑" panose="020B0503020204020204" charset="-122"/>
                  <a:ea typeface="微软雅黑" panose="020B0503020204020204" charset="-122"/>
                </a:rPr>
                <a:t>，在</a:t>
              </a:r>
              <a:r>
                <a:rPr lang="zh-CN" altLang="en-US" sz="1200" i="0" dirty="0">
                  <a:solidFill>
                    <a:srgbClr val="184199"/>
                  </a:solidFill>
                  <a:effectLst/>
                  <a:latin typeface="微软雅黑" panose="020B0503020204020204" charset="-122"/>
                  <a:ea typeface="微软雅黑" panose="020B0503020204020204" charset="-122"/>
                </a:rPr>
                <a:t>保障个人信息权益的基础上，</a:t>
              </a:r>
              <a:r>
                <a:rPr lang="zh-CN" altLang="en-US" sz="1200" b="1" i="0" dirty="0">
                  <a:solidFill>
                    <a:srgbClr val="D66F52"/>
                  </a:solidFill>
                  <a:effectLst/>
                  <a:latin typeface="微软雅黑" panose="020B0503020204020204" charset="-122"/>
                  <a:ea typeface="微软雅黑" panose="020B0503020204020204" charset="-122"/>
                </a:rPr>
                <a:t>促进信息数据依法合理有效利用</a:t>
              </a:r>
              <a:r>
                <a:rPr lang="zh-CN" altLang="en-US" sz="1200" i="0" dirty="0">
                  <a:solidFill>
                    <a:srgbClr val="184199"/>
                  </a:solidFill>
                  <a:effectLst/>
                  <a:latin typeface="微软雅黑" panose="020B0503020204020204" charset="-122"/>
                  <a:ea typeface="微软雅黑" panose="020B0503020204020204" charset="-122"/>
                </a:rPr>
                <a:t>，推动数字经济持续健康发展</a:t>
              </a:r>
              <a:r>
                <a:rPr lang="zh-CN" altLang="en-US" sz="1200" b="0" i="0" dirty="0">
                  <a:solidFill>
                    <a:srgbClr val="184199"/>
                  </a:solidFill>
                  <a:effectLst/>
                  <a:latin typeface="微软雅黑" panose="020B0503020204020204" charset="-122"/>
                  <a:ea typeface="微软雅黑" panose="020B0503020204020204" charset="-122"/>
                </a:rPr>
                <a:t>。</a:t>
              </a:r>
              <a:endParaRPr lang="zh-CN" altLang="en-US" sz="1200" b="0" i="0" dirty="0">
                <a:solidFill>
                  <a:srgbClr val="184199"/>
                </a:solidFill>
                <a:effectLst/>
                <a:latin typeface="微软雅黑" panose="020B0503020204020204" charset="-122"/>
                <a:ea typeface="微软雅黑" panose="020B0503020204020204" charset="-122"/>
              </a:endParaRPr>
            </a:p>
          </p:txBody>
        </p:sp>
        <p:pic>
          <p:nvPicPr>
            <p:cNvPr id="7" name="图片 6"/>
            <p:cNvPicPr/>
            <p:nvPr/>
          </p:nvPicPr>
          <p:blipFill rotWithShape="1">
            <a:blip r:embed="rId1"/>
            <a:srcRect l="5388" t="3139" r="4612" b="1959"/>
            <a:stretch>
              <a:fillRect/>
            </a:stretch>
          </p:blipFill>
          <p:spPr>
            <a:xfrm>
              <a:off x="667330" y="3183897"/>
              <a:ext cx="1532466" cy="2118857"/>
            </a:xfrm>
            <a:prstGeom prst="rect">
              <a:avLst/>
            </a:prstGeom>
            <a:solidFill>
              <a:schemeClr val="accent1">
                <a:lumMod val="20000"/>
                <a:lumOff val="80000"/>
              </a:schemeClr>
            </a:solidFill>
            <a:ln>
              <a:solidFill>
                <a:srgbClr val="184199"/>
              </a:solidFill>
            </a:ln>
          </p:spPr>
        </p:pic>
        <p:pic>
          <p:nvPicPr>
            <p:cNvPr id="6" name="图片 5"/>
            <p:cNvPicPr>
              <a:picLocks noChangeAspect="1"/>
            </p:cNvPicPr>
            <p:nvPr/>
          </p:nvPicPr>
          <p:blipFill rotWithShape="1">
            <a:blip r:embed="rId2"/>
            <a:srcRect t="21041" b="24050"/>
            <a:stretch>
              <a:fillRect/>
            </a:stretch>
          </p:blipFill>
          <p:spPr>
            <a:xfrm>
              <a:off x="880769" y="5299820"/>
              <a:ext cx="1105588" cy="607059"/>
            </a:xfrm>
            <a:prstGeom prst="rect">
              <a:avLst/>
            </a:prstGeom>
            <a:ln>
              <a:noFill/>
            </a:ln>
          </p:spPr>
        </p:pic>
        <p:sp>
          <p:nvSpPr>
            <p:cNvPr id="18" name="文本框 17"/>
            <p:cNvSpPr txBox="1"/>
            <p:nvPr/>
          </p:nvSpPr>
          <p:spPr>
            <a:xfrm>
              <a:off x="880769" y="5906879"/>
              <a:ext cx="110558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b="1">
                  <a:solidFill>
                    <a:srgbClr val="D66F52"/>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solidFill>
                    <a:srgbClr val="6FBA2C"/>
                  </a:solidFill>
                </a:rPr>
                <a:t>2016-11-07</a:t>
              </a:r>
              <a:endParaRPr lang="en-US" altLang="zh-CN" sz="1200" dirty="0">
                <a:solidFill>
                  <a:srgbClr val="6FBA2C"/>
                </a:solidFill>
              </a:endParaRPr>
            </a:p>
            <a:p>
              <a:r>
                <a:rPr lang="en-US" altLang="zh-CN" sz="1200" dirty="0"/>
                <a:t>2017-06-01</a:t>
              </a:r>
              <a:endParaRPr lang="zh-CN" altLang="en-US" sz="1200" dirty="0"/>
            </a:p>
          </p:txBody>
        </p:sp>
        <p:pic>
          <p:nvPicPr>
            <p:cNvPr id="12" name="图片 11"/>
            <p:cNvPicPr/>
            <p:nvPr/>
          </p:nvPicPr>
          <p:blipFill rotWithShape="1">
            <a:blip r:embed="rId3"/>
            <a:srcRect l="4527" t="3000" r="5473" b="2098"/>
            <a:stretch>
              <a:fillRect/>
            </a:stretch>
          </p:blipFill>
          <p:spPr>
            <a:xfrm>
              <a:off x="2331602" y="2522786"/>
              <a:ext cx="1532466" cy="2118857"/>
            </a:xfrm>
            <a:prstGeom prst="rect">
              <a:avLst/>
            </a:prstGeom>
            <a:solidFill>
              <a:schemeClr val="accent1">
                <a:lumMod val="20000"/>
                <a:lumOff val="80000"/>
              </a:schemeClr>
            </a:solidFill>
            <a:ln>
              <a:solidFill>
                <a:srgbClr val="184199"/>
              </a:solidFill>
            </a:ln>
          </p:spPr>
        </p:pic>
        <p:pic>
          <p:nvPicPr>
            <p:cNvPr id="33" name="图片 32"/>
            <p:cNvPicPr>
              <a:picLocks noChangeAspect="1"/>
            </p:cNvPicPr>
            <p:nvPr/>
          </p:nvPicPr>
          <p:blipFill rotWithShape="1">
            <a:blip r:embed="rId2"/>
            <a:srcRect t="21041" b="24050"/>
            <a:stretch>
              <a:fillRect/>
            </a:stretch>
          </p:blipFill>
          <p:spPr>
            <a:xfrm>
              <a:off x="2545041" y="4641643"/>
              <a:ext cx="1105588" cy="607059"/>
            </a:xfrm>
            <a:prstGeom prst="rect">
              <a:avLst/>
            </a:prstGeom>
            <a:ln>
              <a:noFill/>
            </a:ln>
          </p:spPr>
        </p:pic>
        <p:sp>
          <p:nvSpPr>
            <p:cNvPr id="35" name="文本框 34"/>
            <p:cNvSpPr txBox="1"/>
            <p:nvPr/>
          </p:nvSpPr>
          <p:spPr>
            <a:xfrm>
              <a:off x="2545041" y="5248702"/>
              <a:ext cx="110558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b="1">
                  <a:solidFill>
                    <a:srgbClr val="D66F52"/>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solidFill>
                    <a:srgbClr val="6FBA2C"/>
                  </a:solidFill>
                </a:rPr>
                <a:t>2021-06-10</a:t>
              </a:r>
              <a:endParaRPr lang="en-US" altLang="zh-CN" sz="1200" dirty="0">
                <a:solidFill>
                  <a:srgbClr val="6FBA2C"/>
                </a:solidFill>
              </a:endParaRPr>
            </a:p>
            <a:p>
              <a:r>
                <a:rPr lang="en-US" altLang="zh-CN" sz="1200" dirty="0"/>
                <a:t>2021-09-01</a:t>
              </a:r>
              <a:endParaRPr lang="zh-CN" altLang="en-US" sz="1200" dirty="0"/>
            </a:p>
          </p:txBody>
        </p:sp>
        <p:pic>
          <p:nvPicPr>
            <p:cNvPr id="37" name="图片 36"/>
            <p:cNvPicPr>
              <a:picLocks noChangeAspect="1"/>
            </p:cNvPicPr>
            <p:nvPr/>
          </p:nvPicPr>
          <p:blipFill rotWithShape="1">
            <a:blip r:embed="rId2"/>
            <a:srcRect t="21041" b="24050"/>
            <a:stretch>
              <a:fillRect/>
            </a:stretch>
          </p:blipFill>
          <p:spPr>
            <a:xfrm>
              <a:off x="4209313" y="3980532"/>
              <a:ext cx="1105588" cy="607059"/>
            </a:xfrm>
            <a:prstGeom prst="rect">
              <a:avLst/>
            </a:prstGeom>
            <a:ln>
              <a:noFill/>
            </a:ln>
          </p:spPr>
        </p:pic>
        <p:sp>
          <p:nvSpPr>
            <p:cNvPr id="38" name="文本框 37"/>
            <p:cNvSpPr txBox="1"/>
            <p:nvPr/>
          </p:nvSpPr>
          <p:spPr>
            <a:xfrm>
              <a:off x="4209313" y="4587591"/>
              <a:ext cx="110558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b="1">
                  <a:solidFill>
                    <a:srgbClr val="D66F52"/>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solidFill>
                    <a:srgbClr val="6FBA2C"/>
                  </a:solidFill>
                </a:rPr>
                <a:t>2021-08-20</a:t>
              </a:r>
              <a:endParaRPr lang="en-US" altLang="zh-CN" sz="1200" dirty="0">
                <a:solidFill>
                  <a:srgbClr val="6FBA2C"/>
                </a:solidFill>
              </a:endParaRPr>
            </a:p>
            <a:p>
              <a:r>
                <a:rPr lang="en-US" altLang="zh-CN" sz="1200" dirty="0"/>
                <a:t>2021-11-01</a:t>
              </a:r>
              <a:endParaRPr lang="zh-CN" altLang="en-US" sz="1200" dirty="0"/>
            </a:p>
          </p:txBody>
        </p:sp>
        <p:pic>
          <p:nvPicPr>
            <p:cNvPr id="21" name="图片 20"/>
            <p:cNvPicPr/>
            <p:nvPr/>
          </p:nvPicPr>
          <p:blipFill>
            <a:blip r:embed="rId4"/>
            <a:stretch>
              <a:fillRect/>
            </a:stretch>
          </p:blipFill>
          <p:spPr>
            <a:xfrm>
              <a:off x="3995874" y="1861675"/>
              <a:ext cx="1532466" cy="2118857"/>
            </a:xfrm>
            <a:prstGeom prst="rect">
              <a:avLst/>
            </a:prstGeom>
            <a:solidFill>
              <a:schemeClr val="accent1">
                <a:lumMod val="20000"/>
                <a:lumOff val="80000"/>
              </a:schemeClr>
            </a:solidFill>
            <a:ln>
              <a:solidFill>
                <a:srgbClr val="184199"/>
              </a:solid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价值亮点</a:t>
            </a:r>
            <a:endParaRPr kumimoji="1" lang="zh-CN" altLang="en-US" dirty="0"/>
          </a:p>
        </p:txBody>
      </p:sp>
      <p:grpSp>
        <p:nvGrpSpPr>
          <p:cNvPr id="6" name="组合 5"/>
          <p:cNvGrpSpPr/>
          <p:nvPr/>
        </p:nvGrpSpPr>
        <p:grpSpPr>
          <a:xfrm>
            <a:off x="463732" y="707620"/>
            <a:ext cx="11262610" cy="5917852"/>
            <a:chOff x="464695" y="665329"/>
            <a:chExt cx="11262610" cy="5917852"/>
          </a:xfrm>
        </p:grpSpPr>
        <p:sp>
          <p:nvSpPr>
            <p:cNvPr id="53" name="任意多边形: 形状 52"/>
            <p:cNvSpPr/>
            <p:nvPr/>
          </p:nvSpPr>
          <p:spPr>
            <a:xfrm rot="16200000">
              <a:off x="5467654" y="1224782"/>
              <a:ext cx="1469349" cy="3604017"/>
            </a:xfrm>
            <a:custGeom>
              <a:avLst/>
              <a:gdLst>
                <a:gd name="connsiteX0" fmla="*/ 557133 w 1677273"/>
                <a:gd name="connsiteY0" fmla="*/ 0 h 2240280"/>
                <a:gd name="connsiteX1" fmla="*/ 1677273 w 1677273"/>
                <a:gd name="connsiteY1" fmla="*/ 1120140 h 2240280"/>
                <a:gd name="connsiteX2" fmla="*/ 557133 w 1677273"/>
                <a:gd name="connsiteY2" fmla="*/ 2240280 h 2240280"/>
                <a:gd name="connsiteX3" fmla="*/ 557133 w 1677273"/>
                <a:gd name="connsiteY3" fmla="*/ 2239984 h 2240280"/>
                <a:gd name="connsiteX4" fmla="*/ 447196 w 1677273"/>
                <a:gd name="connsiteY4" fmla="*/ 2228902 h 2240280"/>
                <a:gd name="connsiteX5" fmla="*/ 0 w 1677273"/>
                <a:gd name="connsiteY5" fmla="*/ 1680210 h 2240280"/>
                <a:gd name="connsiteX6" fmla="*/ 447196 w 1677273"/>
                <a:gd name="connsiteY6" fmla="*/ 1131519 h 2240280"/>
                <a:gd name="connsiteX7" fmla="*/ 557133 w 1677273"/>
                <a:gd name="connsiteY7" fmla="*/ 1120436 h 2240280"/>
                <a:gd name="connsiteX8" fmla="*/ 557133 w 1677273"/>
                <a:gd name="connsiteY8" fmla="*/ 1120140 h 2240280"/>
                <a:gd name="connsiteX9" fmla="*/ 1117203 w 1677273"/>
                <a:gd name="connsiteY9" fmla="*/ 560070 h 2240280"/>
                <a:gd name="connsiteX10" fmla="*/ 557133 w 1677273"/>
                <a:gd name="connsiteY10" fmla="*/ 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273" h="2240280">
                  <a:moveTo>
                    <a:pt x="557133" y="0"/>
                  </a:moveTo>
                  <a:cubicBezTo>
                    <a:pt x="1175769" y="0"/>
                    <a:pt x="1677273" y="501504"/>
                    <a:pt x="1677273" y="1120140"/>
                  </a:cubicBezTo>
                  <a:cubicBezTo>
                    <a:pt x="1677273" y="1738776"/>
                    <a:pt x="1175769" y="2240280"/>
                    <a:pt x="557133" y="2240280"/>
                  </a:cubicBezTo>
                  <a:lnTo>
                    <a:pt x="557133" y="2239984"/>
                  </a:lnTo>
                  <a:lnTo>
                    <a:pt x="447196" y="2228902"/>
                  </a:lnTo>
                  <a:cubicBezTo>
                    <a:pt x="191982" y="2176677"/>
                    <a:pt x="0" y="1950863"/>
                    <a:pt x="0" y="1680210"/>
                  </a:cubicBezTo>
                  <a:cubicBezTo>
                    <a:pt x="0" y="1409557"/>
                    <a:pt x="191982" y="1183743"/>
                    <a:pt x="447196" y="1131519"/>
                  </a:cubicBezTo>
                  <a:lnTo>
                    <a:pt x="557133" y="1120436"/>
                  </a:lnTo>
                  <a:lnTo>
                    <a:pt x="557133" y="1120140"/>
                  </a:lnTo>
                  <a:cubicBezTo>
                    <a:pt x="866451" y="1120140"/>
                    <a:pt x="1117203" y="869388"/>
                    <a:pt x="1117203" y="560070"/>
                  </a:cubicBezTo>
                  <a:cubicBezTo>
                    <a:pt x="1117203" y="250752"/>
                    <a:pt x="866451" y="0"/>
                    <a:pt x="557133" y="0"/>
                  </a:cubicBezTo>
                  <a:close/>
                </a:path>
              </a:pathLst>
            </a:cu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184199"/>
                </a:solidFill>
                <a:latin typeface="微软雅黑" panose="020B0503020204020204" charset="-122"/>
                <a:ea typeface="微软雅黑" panose="020B0503020204020204" charset="-122"/>
              </a:endParaRPr>
            </a:p>
          </p:txBody>
        </p:sp>
        <p:sp>
          <p:nvSpPr>
            <p:cNvPr id="54" name="任意多边形: 形状 53"/>
            <p:cNvSpPr/>
            <p:nvPr/>
          </p:nvSpPr>
          <p:spPr>
            <a:xfrm rot="16200000">
              <a:off x="5466367" y="1716709"/>
              <a:ext cx="1471921" cy="3604017"/>
            </a:xfrm>
            <a:custGeom>
              <a:avLst/>
              <a:gdLst>
                <a:gd name="connsiteX0" fmla="*/ 1120140 w 1680210"/>
                <a:gd name="connsiteY0" fmla="*/ 0 h 2240280"/>
                <a:gd name="connsiteX1" fmla="*/ 1680210 w 1680210"/>
                <a:gd name="connsiteY1" fmla="*/ 560070 h 2240280"/>
                <a:gd name="connsiteX2" fmla="*/ 1120140 w 1680210"/>
                <a:gd name="connsiteY2" fmla="*/ 1120140 h 2240280"/>
                <a:gd name="connsiteX3" fmla="*/ 1120140 w 1680210"/>
                <a:gd name="connsiteY3" fmla="*/ 1120436 h 2240280"/>
                <a:gd name="connsiteX4" fmla="*/ 1010203 w 1680210"/>
                <a:gd name="connsiteY4" fmla="*/ 1131519 h 2240280"/>
                <a:gd name="connsiteX5" fmla="*/ 563007 w 1680210"/>
                <a:gd name="connsiteY5" fmla="*/ 1680210 h 2240280"/>
                <a:gd name="connsiteX6" fmla="*/ 1010203 w 1680210"/>
                <a:gd name="connsiteY6" fmla="*/ 2228902 h 2240280"/>
                <a:gd name="connsiteX7" fmla="*/ 1120140 w 1680210"/>
                <a:gd name="connsiteY7" fmla="*/ 2239984 h 2240280"/>
                <a:gd name="connsiteX8" fmla="*/ 1120140 w 1680210"/>
                <a:gd name="connsiteY8" fmla="*/ 2240280 h 2240280"/>
                <a:gd name="connsiteX9" fmla="*/ 0 w 1680210"/>
                <a:gd name="connsiteY9" fmla="*/ 1120140 h 2240280"/>
                <a:gd name="connsiteX10" fmla="*/ 1120140 w 1680210"/>
                <a:gd name="connsiteY10" fmla="*/ 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0210" h="2240280">
                  <a:moveTo>
                    <a:pt x="1120140" y="0"/>
                  </a:moveTo>
                  <a:cubicBezTo>
                    <a:pt x="1429458" y="0"/>
                    <a:pt x="1680210" y="250752"/>
                    <a:pt x="1680210" y="560070"/>
                  </a:cubicBezTo>
                  <a:cubicBezTo>
                    <a:pt x="1680210" y="869388"/>
                    <a:pt x="1429458" y="1120140"/>
                    <a:pt x="1120140" y="1120140"/>
                  </a:cubicBezTo>
                  <a:lnTo>
                    <a:pt x="1120140" y="1120436"/>
                  </a:lnTo>
                  <a:lnTo>
                    <a:pt x="1010203" y="1131519"/>
                  </a:lnTo>
                  <a:cubicBezTo>
                    <a:pt x="754989" y="1183743"/>
                    <a:pt x="563007" y="1409557"/>
                    <a:pt x="563007" y="1680210"/>
                  </a:cubicBezTo>
                  <a:cubicBezTo>
                    <a:pt x="563007" y="1950863"/>
                    <a:pt x="754989" y="2176677"/>
                    <a:pt x="1010203" y="2228902"/>
                  </a:cubicBezTo>
                  <a:lnTo>
                    <a:pt x="1120140" y="2239984"/>
                  </a:lnTo>
                  <a:lnTo>
                    <a:pt x="1120140" y="2240280"/>
                  </a:lnTo>
                  <a:cubicBezTo>
                    <a:pt x="501504" y="2240280"/>
                    <a:pt x="0" y="1738776"/>
                    <a:pt x="0" y="1120140"/>
                  </a:cubicBezTo>
                  <a:cubicBezTo>
                    <a:pt x="0" y="501504"/>
                    <a:pt x="501504" y="0"/>
                    <a:pt x="1120140" y="0"/>
                  </a:cubicBezTo>
                  <a:close/>
                </a:path>
              </a:pathLst>
            </a:cu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6FBA2C"/>
                </a:solidFill>
                <a:latin typeface="微软雅黑" panose="020B0503020204020204" charset="-122"/>
                <a:ea typeface="微软雅黑" panose="020B0503020204020204" charset="-122"/>
              </a:endParaRPr>
            </a:p>
          </p:txBody>
        </p:sp>
        <p:pic>
          <p:nvPicPr>
            <p:cNvPr id="55" name="图片 54"/>
            <p:cNvPicPr/>
            <p:nvPr/>
          </p:nvPicPr>
          <p:blipFill>
            <a:blip r:embed="rId1"/>
            <a:stretch>
              <a:fillRect/>
            </a:stretch>
          </p:blipFill>
          <p:spPr>
            <a:xfrm>
              <a:off x="7187507" y="2947208"/>
              <a:ext cx="652377" cy="652376"/>
            </a:xfrm>
            <a:prstGeom prst="rect">
              <a:avLst/>
            </a:prstGeom>
          </p:spPr>
        </p:pic>
        <p:sp>
          <p:nvSpPr>
            <p:cNvPr id="56" name="矩形 55"/>
            <p:cNvSpPr/>
            <p:nvPr/>
          </p:nvSpPr>
          <p:spPr>
            <a:xfrm>
              <a:off x="5176142" y="3082367"/>
              <a:ext cx="1046689" cy="382059"/>
            </a:xfrm>
            <a:prstGeom prst="rect">
              <a:avLst/>
            </a:prstGeom>
            <a:noFill/>
            <a:ln>
              <a:noFill/>
            </a:ln>
          </p:spPr>
          <p:txBody>
            <a:bodyPr wrap="square" anchor="ctr" anchorCtr="1">
              <a:noAutofit/>
            </a:bodyPr>
            <a:lstStyle>
              <a:defPPr>
                <a:defRPr lang="zh-CN"/>
              </a:defPPr>
              <a:lvl1pPr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1pPr>
              <a:lvl2pPr marL="342900"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2pPr>
              <a:lvl3pPr marL="685800"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3pPr>
              <a:lvl4pPr marL="1028700"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4pPr>
              <a:lvl5pPr marL="1370965"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7pPr>
              <a:lvl8pPr marL="23996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8pPr>
              <a:lvl9pPr marL="27425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9pPr>
            </a:lstStyle>
            <a:p>
              <a:pPr algn="ctr" eaLnBrk="0" hangingPunct="0"/>
              <a:r>
                <a:rPr lang="zh-CN" altLang="en-US" sz="1600" b="1" kern="0" dirty="0">
                  <a:solidFill>
                    <a:srgbClr val="6FBA2C"/>
                  </a:solidFill>
                  <a:latin typeface="微软雅黑" panose="020B0503020204020204" charset="-122"/>
                  <a:ea typeface="微软雅黑" panose="020B0503020204020204" charset="-122"/>
                  <a:cs typeface="Arial" panose="02080604020202020204" pitchFamily="34" charset="0"/>
                </a:rPr>
                <a:t>保护</a:t>
              </a:r>
              <a:endParaRPr lang="zh-CN" altLang="en-US" sz="1600" b="1" kern="0" dirty="0">
                <a:solidFill>
                  <a:srgbClr val="6FBA2C"/>
                </a:solidFill>
                <a:latin typeface="微软雅黑" panose="020B0503020204020204" charset="-122"/>
                <a:ea typeface="微软雅黑" panose="020B0503020204020204" charset="-122"/>
                <a:cs typeface="Arial" panose="02080604020202020204" pitchFamily="34" charset="0"/>
              </a:endParaRPr>
            </a:p>
          </p:txBody>
        </p:sp>
        <p:sp>
          <p:nvSpPr>
            <p:cNvPr id="57" name="矩形 56"/>
            <p:cNvSpPr/>
            <p:nvPr/>
          </p:nvSpPr>
          <p:spPr>
            <a:xfrm>
              <a:off x="6181824" y="3082367"/>
              <a:ext cx="1046689" cy="382059"/>
            </a:xfrm>
            <a:prstGeom prst="rect">
              <a:avLst/>
            </a:prstGeom>
            <a:noFill/>
            <a:ln>
              <a:noFill/>
            </a:ln>
          </p:spPr>
          <p:txBody>
            <a:bodyPr wrap="square" anchor="ctr" anchorCtr="1">
              <a:noAutofit/>
            </a:bodyPr>
            <a:lstStyle>
              <a:defPPr>
                <a:defRPr lang="zh-CN"/>
              </a:defPPr>
              <a:lvl1pPr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1pPr>
              <a:lvl2pPr marL="342900"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2pPr>
              <a:lvl3pPr marL="685800"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3pPr>
              <a:lvl4pPr marL="1028700"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4pPr>
              <a:lvl5pPr marL="1370965" algn="l" rtl="0" fontAlgn="base">
                <a:spcBef>
                  <a:spcPct val="0"/>
                </a:spcBef>
                <a:spcAft>
                  <a:spcPct val="0"/>
                </a:spcAft>
                <a:buFont typeface="Arial" panose="02080604020202020204" pitchFamily="34" charset="0"/>
                <a:defRPr kern="1200">
                  <a:solidFill>
                    <a:schemeClr val="tx1"/>
                  </a:solidFill>
                  <a:latin typeface="Arial" panose="02080604020202020204" pitchFamily="34" charset="0"/>
                  <a:ea typeface="宋体" panose="02010600030101010101" pitchFamily="2" charset="-122"/>
                  <a:cs typeface="+mn-cs"/>
                </a:defRPr>
              </a:lvl5pPr>
              <a:lvl6pPr marL="17138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6pPr>
              <a:lvl7pPr marL="20567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7pPr>
              <a:lvl8pPr marL="23996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8pPr>
              <a:lvl9pPr marL="2742565" algn="l" defTabSz="685800" rtl="0" eaLnBrk="1" latinLnBrk="0" hangingPunct="1">
                <a:defRPr kern="1200">
                  <a:solidFill>
                    <a:schemeClr val="tx1"/>
                  </a:solidFill>
                  <a:latin typeface="Arial" panose="02080604020202020204" pitchFamily="34" charset="0"/>
                  <a:ea typeface="宋体" panose="02010600030101010101" pitchFamily="2" charset="-122"/>
                  <a:cs typeface="+mn-cs"/>
                </a:defRPr>
              </a:lvl9pPr>
            </a:lstStyle>
            <a:p>
              <a:pPr algn="ctr" eaLnBrk="0" hangingPunct="0"/>
              <a:r>
                <a:rPr lang="zh-CN" altLang="en-US" sz="1600" b="1" kern="0" dirty="0">
                  <a:solidFill>
                    <a:srgbClr val="184199"/>
                  </a:solidFill>
                  <a:latin typeface="微软雅黑" panose="020B0503020204020204" charset="-122"/>
                  <a:ea typeface="微软雅黑" panose="020B0503020204020204" charset="-122"/>
                  <a:cs typeface="Arial" panose="02080604020202020204" pitchFamily="34" charset="0"/>
                </a:rPr>
                <a:t>利用</a:t>
              </a:r>
              <a:endParaRPr lang="zh-CN" altLang="en-US" sz="1600" b="1" kern="0" dirty="0">
                <a:solidFill>
                  <a:srgbClr val="184199"/>
                </a:solidFill>
                <a:latin typeface="微软雅黑" panose="020B0503020204020204" charset="-122"/>
                <a:ea typeface="微软雅黑" panose="020B0503020204020204" charset="-122"/>
                <a:cs typeface="Arial" panose="02080604020202020204" pitchFamily="34" charset="0"/>
              </a:endParaRPr>
            </a:p>
          </p:txBody>
        </p:sp>
        <p:pic>
          <p:nvPicPr>
            <p:cNvPr id="37" name="Picture 3" descr="D:\360data\重要数据\桌面\未标题-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118"/>
            <a:stretch>
              <a:fillRect/>
            </a:stretch>
          </p:blipFill>
          <p:spPr bwMode="auto">
            <a:xfrm>
              <a:off x="7707465" y="2506866"/>
              <a:ext cx="1328536" cy="22779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360data\重要数据\桌面\未标题2-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118"/>
            <a:stretch>
              <a:fillRect/>
            </a:stretch>
          </p:blipFill>
          <p:spPr bwMode="auto">
            <a:xfrm>
              <a:off x="3155999" y="2506866"/>
              <a:ext cx="1374101" cy="2277955"/>
            </a:xfrm>
            <a:prstGeom prst="rect">
              <a:avLst/>
            </a:prstGeom>
            <a:noFill/>
            <a:extLst>
              <a:ext uri="{909E8E84-426E-40DD-AFC4-6F175D3DCCD1}">
                <a14:hiddenFill xmlns:a14="http://schemas.microsoft.com/office/drawing/2010/main">
                  <a:solidFill>
                    <a:srgbClr val="FFFFFF"/>
                  </a:solidFill>
                </a14:hiddenFill>
              </a:ext>
            </a:extLst>
          </p:spPr>
        </p:pic>
        <p:sp>
          <p:nvSpPr>
            <p:cNvPr id="60" name="文本框 59"/>
            <p:cNvSpPr txBox="1"/>
            <p:nvPr/>
          </p:nvSpPr>
          <p:spPr>
            <a:xfrm>
              <a:off x="4400319" y="4254677"/>
              <a:ext cx="3610717" cy="530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b="1">
                  <a:solidFill>
                    <a:srgbClr val="D66F52"/>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针对个人信息保护的系统性法律</a:t>
              </a:r>
              <a:endParaRPr lang="zh-CN" altLang="en-US" dirty="0"/>
            </a:p>
          </p:txBody>
        </p:sp>
        <p:pic>
          <p:nvPicPr>
            <p:cNvPr id="64" name="图片 63"/>
            <p:cNvPicPr/>
            <p:nvPr/>
          </p:nvPicPr>
          <p:blipFill>
            <a:blip r:embed="rId4"/>
            <a:stretch>
              <a:fillRect/>
            </a:stretch>
          </p:blipFill>
          <p:spPr>
            <a:xfrm>
              <a:off x="4564773" y="2947208"/>
              <a:ext cx="652377" cy="652376"/>
            </a:xfrm>
            <a:prstGeom prst="rect">
              <a:avLst/>
            </a:prstGeom>
          </p:spPr>
        </p:pic>
        <p:sp>
          <p:nvSpPr>
            <p:cNvPr id="70" name="矩形 69"/>
            <p:cNvSpPr/>
            <p:nvPr/>
          </p:nvSpPr>
          <p:spPr>
            <a:xfrm>
              <a:off x="667330" y="665329"/>
              <a:ext cx="10857340" cy="1201571"/>
            </a:xfrm>
            <a:prstGeom prst="rect">
              <a:avLst/>
            </a:prstGeom>
          </p:spPr>
          <p:txBody>
            <a:bodyPr wrap="square">
              <a:noAutofit/>
            </a:bodyPr>
            <a:lstStyle/>
            <a:p>
              <a:pPr indent="457200" algn="just">
                <a:lnSpc>
                  <a:spcPct val="150000"/>
                </a:lnSpc>
              </a:pPr>
              <a:r>
                <a:rPr lang="en-US" altLang="zh-CN" sz="1600" b="1" dirty="0">
                  <a:solidFill>
                    <a:srgbClr val="D66F52"/>
                  </a:solidFill>
                  <a:latin typeface="微软雅黑" panose="020B0503020204020204" charset="-122"/>
                  <a:ea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个人信息保护法</a:t>
              </a:r>
              <a:r>
                <a:rPr lang="en-US" altLang="zh-CN" sz="1600" b="1" dirty="0">
                  <a:solidFill>
                    <a:srgbClr val="D66F52"/>
                  </a:solidFill>
                  <a:latin typeface="微软雅黑" panose="020B0503020204020204" charset="-122"/>
                  <a:ea typeface="微软雅黑" panose="020B0503020204020204" charset="-122"/>
                </a:rPr>
                <a:t>》</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是</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首部专门针对个人信息保护的系统性法律</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，在有关法律的基础上，进一步细化、完善个人信息保护应遵循的原则和个人信息处理规则，明确个人信息处理活动中的权利义务边界，健全个人信息保护工作体制机制，加大违法行为惩处力度，为</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个人信息处理活动划出红线</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39" name="矩形 38"/>
            <p:cNvSpPr/>
            <p:nvPr/>
          </p:nvSpPr>
          <p:spPr>
            <a:xfrm>
              <a:off x="464695" y="5211389"/>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确立个人信息保护原则</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1" name="矩形 40"/>
            <p:cNvSpPr/>
            <p:nvPr/>
          </p:nvSpPr>
          <p:spPr>
            <a:xfrm>
              <a:off x="3326917" y="5211389"/>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规范处理活动保障权益</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3" name="矩形 42"/>
            <p:cNvSpPr/>
            <p:nvPr/>
          </p:nvSpPr>
          <p:spPr>
            <a:xfrm>
              <a:off x="6189139" y="5211389"/>
              <a:ext cx="553816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禁止“大数据杀熟”规范自动化决策</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6" name="矩形 45"/>
            <p:cNvSpPr/>
            <p:nvPr/>
          </p:nvSpPr>
          <p:spPr>
            <a:xfrm>
              <a:off x="464695" y="5702030"/>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严格保护敏感个人信息</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7" name="矩形 46"/>
            <p:cNvSpPr/>
            <p:nvPr/>
          </p:nvSpPr>
          <p:spPr>
            <a:xfrm>
              <a:off x="3326917" y="5702030"/>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规范国家机关处理活动</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8" name="矩形 47"/>
            <p:cNvSpPr/>
            <p:nvPr/>
          </p:nvSpPr>
          <p:spPr>
            <a:xfrm>
              <a:off x="6189139" y="5702030"/>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赋予个人充分权利</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49" name="矩形 48"/>
            <p:cNvSpPr/>
            <p:nvPr/>
          </p:nvSpPr>
          <p:spPr>
            <a:xfrm>
              <a:off x="9051360" y="5702030"/>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强化个人信息处理者义务</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0" name="矩形 49"/>
            <p:cNvSpPr/>
            <p:nvPr/>
          </p:nvSpPr>
          <p:spPr>
            <a:xfrm>
              <a:off x="464695" y="6192671"/>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赋予大型网络平台特别义务</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2" name="矩形 51"/>
            <p:cNvSpPr/>
            <p:nvPr/>
          </p:nvSpPr>
          <p:spPr>
            <a:xfrm>
              <a:off x="6189139" y="6192671"/>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健全个人信息保护工作机制</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58" name="矩形 57"/>
            <p:cNvSpPr/>
            <p:nvPr/>
          </p:nvSpPr>
          <p:spPr>
            <a:xfrm>
              <a:off x="9051360" y="6192671"/>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加大违法行为惩处力度</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62" name="矩形 61"/>
            <p:cNvSpPr/>
            <p:nvPr/>
          </p:nvSpPr>
          <p:spPr>
            <a:xfrm>
              <a:off x="3326917" y="6192671"/>
              <a:ext cx="2675945" cy="390510"/>
            </a:xfrm>
            <a:prstGeom prst="rect">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规范个人信息跨境流动</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立法历程</a:t>
            </a:r>
            <a:endParaRPr kumimoji="1" lang="zh-CN" altLang="en-US" dirty="0"/>
          </a:p>
        </p:txBody>
      </p:sp>
      <p:grpSp>
        <p:nvGrpSpPr>
          <p:cNvPr id="8" name="组合 7"/>
          <p:cNvGrpSpPr/>
          <p:nvPr/>
        </p:nvGrpSpPr>
        <p:grpSpPr>
          <a:xfrm>
            <a:off x="53652" y="1328059"/>
            <a:ext cx="12084697" cy="5047468"/>
            <a:chOff x="53652" y="1328059"/>
            <a:chExt cx="12084697" cy="5047468"/>
          </a:xfrm>
        </p:grpSpPr>
        <p:sp>
          <p:nvSpPr>
            <p:cNvPr id="7" name="箭头: 上下 6"/>
            <p:cNvSpPr/>
            <p:nvPr/>
          </p:nvSpPr>
          <p:spPr>
            <a:xfrm>
              <a:off x="5262022" y="2206469"/>
              <a:ext cx="307418" cy="1308954"/>
            </a:xfrm>
            <a:prstGeom prst="upDownArrow">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3D878D"/>
                </a:solidFill>
                <a:latin typeface="微软雅黑" panose="020B0503020204020204" charset="-122"/>
                <a:ea typeface="微软雅黑" panose="020B0503020204020204" charset="-122"/>
              </a:endParaRPr>
            </a:p>
          </p:txBody>
        </p:sp>
        <p:sp>
          <p:nvSpPr>
            <p:cNvPr id="30" name="箭头: 上下 29"/>
            <p:cNvSpPr/>
            <p:nvPr/>
          </p:nvSpPr>
          <p:spPr>
            <a:xfrm>
              <a:off x="7424412" y="2206469"/>
              <a:ext cx="307418" cy="1308954"/>
            </a:xfrm>
            <a:prstGeom prst="upDownArrow">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3D878D"/>
                </a:solidFill>
                <a:latin typeface="微软雅黑" panose="020B0503020204020204" charset="-122"/>
                <a:ea typeface="微软雅黑" panose="020B0503020204020204" charset="-122"/>
              </a:endParaRPr>
            </a:p>
          </p:txBody>
        </p:sp>
        <p:sp>
          <p:nvSpPr>
            <p:cNvPr id="31" name="箭头: 上下 30"/>
            <p:cNvSpPr/>
            <p:nvPr/>
          </p:nvSpPr>
          <p:spPr>
            <a:xfrm>
              <a:off x="9586803" y="2206469"/>
              <a:ext cx="307418" cy="1308954"/>
            </a:xfrm>
            <a:prstGeom prst="upDownArrow">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3D878D"/>
                </a:solidFill>
                <a:latin typeface="微软雅黑" panose="020B0503020204020204" charset="-122"/>
                <a:ea typeface="微软雅黑" panose="020B0503020204020204" charset="-122"/>
              </a:endParaRPr>
            </a:p>
          </p:txBody>
        </p:sp>
        <p:sp>
          <p:nvSpPr>
            <p:cNvPr id="33" name="箭头: 上下 32"/>
            <p:cNvSpPr/>
            <p:nvPr/>
          </p:nvSpPr>
          <p:spPr>
            <a:xfrm>
              <a:off x="3104431" y="2206469"/>
              <a:ext cx="307418" cy="1308954"/>
            </a:xfrm>
            <a:prstGeom prst="upDownArrow">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3D878D"/>
                </a:solidFill>
                <a:latin typeface="微软雅黑" panose="020B0503020204020204" charset="-122"/>
                <a:ea typeface="微软雅黑" panose="020B0503020204020204" charset="-122"/>
              </a:endParaRPr>
            </a:p>
          </p:txBody>
        </p:sp>
        <p:sp>
          <p:nvSpPr>
            <p:cNvPr id="36" name="箭头: 上下 35"/>
            <p:cNvSpPr/>
            <p:nvPr/>
          </p:nvSpPr>
          <p:spPr>
            <a:xfrm>
              <a:off x="940919" y="2206469"/>
              <a:ext cx="307418" cy="1308954"/>
            </a:xfrm>
            <a:prstGeom prst="upDownArrow">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3D878D"/>
                </a:solidFill>
                <a:latin typeface="微软雅黑" panose="020B0503020204020204" charset="-122"/>
                <a:ea typeface="微软雅黑" panose="020B0503020204020204" charset="-122"/>
              </a:endParaRPr>
            </a:p>
          </p:txBody>
        </p:sp>
        <p:sp>
          <p:nvSpPr>
            <p:cNvPr id="16" name="矩形 15"/>
            <p:cNvSpPr/>
            <p:nvPr/>
          </p:nvSpPr>
          <p:spPr>
            <a:xfrm>
              <a:off x="53653" y="1328059"/>
              <a:ext cx="2084220" cy="791987"/>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6FBA2C"/>
                  </a:solidFill>
                  <a:latin typeface="微软雅黑" panose="020B0503020204020204" charset="-122"/>
                  <a:ea typeface="微软雅黑" panose="020B0503020204020204" charset="-122"/>
                  <a:sym typeface="+mn-ea"/>
                </a:rPr>
                <a:t>2018</a:t>
              </a:r>
              <a:r>
                <a:rPr lang="zh-CN" altLang="en-US" sz="1600" b="1" dirty="0">
                  <a:solidFill>
                    <a:srgbClr val="6FBA2C"/>
                  </a:solidFill>
                  <a:latin typeface="微软雅黑" panose="020B0503020204020204" charset="-122"/>
                  <a:ea typeface="微软雅黑" panose="020B0503020204020204" charset="-122"/>
                  <a:sym typeface="+mn-ea"/>
                </a:rPr>
                <a:t>年</a:t>
              </a:r>
              <a:r>
                <a:rPr lang="en-US" altLang="zh-CN" sz="1600" b="1" dirty="0">
                  <a:solidFill>
                    <a:srgbClr val="6FBA2C"/>
                  </a:solidFill>
                  <a:latin typeface="微软雅黑" panose="020B0503020204020204" charset="-122"/>
                  <a:ea typeface="微软雅黑" panose="020B0503020204020204" charset="-122"/>
                  <a:sym typeface="+mn-ea"/>
                </a:rPr>
                <a:t>9</a:t>
              </a:r>
              <a:r>
                <a:rPr lang="zh-CN" altLang="en-US" sz="1600" b="1" dirty="0">
                  <a:solidFill>
                    <a:srgbClr val="6FBA2C"/>
                  </a:solidFill>
                  <a:latin typeface="微软雅黑" panose="020B0503020204020204" charset="-122"/>
                  <a:ea typeface="微软雅黑" panose="020B0503020204020204" charset="-122"/>
                  <a:sym typeface="+mn-ea"/>
                </a:rPr>
                <a:t>月</a:t>
              </a:r>
              <a:r>
                <a:rPr lang="en-US" altLang="zh-CN" sz="1600" b="1" dirty="0">
                  <a:solidFill>
                    <a:srgbClr val="6FBA2C"/>
                  </a:solidFill>
                  <a:latin typeface="微软雅黑" panose="020B0503020204020204" charset="-122"/>
                  <a:ea typeface="微软雅黑" panose="020B0503020204020204" charset="-122"/>
                  <a:sym typeface="+mn-ea"/>
                </a:rPr>
                <a:t>7</a:t>
              </a:r>
              <a:r>
                <a:rPr lang="zh-CN" altLang="en-US" sz="1600" b="1" dirty="0">
                  <a:solidFill>
                    <a:srgbClr val="6FBA2C"/>
                  </a:solidFill>
                  <a:latin typeface="微软雅黑" panose="020B0503020204020204" charset="-122"/>
                  <a:ea typeface="微软雅黑" panose="020B0503020204020204" charset="-122"/>
                  <a:sym typeface="+mn-ea"/>
                </a:rPr>
                <a:t>日</a:t>
              </a:r>
              <a:endParaRPr lang="en-US" altLang="zh-CN" sz="1600" b="1" dirty="0">
                <a:solidFill>
                  <a:srgbClr val="6FBA2C"/>
                </a:solidFill>
                <a:latin typeface="微软雅黑" panose="020B0503020204020204" charset="-122"/>
                <a:ea typeface="微软雅黑" panose="020B0503020204020204" charset="-122"/>
                <a:sym typeface="+mn-ea"/>
              </a:endParaRPr>
            </a:p>
            <a:p>
              <a:pPr algn="ctr"/>
              <a:r>
                <a:rPr lang="zh-CN" altLang="en-US" sz="1600" b="1" dirty="0">
                  <a:solidFill>
                    <a:srgbClr val="D66F52"/>
                  </a:solidFill>
                  <a:latin typeface="微软雅黑" panose="020B0503020204020204" charset="-122"/>
                  <a:ea typeface="微软雅黑" panose="020B0503020204020204" charset="-122"/>
                  <a:sym typeface="+mn-ea"/>
                </a:rPr>
                <a:t>立法规划</a:t>
              </a:r>
              <a:endParaRPr lang="en-US" altLang="zh-CN" sz="1600" b="1" dirty="0">
                <a:solidFill>
                  <a:srgbClr val="D66F52"/>
                </a:solidFill>
                <a:latin typeface="微软雅黑" panose="020B0503020204020204" charset="-122"/>
                <a:ea typeface="微软雅黑" panose="020B0503020204020204" charset="-122"/>
                <a:sym typeface="+mn-ea"/>
              </a:endParaRPr>
            </a:p>
          </p:txBody>
        </p:sp>
        <p:sp>
          <p:nvSpPr>
            <p:cNvPr id="17" name="矩形 16"/>
            <p:cNvSpPr/>
            <p:nvPr/>
          </p:nvSpPr>
          <p:spPr>
            <a:xfrm>
              <a:off x="2216030" y="1328059"/>
              <a:ext cx="2084220" cy="791987"/>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6FBA2C"/>
                  </a:solidFill>
                  <a:latin typeface="微软雅黑" panose="020B0503020204020204" charset="-122"/>
                  <a:ea typeface="微软雅黑" panose="020B0503020204020204" charset="-122"/>
                  <a:sym typeface="+mn-ea"/>
                </a:rPr>
                <a:t>2020</a:t>
              </a:r>
              <a:r>
                <a:rPr lang="zh-CN" altLang="en-US" sz="1600" b="1" dirty="0">
                  <a:solidFill>
                    <a:srgbClr val="6FBA2C"/>
                  </a:solidFill>
                  <a:latin typeface="微软雅黑" panose="020B0503020204020204" charset="-122"/>
                  <a:ea typeface="微软雅黑" panose="020B0503020204020204" charset="-122"/>
                  <a:sym typeface="+mn-ea"/>
                </a:rPr>
                <a:t>年</a:t>
              </a:r>
              <a:r>
                <a:rPr lang="en-US" altLang="zh-CN" sz="1600" b="1" dirty="0">
                  <a:solidFill>
                    <a:srgbClr val="6FBA2C"/>
                  </a:solidFill>
                  <a:latin typeface="微软雅黑" panose="020B0503020204020204" charset="-122"/>
                  <a:ea typeface="微软雅黑" panose="020B0503020204020204" charset="-122"/>
                  <a:sym typeface="+mn-ea"/>
                </a:rPr>
                <a:t>10</a:t>
              </a:r>
              <a:r>
                <a:rPr lang="zh-CN" altLang="en-US" sz="1600" b="1" dirty="0">
                  <a:solidFill>
                    <a:srgbClr val="6FBA2C"/>
                  </a:solidFill>
                  <a:latin typeface="微软雅黑" panose="020B0503020204020204" charset="-122"/>
                  <a:ea typeface="微软雅黑" panose="020B0503020204020204" charset="-122"/>
                  <a:sym typeface="+mn-ea"/>
                </a:rPr>
                <a:t>月</a:t>
              </a:r>
              <a:r>
                <a:rPr lang="en-US" altLang="zh-CN" sz="1600" b="1" dirty="0">
                  <a:solidFill>
                    <a:srgbClr val="6FBA2C"/>
                  </a:solidFill>
                  <a:latin typeface="微软雅黑" panose="020B0503020204020204" charset="-122"/>
                  <a:ea typeface="微软雅黑" panose="020B0503020204020204" charset="-122"/>
                  <a:sym typeface="+mn-ea"/>
                </a:rPr>
                <a:t>13</a:t>
              </a:r>
              <a:r>
                <a:rPr lang="zh-CN" altLang="en-US" sz="1600" b="1" dirty="0">
                  <a:solidFill>
                    <a:srgbClr val="6FBA2C"/>
                  </a:solidFill>
                  <a:latin typeface="微软雅黑" panose="020B0503020204020204" charset="-122"/>
                  <a:ea typeface="微软雅黑" panose="020B0503020204020204" charset="-122"/>
                  <a:sym typeface="+mn-ea"/>
                </a:rPr>
                <a:t>日</a:t>
              </a:r>
              <a:endParaRPr lang="en-US" altLang="zh-CN" sz="1600" b="1" dirty="0">
                <a:solidFill>
                  <a:srgbClr val="6FBA2C"/>
                </a:solidFill>
                <a:latin typeface="微软雅黑" panose="020B0503020204020204" charset="-122"/>
                <a:ea typeface="微软雅黑" panose="020B0503020204020204" charset="-122"/>
                <a:sym typeface="+mn-ea"/>
              </a:endParaRPr>
            </a:p>
            <a:p>
              <a:pPr algn="ctr"/>
              <a:r>
                <a:rPr lang="zh-CN" altLang="en-US" sz="1600" b="1" dirty="0">
                  <a:solidFill>
                    <a:srgbClr val="D66F52"/>
                  </a:solidFill>
                  <a:latin typeface="微软雅黑" panose="020B0503020204020204" charset="-122"/>
                  <a:ea typeface="微软雅黑" panose="020B0503020204020204" charset="-122"/>
                  <a:sym typeface="+mn-ea"/>
                </a:rPr>
                <a:t>草案一审</a:t>
              </a:r>
              <a:endParaRPr lang="zh-CN" altLang="en-US" sz="1600" b="1" dirty="0">
                <a:solidFill>
                  <a:srgbClr val="D66F52"/>
                </a:solidFill>
                <a:latin typeface="微软雅黑" panose="020B0503020204020204" charset="-122"/>
                <a:ea typeface="微软雅黑" panose="020B0503020204020204" charset="-122"/>
                <a:sym typeface="+mn-ea"/>
              </a:endParaRPr>
            </a:p>
          </p:txBody>
        </p:sp>
        <p:sp>
          <p:nvSpPr>
            <p:cNvPr id="19" name="矩形 18"/>
            <p:cNvSpPr/>
            <p:nvPr/>
          </p:nvSpPr>
          <p:spPr>
            <a:xfrm>
              <a:off x="4378420" y="1328059"/>
              <a:ext cx="2084220" cy="791987"/>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6FBA2C"/>
                  </a:solidFill>
                  <a:latin typeface="微软雅黑" panose="020B0503020204020204" charset="-122"/>
                  <a:ea typeface="微软雅黑" panose="020B0503020204020204" charset="-122"/>
                  <a:sym typeface="+mn-ea"/>
                </a:rPr>
                <a:t>2021</a:t>
              </a:r>
              <a:r>
                <a:rPr lang="zh-CN" altLang="en-US" sz="1600" b="1" dirty="0">
                  <a:solidFill>
                    <a:srgbClr val="6FBA2C"/>
                  </a:solidFill>
                  <a:latin typeface="微软雅黑" panose="020B0503020204020204" charset="-122"/>
                  <a:ea typeface="微软雅黑" panose="020B0503020204020204" charset="-122"/>
                  <a:sym typeface="+mn-ea"/>
                </a:rPr>
                <a:t>年</a:t>
              </a:r>
              <a:r>
                <a:rPr lang="en-US" altLang="zh-CN" sz="1600" b="1" dirty="0">
                  <a:solidFill>
                    <a:srgbClr val="6FBA2C"/>
                  </a:solidFill>
                  <a:latin typeface="微软雅黑" panose="020B0503020204020204" charset="-122"/>
                  <a:ea typeface="微软雅黑" panose="020B0503020204020204" charset="-122"/>
                  <a:sym typeface="+mn-ea"/>
                </a:rPr>
                <a:t>4</a:t>
              </a:r>
              <a:r>
                <a:rPr lang="zh-CN" altLang="en-US" sz="1600" b="1" dirty="0">
                  <a:solidFill>
                    <a:srgbClr val="6FBA2C"/>
                  </a:solidFill>
                  <a:latin typeface="微软雅黑" panose="020B0503020204020204" charset="-122"/>
                  <a:ea typeface="微软雅黑" panose="020B0503020204020204" charset="-122"/>
                  <a:sym typeface="+mn-ea"/>
                </a:rPr>
                <a:t>月</a:t>
              </a:r>
              <a:r>
                <a:rPr lang="en-US" altLang="zh-CN" sz="1600" b="1" dirty="0">
                  <a:solidFill>
                    <a:srgbClr val="6FBA2C"/>
                  </a:solidFill>
                  <a:latin typeface="微软雅黑" panose="020B0503020204020204" charset="-122"/>
                  <a:ea typeface="微软雅黑" panose="020B0503020204020204" charset="-122"/>
                  <a:sym typeface="+mn-ea"/>
                </a:rPr>
                <a:t>26</a:t>
              </a:r>
              <a:r>
                <a:rPr lang="zh-CN" altLang="en-US" sz="1600" b="1" dirty="0">
                  <a:solidFill>
                    <a:srgbClr val="6FBA2C"/>
                  </a:solidFill>
                  <a:latin typeface="微软雅黑" panose="020B0503020204020204" charset="-122"/>
                  <a:ea typeface="微软雅黑" panose="020B0503020204020204" charset="-122"/>
                  <a:sym typeface="+mn-ea"/>
                </a:rPr>
                <a:t>日</a:t>
              </a:r>
              <a:endParaRPr lang="en-US" altLang="zh-CN" sz="1600" b="1" dirty="0">
                <a:solidFill>
                  <a:srgbClr val="6FBA2C"/>
                </a:solidFill>
                <a:latin typeface="微软雅黑" panose="020B0503020204020204" charset="-122"/>
                <a:ea typeface="微软雅黑" panose="020B0503020204020204" charset="-122"/>
                <a:sym typeface="+mn-ea"/>
              </a:endParaRPr>
            </a:p>
            <a:p>
              <a:pPr algn="ctr"/>
              <a:r>
                <a:rPr lang="zh-CN" altLang="en-US" sz="1600" b="1" dirty="0">
                  <a:solidFill>
                    <a:srgbClr val="D66F52"/>
                  </a:solidFill>
                  <a:latin typeface="微软雅黑" panose="020B0503020204020204" charset="-122"/>
                  <a:ea typeface="微软雅黑" panose="020B0503020204020204" charset="-122"/>
                  <a:sym typeface="+mn-ea"/>
                </a:rPr>
                <a:t>草案二审</a:t>
              </a:r>
              <a:endParaRPr lang="en-US" altLang="zh-CN" sz="1600" b="1" dirty="0">
                <a:solidFill>
                  <a:srgbClr val="6FBA2C"/>
                </a:solidFill>
                <a:latin typeface="微软雅黑" panose="020B0503020204020204" charset="-122"/>
                <a:ea typeface="微软雅黑" panose="020B0503020204020204" charset="-122"/>
                <a:sym typeface="+mn-ea"/>
              </a:endParaRPr>
            </a:p>
          </p:txBody>
        </p:sp>
        <p:sp>
          <p:nvSpPr>
            <p:cNvPr id="20" name="矩形 19"/>
            <p:cNvSpPr/>
            <p:nvPr/>
          </p:nvSpPr>
          <p:spPr>
            <a:xfrm>
              <a:off x="8703201" y="1328059"/>
              <a:ext cx="2084220" cy="791987"/>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6FBA2C"/>
                  </a:solidFill>
                  <a:latin typeface="微软雅黑" panose="020B0503020204020204" charset="-122"/>
                  <a:ea typeface="微软雅黑" panose="020B0503020204020204" charset="-122"/>
                  <a:sym typeface="+mn-ea"/>
                </a:rPr>
                <a:t>2021</a:t>
              </a:r>
              <a:r>
                <a:rPr lang="zh-CN" altLang="en-US" sz="1600" b="1" dirty="0">
                  <a:solidFill>
                    <a:srgbClr val="6FBA2C"/>
                  </a:solidFill>
                  <a:latin typeface="微软雅黑" panose="020B0503020204020204" charset="-122"/>
                  <a:ea typeface="微软雅黑" panose="020B0503020204020204" charset="-122"/>
                  <a:sym typeface="+mn-ea"/>
                </a:rPr>
                <a:t>年</a:t>
              </a:r>
              <a:r>
                <a:rPr lang="en-US" altLang="zh-CN" sz="1600" b="1" dirty="0">
                  <a:solidFill>
                    <a:srgbClr val="6FBA2C"/>
                  </a:solidFill>
                  <a:latin typeface="微软雅黑" panose="020B0503020204020204" charset="-122"/>
                  <a:ea typeface="微软雅黑" panose="020B0503020204020204" charset="-122"/>
                  <a:sym typeface="+mn-ea"/>
                </a:rPr>
                <a:t>8</a:t>
              </a:r>
              <a:r>
                <a:rPr lang="zh-CN" altLang="en-US" sz="1600" b="1" dirty="0">
                  <a:solidFill>
                    <a:srgbClr val="6FBA2C"/>
                  </a:solidFill>
                  <a:latin typeface="微软雅黑" panose="020B0503020204020204" charset="-122"/>
                  <a:ea typeface="微软雅黑" panose="020B0503020204020204" charset="-122"/>
                  <a:sym typeface="+mn-ea"/>
                </a:rPr>
                <a:t>月</a:t>
              </a:r>
              <a:r>
                <a:rPr lang="en-US" altLang="zh-CN" sz="1600" b="1" dirty="0">
                  <a:solidFill>
                    <a:srgbClr val="6FBA2C"/>
                  </a:solidFill>
                  <a:latin typeface="微软雅黑" panose="020B0503020204020204" charset="-122"/>
                  <a:ea typeface="微软雅黑" panose="020B0503020204020204" charset="-122"/>
                  <a:sym typeface="+mn-ea"/>
                </a:rPr>
                <a:t>20</a:t>
              </a:r>
              <a:r>
                <a:rPr lang="zh-CN" altLang="en-US" sz="1600" b="1" dirty="0">
                  <a:solidFill>
                    <a:srgbClr val="6FBA2C"/>
                  </a:solidFill>
                  <a:latin typeface="微软雅黑" panose="020B0503020204020204" charset="-122"/>
                  <a:ea typeface="微软雅黑" panose="020B0503020204020204" charset="-122"/>
                  <a:sym typeface="+mn-ea"/>
                </a:rPr>
                <a:t>日</a:t>
              </a:r>
              <a:endParaRPr lang="en-US" altLang="zh-CN" sz="1600" b="1" dirty="0">
                <a:solidFill>
                  <a:srgbClr val="6FBA2C"/>
                </a:solidFill>
                <a:latin typeface="微软雅黑" panose="020B0503020204020204" charset="-122"/>
                <a:ea typeface="微软雅黑" panose="020B0503020204020204" charset="-122"/>
                <a:sym typeface="+mn-ea"/>
              </a:endParaRPr>
            </a:p>
            <a:p>
              <a:pPr algn="ctr"/>
              <a:r>
                <a:rPr lang="zh-CN" altLang="en-US" sz="1600" b="1" dirty="0">
                  <a:solidFill>
                    <a:srgbClr val="D66F52"/>
                  </a:solidFill>
                  <a:latin typeface="微软雅黑" panose="020B0503020204020204" charset="-122"/>
                  <a:ea typeface="微软雅黑" panose="020B0503020204020204" charset="-122"/>
                  <a:sym typeface="+mn-ea"/>
                </a:rPr>
                <a:t>表决通过</a:t>
              </a:r>
              <a:endParaRPr lang="zh-CN" altLang="en-US" sz="1600" b="1" dirty="0">
                <a:solidFill>
                  <a:srgbClr val="D66F52"/>
                </a:solidFill>
                <a:latin typeface="微软雅黑" panose="020B0503020204020204" charset="-122"/>
                <a:ea typeface="微软雅黑" panose="020B0503020204020204" charset="-122"/>
                <a:sym typeface="+mn-ea"/>
              </a:endParaRPr>
            </a:p>
          </p:txBody>
        </p:sp>
        <p:sp>
          <p:nvSpPr>
            <p:cNvPr id="37" name="矩形 36"/>
            <p:cNvSpPr/>
            <p:nvPr/>
          </p:nvSpPr>
          <p:spPr>
            <a:xfrm>
              <a:off x="53653" y="3601848"/>
              <a:ext cx="2084220" cy="2773679"/>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sym typeface="+mn-ea"/>
                </a:rPr>
                <a:t>十三届全国人大常委会发布</a:t>
              </a:r>
              <a:r>
                <a:rPr lang="zh-CN" altLang="en-US" sz="1600" b="1" dirty="0">
                  <a:solidFill>
                    <a:srgbClr val="D66F52"/>
                  </a:solidFill>
                  <a:latin typeface="微软雅黑" panose="020B0503020204020204" charset="-122"/>
                  <a:ea typeface="微软雅黑" panose="020B0503020204020204" charset="-122"/>
                  <a:sym typeface="+mn-ea"/>
                </a:rPr>
                <a:t>立法规划</a:t>
              </a:r>
              <a:r>
                <a:rPr lang="zh-CN" altLang="en-US" sz="1600" dirty="0">
                  <a:solidFill>
                    <a:srgbClr val="184199"/>
                  </a:solidFill>
                  <a:latin typeface="微软雅黑" panose="020B0503020204020204" charset="-122"/>
                  <a:ea typeface="微软雅黑" panose="020B0503020204020204" charset="-122"/>
                  <a:sym typeface="+mn-ea"/>
                </a:rPr>
                <a:t>，</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个人信息保护法</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位于第一类项目，属于“条件比较成熟、任期内拟提请审议的法律草案”</a:t>
              </a:r>
              <a:endParaRPr lang="en-US" altLang="zh-CN" sz="1200" dirty="0">
                <a:solidFill>
                  <a:srgbClr val="184199"/>
                </a:solidFill>
                <a:latin typeface="微软雅黑" panose="020B0503020204020204" charset="-122"/>
                <a:ea typeface="微软雅黑" panose="020B0503020204020204" charset="-122"/>
                <a:sym typeface="+mn-ea"/>
              </a:endParaRPr>
            </a:p>
          </p:txBody>
        </p:sp>
        <p:sp>
          <p:nvSpPr>
            <p:cNvPr id="38" name="矩形 37"/>
            <p:cNvSpPr/>
            <p:nvPr/>
          </p:nvSpPr>
          <p:spPr>
            <a:xfrm>
              <a:off x="2216030" y="3601848"/>
              <a:ext cx="2084233" cy="2773679"/>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sym typeface="+mn-ea"/>
                </a:rPr>
                <a:t>十三届全国人大常委会第二十二次会议对</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个人信息保护法（草案）</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进行</a:t>
              </a:r>
              <a:r>
                <a:rPr lang="zh-CN" altLang="en-US" sz="1600" b="1" dirty="0">
                  <a:solidFill>
                    <a:srgbClr val="D66F52"/>
                  </a:solidFill>
                  <a:latin typeface="微软雅黑" panose="020B0503020204020204" charset="-122"/>
                  <a:ea typeface="微软雅黑" panose="020B0503020204020204" charset="-122"/>
                  <a:sym typeface="+mn-ea"/>
                </a:rPr>
                <a:t>第一次审议</a:t>
              </a:r>
              <a:r>
                <a:rPr lang="zh-CN" altLang="en-US" sz="1600" dirty="0">
                  <a:solidFill>
                    <a:srgbClr val="184199"/>
                  </a:solidFill>
                  <a:latin typeface="微软雅黑" panose="020B0503020204020204" charset="-122"/>
                  <a:ea typeface="微软雅黑" panose="020B0503020204020204" charset="-122"/>
                  <a:sym typeface="+mn-ea"/>
                </a:rPr>
                <a:t>，并面向社会征求意见</a:t>
              </a:r>
              <a:endParaRPr lang="en-US" altLang="zh-CN" sz="1600" dirty="0">
                <a:solidFill>
                  <a:srgbClr val="184199"/>
                </a:solidFill>
                <a:latin typeface="微软雅黑" panose="020B0503020204020204" charset="-122"/>
                <a:ea typeface="微软雅黑" panose="020B0503020204020204" charset="-122"/>
                <a:sym typeface="+mn-ea"/>
              </a:endParaRPr>
            </a:p>
          </p:txBody>
        </p:sp>
        <p:sp>
          <p:nvSpPr>
            <p:cNvPr id="39" name="矩形 38"/>
            <p:cNvSpPr/>
            <p:nvPr/>
          </p:nvSpPr>
          <p:spPr>
            <a:xfrm>
              <a:off x="4378420" y="3601848"/>
              <a:ext cx="2084233" cy="2773679"/>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sym typeface="+mn-ea"/>
                </a:rPr>
                <a:t>十三届全国人大常委会第二十八次会议对</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个人信息保护法（草案二次审议稿）</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进行</a:t>
              </a:r>
              <a:r>
                <a:rPr lang="zh-CN" altLang="en-US" sz="1600" b="1" dirty="0">
                  <a:solidFill>
                    <a:srgbClr val="D66F52"/>
                  </a:solidFill>
                  <a:latin typeface="微软雅黑" panose="020B0503020204020204" charset="-122"/>
                  <a:ea typeface="微软雅黑" panose="020B0503020204020204" charset="-122"/>
                  <a:sym typeface="+mn-ea"/>
                </a:rPr>
                <a:t>第二次审议</a:t>
              </a:r>
              <a:r>
                <a:rPr lang="zh-CN" altLang="en-US" sz="1600" dirty="0">
                  <a:solidFill>
                    <a:srgbClr val="184199"/>
                  </a:solidFill>
                  <a:latin typeface="微软雅黑" panose="020B0503020204020204" charset="-122"/>
                  <a:ea typeface="微软雅黑" panose="020B0503020204020204" charset="-122"/>
                  <a:sym typeface="+mn-ea"/>
                </a:rPr>
                <a:t>，并面向社会征求意见</a:t>
              </a:r>
              <a:endParaRPr lang="en-US" altLang="zh-CN" sz="1600" dirty="0">
                <a:solidFill>
                  <a:srgbClr val="184199"/>
                </a:solidFill>
                <a:latin typeface="微软雅黑" panose="020B0503020204020204" charset="-122"/>
                <a:ea typeface="微软雅黑" panose="020B0503020204020204" charset="-122"/>
                <a:sym typeface="+mn-ea"/>
              </a:endParaRPr>
            </a:p>
          </p:txBody>
        </p:sp>
        <p:sp>
          <p:nvSpPr>
            <p:cNvPr id="40" name="矩形 39"/>
            <p:cNvSpPr/>
            <p:nvPr/>
          </p:nvSpPr>
          <p:spPr>
            <a:xfrm>
              <a:off x="8703201" y="3601848"/>
              <a:ext cx="2084233" cy="2773679"/>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sym typeface="+mn-ea"/>
                </a:rPr>
                <a:t>十三届全国人大常委会第三十次会议</a:t>
              </a:r>
              <a:r>
                <a:rPr lang="zh-CN" altLang="en-US" sz="1600" b="1" dirty="0">
                  <a:solidFill>
                    <a:srgbClr val="D66F52"/>
                  </a:solidFill>
                  <a:latin typeface="微软雅黑" panose="020B0503020204020204" charset="-122"/>
                  <a:ea typeface="微软雅黑" panose="020B0503020204020204" charset="-122"/>
                  <a:sym typeface="+mn-ea"/>
                </a:rPr>
                <a:t>表决通过</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个人信息保护法</a:t>
              </a:r>
              <a:r>
                <a:rPr lang="en-US" altLang="zh-CN" sz="1600" dirty="0">
                  <a:solidFill>
                    <a:srgbClr val="184199"/>
                  </a:solidFill>
                  <a:latin typeface="微软雅黑" panose="020B0503020204020204" charset="-122"/>
                  <a:ea typeface="微软雅黑" panose="020B0503020204020204" charset="-122"/>
                  <a:sym typeface="+mn-ea"/>
                </a:rPr>
                <a:t>》</a:t>
              </a:r>
              <a:endParaRPr lang="en-US" altLang="zh-CN" sz="1600" dirty="0">
                <a:solidFill>
                  <a:srgbClr val="184199"/>
                </a:solidFill>
                <a:latin typeface="微软雅黑" panose="020B0503020204020204" charset="-122"/>
                <a:ea typeface="微软雅黑" panose="020B0503020204020204" charset="-122"/>
                <a:sym typeface="+mn-ea"/>
              </a:endParaRPr>
            </a:p>
          </p:txBody>
        </p:sp>
        <p:sp>
          <p:nvSpPr>
            <p:cNvPr id="18" name="矩形 17"/>
            <p:cNvSpPr/>
            <p:nvPr/>
          </p:nvSpPr>
          <p:spPr>
            <a:xfrm>
              <a:off x="6540810" y="3601848"/>
              <a:ext cx="2084233" cy="2773679"/>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50000"/>
                </a:lnSpc>
              </a:pPr>
              <a:r>
                <a:rPr lang="zh-CN" altLang="en-US" sz="1600" dirty="0">
                  <a:solidFill>
                    <a:srgbClr val="184199"/>
                  </a:solidFill>
                  <a:latin typeface="微软雅黑" panose="020B0503020204020204" charset="-122"/>
                  <a:ea typeface="微软雅黑" panose="020B0503020204020204" charset="-122"/>
                  <a:sym typeface="+mn-ea"/>
                </a:rPr>
                <a:t>十三届全国人大常委会第三十次会议对</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个人信息保护法（草案三次审议稿）</a:t>
              </a:r>
              <a:r>
                <a:rPr lang="en-US" altLang="zh-CN" sz="1600" dirty="0">
                  <a:solidFill>
                    <a:srgbClr val="184199"/>
                  </a:solidFill>
                  <a:latin typeface="微软雅黑" panose="020B0503020204020204" charset="-122"/>
                  <a:ea typeface="微软雅黑" panose="020B0503020204020204" charset="-122"/>
                  <a:sym typeface="+mn-ea"/>
                </a:rPr>
                <a:t>》</a:t>
              </a:r>
              <a:r>
                <a:rPr lang="zh-CN" altLang="en-US" sz="1600" dirty="0">
                  <a:solidFill>
                    <a:srgbClr val="184199"/>
                  </a:solidFill>
                  <a:latin typeface="微软雅黑" panose="020B0503020204020204" charset="-122"/>
                  <a:ea typeface="微软雅黑" panose="020B0503020204020204" charset="-122"/>
                  <a:sym typeface="+mn-ea"/>
                </a:rPr>
                <a:t>进行</a:t>
              </a:r>
              <a:r>
                <a:rPr lang="zh-CN" altLang="en-US" sz="1600" b="1" dirty="0">
                  <a:solidFill>
                    <a:srgbClr val="D66F52"/>
                  </a:solidFill>
                  <a:latin typeface="微软雅黑" panose="020B0503020204020204" charset="-122"/>
                  <a:ea typeface="微软雅黑" panose="020B0503020204020204" charset="-122"/>
                  <a:sym typeface="+mn-ea"/>
                </a:rPr>
                <a:t>第三次审议</a:t>
              </a:r>
              <a:endParaRPr lang="en-US" altLang="zh-CN" sz="1600" dirty="0">
                <a:solidFill>
                  <a:srgbClr val="184199"/>
                </a:solidFill>
                <a:latin typeface="微软雅黑" panose="020B0503020204020204" charset="-122"/>
                <a:ea typeface="微软雅黑" panose="020B0503020204020204" charset="-122"/>
                <a:sym typeface="+mn-ea"/>
              </a:endParaRPr>
            </a:p>
          </p:txBody>
        </p:sp>
        <p:sp>
          <p:nvSpPr>
            <p:cNvPr id="22" name="矩形 21"/>
            <p:cNvSpPr/>
            <p:nvPr/>
          </p:nvSpPr>
          <p:spPr>
            <a:xfrm>
              <a:off x="6540810" y="1328059"/>
              <a:ext cx="2084220" cy="791987"/>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6FBA2C"/>
                  </a:solidFill>
                  <a:latin typeface="微软雅黑" panose="020B0503020204020204" charset="-122"/>
                  <a:ea typeface="微软雅黑" panose="020B0503020204020204" charset="-122"/>
                  <a:sym typeface="+mn-ea"/>
                </a:rPr>
                <a:t>2021</a:t>
              </a:r>
              <a:r>
                <a:rPr lang="zh-CN" altLang="en-US" sz="1600" b="1" dirty="0">
                  <a:solidFill>
                    <a:srgbClr val="6FBA2C"/>
                  </a:solidFill>
                  <a:latin typeface="微软雅黑" panose="020B0503020204020204" charset="-122"/>
                  <a:ea typeface="微软雅黑" panose="020B0503020204020204" charset="-122"/>
                  <a:sym typeface="+mn-ea"/>
                </a:rPr>
                <a:t>年</a:t>
              </a:r>
              <a:r>
                <a:rPr lang="en-US" altLang="zh-CN" sz="1600" b="1" dirty="0">
                  <a:solidFill>
                    <a:srgbClr val="6FBA2C"/>
                  </a:solidFill>
                  <a:latin typeface="微软雅黑" panose="020B0503020204020204" charset="-122"/>
                  <a:ea typeface="微软雅黑" panose="020B0503020204020204" charset="-122"/>
                  <a:sym typeface="+mn-ea"/>
                </a:rPr>
                <a:t>8</a:t>
              </a:r>
              <a:r>
                <a:rPr lang="zh-CN" altLang="en-US" sz="1600" b="1" dirty="0">
                  <a:solidFill>
                    <a:srgbClr val="6FBA2C"/>
                  </a:solidFill>
                  <a:latin typeface="微软雅黑" panose="020B0503020204020204" charset="-122"/>
                  <a:ea typeface="微软雅黑" panose="020B0503020204020204" charset="-122"/>
                  <a:sym typeface="+mn-ea"/>
                </a:rPr>
                <a:t>月</a:t>
              </a:r>
              <a:r>
                <a:rPr lang="en-US" altLang="zh-CN" sz="1600" b="1" dirty="0">
                  <a:solidFill>
                    <a:srgbClr val="6FBA2C"/>
                  </a:solidFill>
                  <a:latin typeface="微软雅黑" panose="020B0503020204020204" charset="-122"/>
                  <a:ea typeface="微软雅黑" panose="020B0503020204020204" charset="-122"/>
                  <a:sym typeface="+mn-ea"/>
                </a:rPr>
                <a:t>17</a:t>
              </a:r>
              <a:r>
                <a:rPr lang="zh-CN" altLang="en-US" sz="1600" b="1" dirty="0">
                  <a:solidFill>
                    <a:srgbClr val="6FBA2C"/>
                  </a:solidFill>
                  <a:latin typeface="微软雅黑" panose="020B0503020204020204" charset="-122"/>
                  <a:ea typeface="微软雅黑" panose="020B0503020204020204" charset="-122"/>
                  <a:sym typeface="+mn-ea"/>
                </a:rPr>
                <a:t>日</a:t>
              </a:r>
              <a:endParaRPr lang="en-US" altLang="zh-CN" sz="1600" b="1" dirty="0">
                <a:solidFill>
                  <a:srgbClr val="6FBA2C"/>
                </a:solidFill>
                <a:latin typeface="微软雅黑" panose="020B0503020204020204" charset="-122"/>
                <a:ea typeface="微软雅黑" panose="020B0503020204020204" charset="-122"/>
                <a:sym typeface="+mn-ea"/>
              </a:endParaRPr>
            </a:p>
            <a:p>
              <a:pPr algn="ctr"/>
              <a:r>
                <a:rPr lang="zh-CN" altLang="en-US" sz="1600" b="1" dirty="0">
                  <a:solidFill>
                    <a:srgbClr val="D66F52"/>
                  </a:solidFill>
                  <a:latin typeface="微软雅黑" panose="020B0503020204020204" charset="-122"/>
                  <a:ea typeface="微软雅黑" panose="020B0503020204020204" charset="-122"/>
                  <a:sym typeface="+mn-ea"/>
                </a:rPr>
                <a:t>草案三审</a:t>
              </a:r>
              <a:endParaRPr lang="en-US" altLang="zh-CN" sz="1600" b="1" dirty="0">
                <a:solidFill>
                  <a:srgbClr val="6FBA2C"/>
                </a:solidFill>
                <a:latin typeface="微软雅黑" panose="020B0503020204020204" charset="-122"/>
                <a:ea typeface="微软雅黑" panose="020B0503020204020204" charset="-122"/>
                <a:sym typeface="+mn-ea"/>
              </a:endParaRPr>
            </a:p>
          </p:txBody>
        </p:sp>
        <p:sp>
          <p:nvSpPr>
            <p:cNvPr id="15" name="箭头: 右 14"/>
            <p:cNvSpPr/>
            <p:nvPr/>
          </p:nvSpPr>
          <p:spPr>
            <a:xfrm>
              <a:off x="53652" y="2617877"/>
              <a:ext cx="12084697" cy="486141"/>
            </a:xfrm>
            <a:prstGeom prst="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4" name="椭圆 33"/>
            <p:cNvSpPr/>
            <p:nvPr/>
          </p:nvSpPr>
          <p:spPr>
            <a:xfrm>
              <a:off x="900508" y="2665692"/>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3" name="矩形 42"/>
            <p:cNvSpPr/>
            <p:nvPr/>
          </p:nvSpPr>
          <p:spPr>
            <a:xfrm>
              <a:off x="10049070" y="2464953"/>
              <a:ext cx="1683338" cy="791987"/>
            </a:xfrm>
            <a:prstGeom prst="rect">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3D878D"/>
                  </a:solidFill>
                  <a:latin typeface="微软雅黑" panose="020B0503020204020204" charset="-122"/>
                  <a:ea typeface="微软雅黑" panose="020B0503020204020204" charset="-122"/>
                  <a:sym typeface="+mn-ea"/>
                </a:rPr>
                <a:t>2021</a:t>
              </a:r>
              <a:r>
                <a:rPr lang="zh-CN" altLang="en-US" sz="1600" b="1" dirty="0">
                  <a:solidFill>
                    <a:srgbClr val="3D878D"/>
                  </a:solidFill>
                  <a:latin typeface="微软雅黑" panose="020B0503020204020204" charset="-122"/>
                  <a:ea typeface="微软雅黑" panose="020B0503020204020204" charset="-122"/>
                  <a:sym typeface="+mn-ea"/>
                </a:rPr>
                <a:t>年</a:t>
              </a:r>
              <a:r>
                <a:rPr lang="en-US" altLang="zh-CN" sz="1600" b="1" dirty="0">
                  <a:solidFill>
                    <a:srgbClr val="3D878D"/>
                  </a:solidFill>
                  <a:latin typeface="微软雅黑" panose="020B0503020204020204" charset="-122"/>
                  <a:ea typeface="微软雅黑" panose="020B0503020204020204" charset="-122"/>
                  <a:sym typeface="+mn-ea"/>
                </a:rPr>
                <a:t>11</a:t>
              </a:r>
              <a:r>
                <a:rPr lang="zh-CN" altLang="en-US" sz="1600" b="1" dirty="0">
                  <a:solidFill>
                    <a:srgbClr val="3D878D"/>
                  </a:solidFill>
                  <a:latin typeface="微软雅黑" panose="020B0503020204020204" charset="-122"/>
                  <a:ea typeface="微软雅黑" panose="020B0503020204020204" charset="-122"/>
                  <a:sym typeface="+mn-ea"/>
                </a:rPr>
                <a:t>月</a:t>
              </a:r>
              <a:r>
                <a:rPr lang="en-US" altLang="zh-CN" sz="1600" b="1" dirty="0">
                  <a:solidFill>
                    <a:srgbClr val="3D878D"/>
                  </a:solidFill>
                  <a:latin typeface="微软雅黑" panose="020B0503020204020204" charset="-122"/>
                  <a:ea typeface="微软雅黑" panose="020B0503020204020204" charset="-122"/>
                  <a:sym typeface="+mn-ea"/>
                </a:rPr>
                <a:t>1</a:t>
              </a:r>
              <a:r>
                <a:rPr lang="zh-CN" altLang="en-US" sz="1600" b="1" dirty="0">
                  <a:solidFill>
                    <a:srgbClr val="3D878D"/>
                  </a:solidFill>
                  <a:latin typeface="微软雅黑" panose="020B0503020204020204" charset="-122"/>
                  <a:ea typeface="微软雅黑" panose="020B0503020204020204" charset="-122"/>
                  <a:sym typeface="+mn-ea"/>
                </a:rPr>
                <a:t>日</a:t>
              </a:r>
              <a:endParaRPr lang="en-US" altLang="zh-CN" sz="1600" b="1" dirty="0">
                <a:solidFill>
                  <a:srgbClr val="3D878D"/>
                </a:solidFill>
                <a:latin typeface="微软雅黑" panose="020B0503020204020204" charset="-122"/>
                <a:ea typeface="微软雅黑" panose="020B0503020204020204" charset="-122"/>
                <a:sym typeface="+mn-ea"/>
              </a:endParaRPr>
            </a:p>
            <a:p>
              <a:pPr algn="ctr"/>
              <a:r>
                <a:rPr lang="zh-CN" altLang="en-US" sz="1600" b="1" dirty="0">
                  <a:solidFill>
                    <a:srgbClr val="D66F52"/>
                  </a:solidFill>
                  <a:latin typeface="微软雅黑" panose="020B0503020204020204" charset="-122"/>
                  <a:ea typeface="微软雅黑" panose="020B0503020204020204" charset="-122"/>
                  <a:sym typeface="+mn-ea"/>
                </a:rPr>
                <a:t>正式施行</a:t>
              </a:r>
              <a:endParaRPr lang="zh-CN" altLang="en-US" sz="1600" b="1" dirty="0">
                <a:solidFill>
                  <a:srgbClr val="D66F52"/>
                </a:solidFill>
                <a:latin typeface="微软雅黑" panose="020B0503020204020204" charset="-122"/>
                <a:ea typeface="微软雅黑" panose="020B0503020204020204" charset="-122"/>
                <a:sym typeface="+mn-ea"/>
              </a:endParaRPr>
            </a:p>
          </p:txBody>
        </p:sp>
        <p:sp>
          <p:nvSpPr>
            <p:cNvPr id="23" name="椭圆 22"/>
            <p:cNvSpPr/>
            <p:nvPr/>
          </p:nvSpPr>
          <p:spPr>
            <a:xfrm>
              <a:off x="3062891" y="2665692"/>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4" name="椭圆 23"/>
            <p:cNvSpPr/>
            <p:nvPr/>
          </p:nvSpPr>
          <p:spPr>
            <a:xfrm>
              <a:off x="5225281" y="2665692"/>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6" name="椭圆 25"/>
            <p:cNvSpPr/>
            <p:nvPr/>
          </p:nvSpPr>
          <p:spPr>
            <a:xfrm>
              <a:off x="7387671" y="2665692"/>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7" name="椭圆 26"/>
            <p:cNvSpPr/>
            <p:nvPr/>
          </p:nvSpPr>
          <p:spPr>
            <a:xfrm>
              <a:off x="9550062" y="2665692"/>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阶段要点</a:t>
            </a:r>
            <a:endParaRPr kumimoji="1" lang="zh-CN" altLang="en-US" dirty="0"/>
          </a:p>
        </p:txBody>
      </p:sp>
      <p:grpSp>
        <p:nvGrpSpPr>
          <p:cNvPr id="3" name="组合 2"/>
          <p:cNvGrpSpPr/>
          <p:nvPr/>
        </p:nvGrpSpPr>
        <p:grpSpPr>
          <a:xfrm>
            <a:off x="667330" y="665330"/>
            <a:ext cx="10857340" cy="6050430"/>
            <a:chOff x="667330" y="665330"/>
            <a:chExt cx="10857340" cy="6050430"/>
          </a:xfrm>
        </p:grpSpPr>
        <p:sp>
          <p:nvSpPr>
            <p:cNvPr id="19" name="矩形 18"/>
            <p:cNvSpPr/>
            <p:nvPr/>
          </p:nvSpPr>
          <p:spPr>
            <a:xfrm>
              <a:off x="1595004" y="1452719"/>
              <a:ext cx="2260618" cy="390510"/>
            </a:xfrm>
            <a:prstGeom prst="rect">
              <a:avLst/>
            </a:pr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一次审议稿</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4" name="矩形 23"/>
            <p:cNvSpPr/>
            <p:nvPr/>
          </p:nvSpPr>
          <p:spPr>
            <a:xfrm>
              <a:off x="4965691" y="1452719"/>
              <a:ext cx="2260618" cy="390510"/>
            </a:xfrm>
            <a:prstGeom prst="rect">
              <a:avLst/>
            </a:prstGeom>
            <a:solidFill>
              <a:srgbClr val="3D878D"/>
            </a:solidFill>
            <a:ln w="9525">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二次审议稿</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5" name="箭头: 右 24"/>
            <p:cNvSpPr/>
            <p:nvPr/>
          </p:nvSpPr>
          <p:spPr>
            <a:xfrm>
              <a:off x="667330" y="1843229"/>
              <a:ext cx="10857340" cy="486141"/>
            </a:xfrm>
            <a:prstGeom prst="rightArrow">
              <a:avLst/>
            </a:prstGeom>
            <a:gradFill>
              <a:gsLst>
                <a:gs pos="0">
                  <a:srgbClr val="6FBA2C"/>
                </a:gs>
                <a:gs pos="100000">
                  <a:srgbClr val="184199"/>
                </a:gs>
              </a:gsLst>
              <a:lin ang="3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zh-CN" altLang="en-US" sz="1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7" name="椭圆 26"/>
            <p:cNvSpPr/>
            <p:nvPr/>
          </p:nvSpPr>
          <p:spPr>
            <a:xfrm>
              <a:off x="5900745" y="1891044"/>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8" name="椭圆 27"/>
            <p:cNvSpPr/>
            <p:nvPr/>
          </p:nvSpPr>
          <p:spPr>
            <a:xfrm>
              <a:off x="2530058" y="1891044"/>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9" name="椭圆 28"/>
            <p:cNvSpPr/>
            <p:nvPr/>
          </p:nvSpPr>
          <p:spPr>
            <a:xfrm>
              <a:off x="9271432" y="1891044"/>
              <a:ext cx="390510" cy="390510"/>
            </a:xfrm>
            <a:prstGeom prst="ellipse">
              <a:avLst/>
            </a:prstGeom>
            <a:solidFill>
              <a:srgbClr val="D66F52"/>
            </a:solidFill>
            <a:ln>
              <a:solidFill>
                <a:srgbClr val="D66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0" name="矩形 29"/>
            <p:cNvSpPr/>
            <p:nvPr/>
          </p:nvSpPr>
          <p:spPr>
            <a:xfrm>
              <a:off x="667330" y="665330"/>
              <a:ext cx="10857340" cy="866290"/>
            </a:xfrm>
            <a:prstGeom prst="rect">
              <a:avLst/>
            </a:prstGeom>
          </p:spPr>
          <p:txBody>
            <a:bodyPr wrap="square">
              <a:noAutofit/>
            </a:bodyPr>
            <a:lstStyle/>
            <a:p>
              <a:pPr indent="457200" algn="just">
                <a:lnSpc>
                  <a:spcPct val="150000"/>
                </a:lnSpc>
              </a:pP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在总体上解决</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有法可依</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的问题后，</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有法必依</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执法必严</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a:t>
              </a:r>
              <a:r>
                <a:rPr lang="zh-CN" altLang="en-US" sz="1600" b="1" dirty="0">
                  <a:solidFill>
                    <a:srgbClr val="D66F52"/>
                  </a:solidFill>
                  <a:latin typeface="微软雅黑" panose="020B0503020204020204" charset="-122"/>
                  <a:ea typeface="微软雅黑" panose="020B0503020204020204" charset="-122"/>
                  <a:cs typeface="微软雅黑" panose="020B0503020204020204" charset="-122"/>
                </a:rPr>
                <a:t>违法必究</a:t>
              </a:r>
              <a:r>
                <a:rPr lang="zh-CN" altLang="en-US" sz="1600" dirty="0">
                  <a:solidFill>
                    <a:srgbClr val="184199"/>
                  </a:solidFill>
                  <a:latin typeface="微软雅黑" panose="020B0503020204020204" charset="-122"/>
                  <a:ea typeface="微软雅黑" panose="020B0503020204020204" charset="-122"/>
                  <a:cs typeface="微软雅黑" panose="020B0503020204020204" charset="-122"/>
                </a:rPr>
                <a:t>的问题就显得更为突出和紧迫，持续进行相应的补充和调整。</a:t>
              </a:r>
              <a:endParaRPr lang="zh-CN" altLang="en-US" sz="1600" dirty="0">
                <a:solidFill>
                  <a:srgbClr val="184199"/>
                </a:solidFill>
                <a:latin typeface="微软雅黑" panose="020B0503020204020204" charset="-122"/>
                <a:ea typeface="微软雅黑" panose="020B0503020204020204" charset="-122"/>
                <a:cs typeface="微软雅黑" panose="020B0503020204020204" charset="-122"/>
              </a:endParaRPr>
            </a:p>
          </p:txBody>
        </p:sp>
        <p:sp>
          <p:nvSpPr>
            <p:cNvPr id="31" name="矩形 30"/>
            <p:cNvSpPr/>
            <p:nvPr/>
          </p:nvSpPr>
          <p:spPr>
            <a:xfrm>
              <a:off x="8336378" y="1452719"/>
              <a:ext cx="2260618" cy="390510"/>
            </a:xfrm>
            <a:prstGeom prst="rect">
              <a:avLst/>
            </a:pr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最终稿</a:t>
              </a:r>
              <a:endParaRPr lang="zh-CN" altLang="en-US" sz="16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3" name="矩形 32"/>
            <p:cNvSpPr/>
            <p:nvPr/>
          </p:nvSpPr>
          <p:spPr>
            <a:xfrm>
              <a:off x="1147973" y="2377185"/>
              <a:ext cx="3154680" cy="4338575"/>
            </a:xfrm>
            <a:prstGeom prst="rect">
              <a:avLst/>
            </a:pr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对</a:t>
              </a:r>
              <a:r>
                <a:rPr lang="zh-CN" altLang="en-US" sz="1200" b="1" dirty="0">
                  <a:solidFill>
                    <a:srgbClr val="D66F52"/>
                  </a:solidFill>
                  <a:latin typeface="微软雅黑" panose="020B0503020204020204" charset="-122"/>
                  <a:ea typeface="微软雅黑" panose="020B0503020204020204" charset="-122"/>
                  <a:sym typeface="+mn-ea"/>
                </a:rPr>
                <a:t>个人信息</a:t>
              </a:r>
              <a:r>
                <a:rPr lang="zh-CN" altLang="en-US" sz="1200" dirty="0">
                  <a:solidFill>
                    <a:srgbClr val="6FBA2C"/>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个人信息的处理</a:t>
              </a:r>
              <a:r>
                <a:rPr lang="zh-CN" altLang="en-US" sz="1200" dirty="0">
                  <a:solidFill>
                    <a:srgbClr val="6FBA2C"/>
                  </a:solidFill>
                  <a:latin typeface="微软雅黑" panose="020B0503020204020204" charset="-122"/>
                  <a:ea typeface="微软雅黑" panose="020B0503020204020204" charset="-122"/>
                  <a:sym typeface="+mn-ea"/>
                </a:rPr>
                <a:t>等相关用语作出界定</a:t>
              </a:r>
              <a:endParaRPr lang="en-US" altLang="zh-CN" sz="1200" dirty="0">
                <a:solidFill>
                  <a:srgbClr val="6FBA2C"/>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赋予本法</a:t>
              </a:r>
              <a:r>
                <a:rPr lang="zh-CN" altLang="en-US" sz="1200" b="1" dirty="0">
                  <a:solidFill>
                    <a:srgbClr val="D66F52"/>
                  </a:solidFill>
                  <a:latin typeface="微软雅黑" panose="020B0503020204020204" charset="-122"/>
                  <a:ea typeface="微软雅黑" panose="020B0503020204020204" charset="-122"/>
                  <a:sym typeface="+mn-ea"/>
                </a:rPr>
                <a:t>必要的域外适用</a:t>
              </a:r>
              <a:r>
                <a:rPr lang="zh-CN" altLang="en-US" sz="1200" dirty="0">
                  <a:solidFill>
                    <a:srgbClr val="6FBA2C"/>
                  </a:solidFill>
                  <a:latin typeface="微软雅黑" panose="020B0503020204020204" charset="-122"/>
                  <a:ea typeface="微软雅黑" panose="020B0503020204020204" charset="-122"/>
                  <a:sym typeface="+mn-ea"/>
                </a:rPr>
                <a:t>效力</a:t>
              </a:r>
              <a:endParaRPr lang="en-US" altLang="zh-CN" sz="1200" dirty="0">
                <a:solidFill>
                  <a:srgbClr val="6FBA2C"/>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健全个人信息处理规则，确立以</a:t>
              </a:r>
              <a:r>
                <a:rPr lang="zh-CN" altLang="en-US" sz="1200" b="1" dirty="0">
                  <a:solidFill>
                    <a:srgbClr val="D66F52"/>
                  </a:solidFill>
                  <a:latin typeface="微软雅黑" panose="020B0503020204020204" charset="-122"/>
                  <a:ea typeface="微软雅黑" panose="020B0503020204020204" charset="-122"/>
                  <a:sym typeface="+mn-ea"/>
                </a:rPr>
                <a:t>“告知</a:t>
              </a:r>
              <a:r>
                <a:rPr lang="en-US" altLang="zh-CN" sz="1200" b="1" dirty="0">
                  <a:solidFill>
                    <a:srgbClr val="D66F52"/>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同意”</a:t>
              </a:r>
              <a:r>
                <a:rPr lang="zh-CN" altLang="en-US" sz="1200" dirty="0">
                  <a:solidFill>
                    <a:srgbClr val="6FBA2C"/>
                  </a:solidFill>
                  <a:latin typeface="微软雅黑" panose="020B0503020204020204" charset="-122"/>
                  <a:ea typeface="微软雅黑" panose="020B0503020204020204" charset="-122"/>
                  <a:sym typeface="+mn-ea"/>
                </a:rPr>
                <a:t>为核心的个人信息处理一系列规则</a:t>
              </a:r>
              <a:endParaRPr lang="en-US" altLang="zh-CN" sz="1200" dirty="0">
                <a:solidFill>
                  <a:srgbClr val="6FBA2C"/>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完善</a:t>
              </a:r>
              <a:r>
                <a:rPr lang="zh-CN" altLang="en-US" sz="1200" b="1" dirty="0">
                  <a:solidFill>
                    <a:srgbClr val="D66F52"/>
                  </a:solidFill>
                  <a:latin typeface="微软雅黑" panose="020B0503020204020204" charset="-122"/>
                  <a:ea typeface="微软雅黑" panose="020B0503020204020204" charset="-122"/>
                  <a:sym typeface="+mn-ea"/>
                </a:rPr>
                <a:t>个人信息跨境提供</a:t>
              </a:r>
              <a:r>
                <a:rPr lang="zh-CN" altLang="en-US" sz="1200" dirty="0">
                  <a:solidFill>
                    <a:srgbClr val="6FBA2C"/>
                  </a:solidFill>
                  <a:latin typeface="微软雅黑" panose="020B0503020204020204" charset="-122"/>
                  <a:ea typeface="微软雅黑" panose="020B0503020204020204" charset="-122"/>
                  <a:sym typeface="+mn-ea"/>
                </a:rPr>
                <a:t>规则</a:t>
              </a:r>
              <a:endParaRPr lang="en-US" altLang="zh-CN" sz="1200" dirty="0">
                <a:solidFill>
                  <a:srgbClr val="6FBA2C"/>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明确个人信息处理活动中</a:t>
              </a:r>
              <a:r>
                <a:rPr lang="zh-CN" altLang="en-US" sz="1200" b="1" dirty="0">
                  <a:solidFill>
                    <a:srgbClr val="D66F52"/>
                  </a:solidFill>
                  <a:latin typeface="微软雅黑" panose="020B0503020204020204" charset="-122"/>
                  <a:ea typeface="微软雅黑" panose="020B0503020204020204" charset="-122"/>
                  <a:sym typeface="+mn-ea"/>
                </a:rPr>
                <a:t>个人的权利和处理者义务</a:t>
              </a:r>
              <a:endParaRPr lang="en-US" altLang="zh-CN" sz="1200" b="1" dirty="0">
                <a:solidFill>
                  <a:srgbClr val="D66F52"/>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明确</a:t>
              </a:r>
              <a:r>
                <a:rPr lang="zh-CN" altLang="en-US" sz="1200" b="1" dirty="0">
                  <a:solidFill>
                    <a:srgbClr val="D66F52"/>
                  </a:solidFill>
                  <a:latin typeface="微软雅黑" panose="020B0503020204020204" charset="-122"/>
                  <a:ea typeface="微软雅黑" panose="020B0503020204020204" charset="-122"/>
                  <a:sym typeface="+mn-ea"/>
                </a:rPr>
                <a:t>履行个人信息保护职责的部门</a:t>
              </a:r>
              <a:endParaRPr lang="en-US" altLang="zh-CN" sz="1200" b="1" dirty="0">
                <a:solidFill>
                  <a:srgbClr val="D66F52"/>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6FBA2C"/>
                  </a:solidFill>
                  <a:latin typeface="微软雅黑" panose="020B0503020204020204" charset="-122"/>
                  <a:ea typeface="微软雅黑" panose="020B0503020204020204" charset="-122"/>
                  <a:sym typeface="+mn-ea"/>
                </a:rPr>
                <a:t>对</a:t>
              </a:r>
              <a:r>
                <a:rPr lang="zh-CN" altLang="en-US" sz="1200" b="1" dirty="0">
                  <a:solidFill>
                    <a:srgbClr val="D66F52"/>
                  </a:solidFill>
                  <a:latin typeface="微软雅黑" panose="020B0503020204020204" charset="-122"/>
                  <a:ea typeface="微软雅黑" panose="020B0503020204020204" charset="-122"/>
                  <a:sym typeface="+mn-ea"/>
                </a:rPr>
                <a:t>违法行为的处罚</a:t>
              </a:r>
              <a:r>
                <a:rPr lang="zh-CN" altLang="en-US" sz="1200" dirty="0">
                  <a:solidFill>
                    <a:srgbClr val="6FBA2C"/>
                  </a:solidFill>
                  <a:latin typeface="微软雅黑" panose="020B0503020204020204" charset="-122"/>
                  <a:ea typeface="微软雅黑" panose="020B0503020204020204" charset="-122"/>
                  <a:sym typeface="+mn-ea"/>
                </a:rPr>
                <a:t>及</a:t>
              </a:r>
              <a:r>
                <a:rPr lang="zh-CN" altLang="en-US" sz="1200" b="1" dirty="0">
                  <a:solidFill>
                    <a:srgbClr val="D66F52"/>
                  </a:solidFill>
                  <a:latin typeface="微软雅黑" panose="020B0503020204020204" charset="-122"/>
                  <a:ea typeface="微软雅黑" panose="020B0503020204020204" charset="-122"/>
                  <a:sym typeface="+mn-ea"/>
                </a:rPr>
                <a:t>侵害个人信息权益的民事赔偿</a:t>
              </a:r>
              <a:r>
                <a:rPr lang="zh-CN" altLang="en-US" sz="1200" dirty="0">
                  <a:solidFill>
                    <a:srgbClr val="6FBA2C"/>
                  </a:solidFill>
                  <a:latin typeface="微软雅黑" panose="020B0503020204020204" charset="-122"/>
                  <a:ea typeface="微软雅黑" panose="020B0503020204020204" charset="-122"/>
                  <a:sym typeface="+mn-ea"/>
                </a:rPr>
                <a:t>等作了规定</a:t>
              </a:r>
              <a:endParaRPr lang="en-US" altLang="zh-CN" sz="1200" dirty="0">
                <a:solidFill>
                  <a:srgbClr val="6FBA2C"/>
                </a:solidFill>
                <a:latin typeface="微软雅黑" panose="020B0503020204020204" charset="-122"/>
                <a:ea typeface="微软雅黑" panose="020B0503020204020204" charset="-122"/>
                <a:sym typeface="+mn-ea"/>
              </a:endParaRPr>
            </a:p>
          </p:txBody>
        </p:sp>
        <p:sp>
          <p:nvSpPr>
            <p:cNvPr id="37" name="矩形 36"/>
            <p:cNvSpPr/>
            <p:nvPr/>
          </p:nvSpPr>
          <p:spPr>
            <a:xfrm>
              <a:off x="4518660" y="2377185"/>
              <a:ext cx="3154680" cy="4338575"/>
            </a:xfrm>
            <a:prstGeom prst="rect">
              <a:avLst/>
            </a:prstGeom>
            <a:solidFill>
              <a:schemeClr val="accent5">
                <a:lumMod val="20000"/>
                <a:lumOff val="80000"/>
              </a:schemeClr>
            </a:solidFill>
            <a:ln>
              <a:solidFill>
                <a:srgbClr val="3D8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对草案中</a:t>
              </a:r>
              <a:r>
                <a:rPr lang="zh-CN" altLang="en-US" sz="1200" b="1" dirty="0">
                  <a:solidFill>
                    <a:srgbClr val="D66F52"/>
                  </a:solidFill>
                  <a:latin typeface="微软雅黑" panose="020B0503020204020204" charset="-122"/>
                  <a:ea typeface="微软雅黑" panose="020B0503020204020204" charset="-122"/>
                  <a:sym typeface="+mn-ea"/>
                </a:rPr>
                <a:t>个人信息处理原则</a:t>
              </a:r>
              <a:r>
                <a:rPr lang="zh-CN" altLang="en-US" sz="1200" dirty="0">
                  <a:solidFill>
                    <a:srgbClr val="3D878D"/>
                  </a:solidFill>
                  <a:latin typeface="微软雅黑" panose="020B0503020204020204" charset="-122"/>
                  <a:ea typeface="微软雅黑" panose="020B0503020204020204" charset="-122"/>
                  <a:sym typeface="+mn-ea"/>
                </a:rPr>
                <a:t>予以完善</a:t>
              </a:r>
              <a:endParaRPr lang="zh-CN" altLang="en-US" sz="1200" dirty="0">
                <a:solidFill>
                  <a:srgbClr val="3D878D"/>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进一步完善</a:t>
              </a:r>
              <a:r>
                <a:rPr lang="zh-CN" altLang="en-US" sz="1200" b="1" dirty="0">
                  <a:solidFill>
                    <a:srgbClr val="D66F52"/>
                  </a:solidFill>
                  <a:latin typeface="微软雅黑" panose="020B0503020204020204" charset="-122"/>
                  <a:ea typeface="微软雅黑" panose="020B0503020204020204" charset="-122"/>
                  <a:sym typeface="+mn-ea"/>
                </a:rPr>
                <a:t>撤回同意</a:t>
              </a:r>
              <a:r>
                <a:rPr lang="zh-CN" altLang="en-US" sz="1200" dirty="0">
                  <a:solidFill>
                    <a:srgbClr val="3D878D"/>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自动化决策</a:t>
              </a:r>
              <a:r>
                <a:rPr lang="zh-CN" altLang="en-US" sz="1200" dirty="0">
                  <a:solidFill>
                    <a:srgbClr val="3D878D"/>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个人信息跨境合同</a:t>
              </a:r>
              <a:r>
                <a:rPr lang="zh-CN" altLang="en-US" sz="1200" dirty="0">
                  <a:solidFill>
                    <a:srgbClr val="3D878D"/>
                  </a:solidFill>
                  <a:latin typeface="微软雅黑" panose="020B0503020204020204" charset="-122"/>
                  <a:ea typeface="微软雅黑" panose="020B0503020204020204" charset="-122"/>
                  <a:sym typeface="+mn-ea"/>
                </a:rPr>
                <a:t>等个人信息处理规则</a:t>
              </a:r>
              <a:endParaRPr lang="en-US" altLang="zh-CN" sz="1200" dirty="0">
                <a:solidFill>
                  <a:srgbClr val="3D878D"/>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增加</a:t>
              </a:r>
              <a:r>
                <a:rPr lang="zh-CN" altLang="en-US" sz="1200" b="1" dirty="0">
                  <a:solidFill>
                    <a:srgbClr val="D66F52"/>
                  </a:solidFill>
                  <a:latin typeface="微软雅黑" panose="020B0503020204020204" charset="-122"/>
                  <a:ea typeface="微软雅黑" panose="020B0503020204020204" charset="-122"/>
                  <a:sym typeface="+mn-ea"/>
                </a:rPr>
                <a:t>死者个人信息保护</a:t>
              </a:r>
              <a:r>
                <a:rPr lang="zh-CN" altLang="en-US" sz="1200" dirty="0">
                  <a:solidFill>
                    <a:srgbClr val="3D878D"/>
                  </a:solidFill>
                  <a:latin typeface="微软雅黑" panose="020B0503020204020204" charset="-122"/>
                  <a:ea typeface="微软雅黑" panose="020B0503020204020204" charset="-122"/>
                  <a:sym typeface="+mn-ea"/>
                </a:rPr>
                <a:t>规定</a:t>
              </a:r>
              <a:endParaRPr lang="en-US" altLang="zh-CN" sz="1200" dirty="0">
                <a:solidFill>
                  <a:srgbClr val="3D878D"/>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强化</a:t>
              </a:r>
              <a:r>
                <a:rPr lang="zh-CN" altLang="en-US" sz="1200" b="1" dirty="0">
                  <a:solidFill>
                    <a:srgbClr val="D66F52"/>
                  </a:solidFill>
                  <a:latin typeface="微软雅黑" panose="020B0503020204020204" charset="-122"/>
                  <a:ea typeface="微软雅黑" panose="020B0503020204020204" charset="-122"/>
                  <a:sym typeface="+mn-ea"/>
                </a:rPr>
                <a:t>大型互联网平台</a:t>
              </a:r>
              <a:r>
                <a:rPr lang="zh-CN" altLang="en-US" sz="1200" dirty="0">
                  <a:solidFill>
                    <a:srgbClr val="3D878D"/>
                  </a:solidFill>
                  <a:latin typeface="微软雅黑" panose="020B0503020204020204" charset="-122"/>
                  <a:ea typeface="微软雅黑" panose="020B0503020204020204" charset="-122"/>
                  <a:sym typeface="+mn-ea"/>
                </a:rPr>
                <a:t>的个人信息保护义务，并加强监督</a:t>
              </a:r>
              <a:endParaRPr lang="en-US" altLang="zh-CN" sz="1200" dirty="0">
                <a:solidFill>
                  <a:srgbClr val="3D878D"/>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增加</a:t>
              </a:r>
              <a:r>
                <a:rPr lang="zh-CN" altLang="en-US" sz="1200" b="1" dirty="0">
                  <a:solidFill>
                    <a:srgbClr val="D66F52"/>
                  </a:solidFill>
                  <a:latin typeface="微软雅黑" panose="020B0503020204020204" charset="-122"/>
                  <a:ea typeface="微软雅黑" panose="020B0503020204020204" charset="-122"/>
                  <a:sym typeface="+mn-ea"/>
                </a:rPr>
                <a:t>接受委托处理个人信息的受托方</a:t>
              </a:r>
              <a:r>
                <a:rPr lang="zh-CN" altLang="en-US" sz="1200" dirty="0">
                  <a:solidFill>
                    <a:srgbClr val="3D878D"/>
                  </a:solidFill>
                  <a:latin typeface="微软雅黑" panose="020B0503020204020204" charset="-122"/>
                  <a:ea typeface="微软雅黑" panose="020B0503020204020204" charset="-122"/>
                  <a:sym typeface="+mn-ea"/>
                </a:rPr>
                <a:t>义务</a:t>
              </a:r>
              <a:endParaRPr lang="en-US" altLang="zh-CN" sz="1200" dirty="0">
                <a:solidFill>
                  <a:srgbClr val="3D878D"/>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明确由</a:t>
              </a:r>
              <a:r>
                <a:rPr lang="zh-CN" altLang="en-US" sz="1200" b="1" dirty="0">
                  <a:solidFill>
                    <a:srgbClr val="D66F52"/>
                  </a:solidFill>
                  <a:latin typeface="微软雅黑" panose="020B0503020204020204" charset="-122"/>
                  <a:ea typeface="微软雅黑" panose="020B0503020204020204" charset="-122"/>
                  <a:sym typeface="+mn-ea"/>
                </a:rPr>
                <a:t>国家网信部门统筹推进</a:t>
              </a:r>
              <a:r>
                <a:rPr lang="zh-CN" altLang="en-US" sz="1200" dirty="0">
                  <a:solidFill>
                    <a:srgbClr val="3D878D"/>
                  </a:solidFill>
                  <a:latin typeface="微软雅黑" panose="020B0503020204020204" charset="-122"/>
                  <a:ea typeface="微软雅黑" panose="020B0503020204020204" charset="-122"/>
                  <a:sym typeface="+mn-ea"/>
                </a:rPr>
                <a:t>个人信息保护有关工作</a:t>
              </a:r>
              <a:endParaRPr lang="en-US" altLang="zh-CN" sz="1200" dirty="0">
                <a:solidFill>
                  <a:srgbClr val="3D878D"/>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3D878D"/>
                  </a:solidFill>
                  <a:latin typeface="微软雅黑" panose="020B0503020204020204" charset="-122"/>
                  <a:ea typeface="微软雅黑" panose="020B0503020204020204" charset="-122"/>
                  <a:sym typeface="+mn-ea"/>
                </a:rPr>
                <a:t>个人信息权益因个人信息处理活动受到侵害，</a:t>
              </a:r>
              <a:r>
                <a:rPr lang="zh-CN" altLang="en-US" sz="1200" b="1" dirty="0">
                  <a:solidFill>
                    <a:srgbClr val="D66F52"/>
                  </a:solidFill>
                  <a:latin typeface="微软雅黑" panose="020B0503020204020204" charset="-122"/>
                  <a:ea typeface="微软雅黑" panose="020B0503020204020204" charset="-122"/>
                  <a:sym typeface="+mn-ea"/>
                </a:rPr>
                <a:t>个人信息处理者不能证明自己没有过错的</a:t>
              </a:r>
              <a:r>
                <a:rPr lang="zh-CN" altLang="en-US" sz="1200" dirty="0">
                  <a:solidFill>
                    <a:srgbClr val="3D878D"/>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应当承担损害赔偿等侵权责任</a:t>
              </a:r>
              <a:endParaRPr lang="en-US" altLang="zh-CN" sz="1200" b="1" dirty="0">
                <a:solidFill>
                  <a:srgbClr val="D66F52"/>
                </a:solidFill>
                <a:latin typeface="微软雅黑" panose="020B0503020204020204" charset="-122"/>
                <a:ea typeface="微软雅黑" panose="020B0503020204020204" charset="-122"/>
                <a:sym typeface="+mn-ea"/>
              </a:endParaRPr>
            </a:p>
          </p:txBody>
        </p:sp>
        <p:sp>
          <p:nvSpPr>
            <p:cNvPr id="46" name="矩形 45"/>
            <p:cNvSpPr/>
            <p:nvPr/>
          </p:nvSpPr>
          <p:spPr>
            <a:xfrm>
              <a:off x="7889347" y="2377185"/>
              <a:ext cx="3154680" cy="4338575"/>
            </a:xfrm>
            <a:prstGeom prst="rect">
              <a:avLst/>
            </a:pr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对</a:t>
              </a:r>
              <a:r>
                <a:rPr lang="zh-CN" altLang="en-US" sz="1200" b="1" dirty="0">
                  <a:solidFill>
                    <a:srgbClr val="D66F52"/>
                  </a:solidFill>
                  <a:latin typeface="微软雅黑" panose="020B0503020204020204" charset="-122"/>
                  <a:ea typeface="微软雅黑" panose="020B0503020204020204" charset="-122"/>
                  <a:sym typeface="+mn-ea"/>
                </a:rPr>
                <a:t>过度收集个人信息</a:t>
              </a:r>
              <a:r>
                <a:rPr lang="zh-CN" altLang="en-US" sz="1200" dirty="0">
                  <a:solidFill>
                    <a:srgbClr val="184199"/>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大数据杀熟</a:t>
              </a:r>
              <a:r>
                <a:rPr lang="zh-CN" altLang="en-US" sz="1200" dirty="0">
                  <a:solidFill>
                    <a:srgbClr val="184199"/>
                  </a:solidFill>
                  <a:latin typeface="微软雅黑" panose="020B0503020204020204" charset="-122"/>
                  <a:ea typeface="微软雅黑" panose="020B0503020204020204" charset="-122"/>
                  <a:sym typeface="+mn-ea"/>
                </a:rPr>
                <a:t>以及</a:t>
              </a:r>
              <a:r>
                <a:rPr lang="zh-CN" altLang="en-US" sz="1200" b="1" dirty="0">
                  <a:solidFill>
                    <a:srgbClr val="D66F52"/>
                  </a:solidFill>
                  <a:latin typeface="微软雅黑" panose="020B0503020204020204" charset="-122"/>
                  <a:ea typeface="微软雅黑" panose="020B0503020204020204" charset="-122"/>
                  <a:sym typeface="+mn-ea"/>
                </a:rPr>
                <a:t>非法买卖</a:t>
              </a:r>
              <a:r>
                <a:rPr lang="en-US" altLang="zh-CN" sz="1200" b="1" dirty="0">
                  <a:solidFill>
                    <a:srgbClr val="D66F52"/>
                  </a:solidFill>
                  <a:latin typeface="微软雅黑" panose="020B0503020204020204" charset="-122"/>
                  <a:ea typeface="微软雅黑" panose="020B0503020204020204" charset="-122"/>
                  <a:sym typeface="+mn-ea"/>
                </a:rPr>
                <a:t>/</a:t>
              </a:r>
              <a:r>
                <a:rPr lang="zh-CN" altLang="en-US" sz="1200" b="1" dirty="0">
                  <a:solidFill>
                    <a:srgbClr val="D66F52"/>
                  </a:solidFill>
                  <a:latin typeface="微软雅黑" panose="020B0503020204020204" charset="-122"/>
                  <a:ea typeface="微软雅黑" panose="020B0503020204020204" charset="-122"/>
                  <a:sym typeface="+mn-ea"/>
                </a:rPr>
                <a:t>泄露个人信息</a:t>
              </a:r>
              <a:r>
                <a:rPr lang="zh-CN" altLang="en-US" sz="1200" dirty="0">
                  <a:solidFill>
                    <a:srgbClr val="184199"/>
                  </a:solidFill>
                  <a:latin typeface="微软雅黑" panose="020B0503020204020204" charset="-122"/>
                  <a:ea typeface="微软雅黑" panose="020B0503020204020204" charset="-122"/>
                  <a:sym typeface="+mn-ea"/>
                </a:rPr>
                <a:t>等作出针对性规范，进一步强调</a:t>
              </a:r>
              <a:r>
                <a:rPr lang="zh-CN" altLang="en-US" sz="1200" b="1" dirty="0">
                  <a:solidFill>
                    <a:srgbClr val="D66F52"/>
                  </a:solidFill>
                  <a:latin typeface="微软雅黑" panose="020B0503020204020204" charset="-122"/>
                  <a:ea typeface="微软雅黑" panose="020B0503020204020204" charset="-122"/>
                  <a:sym typeface="+mn-ea"/>
                </a:rPr>
                <a:t>不得过度收集个人信息</a:t>
              </a:r>
              <a:endParaRPr lang="en-US" altLang="zh-CN" sz="1200" b="1" dirty="0">
                <a:solidFill>
                  <a:srgbClr val="D66F52"/>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对</a:t>
              </a:r>
              <a:r>
                <a:rPr lang="zh-CN" altLang="en-US" sz="1200" b="1" dirty="0">
                  <a:solidFill>
                    <a:srgbClr val="D66F52"/>
                  </a:solidFill>
                  <a:latin typeface="微软雅黑" panose="020B0503020204020204" charset="-122"/>
                  <a:ea typeface="微软雅黑" panose="020B0503020204020204" charset="-122"/>
                  <a:sym typeface="+mn-ea"/>
                </a:rPr>
                <a:t>人力资源管理所必需处理个人信息</a:t>
              </a:r>
              <a:r>
                <a:rPr lang="zh-CN" altLang="en-US" sz="1200" dirty="0">
                  <a:solidFill>
                    <a:srgbClr val="184199"/>
                  </a:solidFill>
                  <a:latin typeface="微软雅黑" panose="020B0503020204020204" charset="-122"/>
                  <a:ea typeface="微软雅黑" panose="020B0503020204020204" charset="-122"/>
                  <a:sym typeface="+mn-ea"/>
                </a:rPr>
                <a:t>的规定</a:t>
              </a:r>
              <a:r>
                <a:rPr lang="zh-CN" altLang="en-US" sz="1200" b="1" dirty="0">
                  <a:solidFill>
                    <a:srgbClr val="D66F52"/>
                  </a:solidFill>
                  <a:latin typeface="微软雅黑" panose="020B0503020204020204" charset="-122"/>
                  <a:ea typeface="微软雅黑" panose="020B0503020204020204" charset="-122"/>
                  <a:sym typeface="+mn-ea"/>
                </a:rPr>
                <a:t>作出必要限制</a:t>
              </a:r>
              <a:endParaRPr lang="en-US" altLang="zh-CN" sz="1200" b="1" dirty="0">
                <a:solidFill>
                  <a:srgbClr val="D66F52"/>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明确</a:t>
              </a:r>
              <a:r>
                <a:rPr lang="zh-CN" altLang="en-US" sz="1200" b="1" dirty="0">
                  <a:solidFill>
                    <a:srgbClr val="D66F52"/>
                  </a:solidFill>
                  <a:latin typeface="微软雅黑" panose="020B0503020204020204" charset="-122"/>
                  <a:ea typeface="微软雅黑" panose="020B0503020204020204" charset="-122"/>
                  <a:sym typeface="+mn-ea"/>
                </a:rPr>
                <a:t>将不满十四周岁未成年人的个人信息作为敏感个人信息</a:t>
              </a:r>
              <a:r>
                <a:rPr lang="zh-CN" altLang="en-US" sz="1200" dirty="0">
                  <a:solidFill>
                    <a:srgbClr val="184199"/>
                  </a:solidFill>
                  <a:latin typeface="微软雅黑" panose="020B0503020204020204" charset="-122"/>
                  <a:ea typeface="微软雅黑" panose="020B0503020204020204" charset="-122"/>
                  <a:sym typeface="+mn-ea"/>
                </a:rPr>
                <a:t>，并要求个人信息处理者对此制定专门的个人信息处理规则</a:t>
              </a:r>
              <a:endParaRPr lang="en-US" altLang="zh-CN" sz="1200" dirty="0">
                <a:solidFill>
                  <a:srgbClr val="184199"/>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大型互联网平台应当</a:t>
              </a:r>
              <a:r>
                <a:rPr lang="zh-CN" altLang="en-US" sz="1200" b="1" dirty="0">
                  <a:solidFill>
                    <a:srgbClr val="D66F52"/>
                  </a:solidFill>
                  <a:latin typeface="微软雅黑" panose="020B0503020204020204" charset="-122"/>
                  <a:ea typeface="微软雅黑" panose="020B0503020204020204" charset="-122"/>
                  <a:sym typeface="+mn-ea"/>
                </a:rPr>
                <a:t>按照国家规定建立健全个人信息保护合规制度体系</a:t>
              </a:r>
              <a:endParaRPr lang="en-US" altLang="zh-CN" sz="1200" b="1" dirty="0">
                <a:solidFill>
                  <a:srgbClr val="D66F52"/>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增加</a:t>
              </a:r>
              <a:r>
                <a:rPr lang="zh-CN" altLang="en-US" sz="1200" b="1" dirty="0">
                  <a:solidFill>
                    <a:srgbClr val="D66F52"/>
                  </a:solidFill>
                  <a:latin typeface="微软雅黑" panose="020B0503020204020204" charset="-122"/>
                  <a:ea typeface="微软雅黑" panose="020B0503020204020204" charset="-122"/>
                  <a:sym typeface="+mn-ea"/>
                </a:rPr>
                <a:t>个人信息可携带权</a:t>
              </a:r>
              <a:r>
                <a:rPr lang="zh-CN" altLang="en-US" sz="1200" dirty="0">
                  <a:solidFill>
                    <a:srgbClr val="184199"/>
                  </a:solidFill>
                  <a:latin typeface="微软雅黑" panose="020B0503020204020204" charset="-122"/>
                  <a:ea typeface="微软雅黑" panose="020B0503020204020204" charset="-122"/>
                  <a:sym typeface="+mn-ea"/>
                </a:rPr>
                <a:t>规定</a:t>
              </a:r>
              <a:endParaRPr lang="en-US" altLang="zh-CN" sz="1200" dirty="0">
                <a:solidFill>
                  <a:srgbClr val="184199"/>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完善</a:t>
              </a:r>
              <a:r>
                <a:rPr lang="zh-CN" altLang="en-US" sz="1200" b="1" dirty="0">
                  <a:solidFill>
                    <a:srgbClr val="D66F52"/>
                  </a:solidFill>
                  <a:latin typeface="微软雅黑" panose="020B0503020204020204" charset="-122"/>
                  <a:ea typeface="微软雅黑" panose="020B0503020204020204" charset="-122"/>
                  <a:sym typeface="+mn-ea"/>
                </a:rPr>
                <a:t>死者个人信息保护</a:t>
              </a:r>
              <a:r>
                <a:rPr lang="zh-CN" altLang="en-US" sz="1200" dirty="0">
                  <a:solidFill>
                    <a:srgbClr val="184199"/>
                  </a:solidFill>
                  <a:latin typeface="微软雅黑" panose="020B0503020204020204" charset="-122"/>
                  <a:ea typeface="微软雅黑" panose="020B0503020204020204" charset="-122"/>
                  <a:sym typeface="+mn-ea"/>
                </a:rPr>
                <a:t>规定</a:t>
              </a:r>
              <a:endParaRPr lang="en-US" altLang="zh-CN" sz="1200" dirty="0">
                <a:solidFill>
                  <a:srgbClr val="184199"/>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适当</a:t>
              </a:r>
              <a:r>
                <a:rPr lang="zh-CN" altLang="en-US" sz="1200" b="1" dirty="0">
                  <a:solidFill>
                    <a:srgbClr val="D66F52"/>
                  </a:solidFill>
                  <a:latin typeface="微软雅黑" panose="020B0503020204020204" charset="-122"/>
                  <a:ea typeface="微软雅黑" panose="020B0503020204020204" charset="-122"/>
                  <a:sym typeface="+mn-ea"/>
                </a:rPr>
                <a:t>减轻小型个人信息处理者合规成本</a:t>
              </a:r>
              <a:endParaRPr lang="en-US" altLang="zh-CN" sz="1200" b="1" dirty="0">
                <a:solidFill>
                  <a:srgbClr val="D66F52"/>
                </a:solidFill>
                <a:latin typeface="微软雅黑" panose="020B0503020204020204" charset="-122"/>
                <a:ea typeface="微软雅黑" panose="020B0503020204020204" charset="-122"/>
                <a:sym typeface="+mn-ea"/>
              </a:endParaRPr>
            </a:p>
            <a:p>
              <a:pPr marL="171450" indent="-171450">
                <a:lnSpc>
                  <a:spcPct val="150000"/>
                </a:lnSpc>
                <a:buFont typeface="Wingdings" panose="05000000000000000000" pitchFamily="2" charset="2"/>
                <a:buChar char="l"/>
              </a:pPr>
              <a:r>
                <a:rPr lang="zh-CN" altLang="en-US" sz="1200" dirty="0">
                  <a:solidFill>
                    <a:srgbClr val="184199"/>
                  </a:solidFill>
                  <a:latin typeface="微软雅黑" panose="020B0503020204020204" charset="-122"/>
                  <a:ea typeface="微软雅黑" panose="020B0503020204020204" charset="-122"/>
                  <a:sym typeface="+mn-ea"/>
                </a:rPr>
                <a:t>完善</a:t>
              </a:r>
              <a:r>
                <a:rPr lang="zh-CN" altLang="en-US" sz="1200" b="1" dirty="0">
                  <a:solidFill>
                    <a:srgbClr val="D66F52"/>
                  </a:solidFill>
                  <a:latin typeface="微软雅黑" panose="020B0503020204020204" charset="-122"/>
                  <a:ea typeface="微软雅黑" panose="020B0503020204020204" charset="-122"/>
                  <a:sym typeface="+mn-ea"/>
                </a:rPr>
                <a:t>投诉、举报、诉讼</a:t>
              </a:r>
              <a:r>
                <a:rPr lang="zh-CN" altLang="en-US" sz="1200" dirty="0">
                  <a:solidFill>
                    <a:srgbClr val="184199"/>
                  </a:solidFill>
                  <a:latin typeface="微软雅黑" panose="020B0503020204020204" charset="-122"/>
                  <a:ea typeface="微软雅黑" panose="020B0503020204020204" charset="-122"/>
                  <a:sym typeface="+mn-ea"/>
                </a:rPr>
                <a:t>机制</a:t>
              </a:r>
              <a:endParaRPr lang="en-US" altLang="zh-CN" sz="1200" dirty="0">
                <a:solidFill>
                  <a:srgbClr val="184199"/>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a:t>内容编排</a:t>
            </a:r>
            <a:endParaRPr kumimoji="1" lang="zh-CN" altLang="en-US" dirty="0"/>
          </a:p>
        </p:txBody>
      </p:sp>
      <p:grpSp>
        <p:nvGrpSpPr>
          <p:cNvPr id="11" name="组合 10"/>
          <p:cNvGrpSpPr/>
          <p:nvPr/>
        </p:nvGrpSpPr>
        <p:grpSpPr>
          <a:xfrm>
            <a:off x="1331593" y="1206229"/>
            <a:ext cx="10246066" cy="5139821"/>
            <a:chOff x="1331593" y="1206229"/>
            <a:chExt cx="10246066" cy="5139821"/>
          </a:xfrm>
        </p:grpSpPr>
        <p:sp>
          <p:nvSpPr>
            <p:cNvPr id="20" name="任意多边形: 形状 19"/>
            <p:cNvSpPr/>
            <p:nvPr/>
          </p:nvSpPr>
          <p:spPr>
            <a:xfrm>
              <a:off x="6251189" y="1206230"/>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任意多边形: 形状 20"/>
            <p:cNvSpPr/>
            <p:nvPr/>
          </p:nvSpPr>
          <p:spPr>
            <a:xfrm>
              <a:off x="6727291" y="1206229"/>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84199"/>
                  </a:solidFill>
                  <a:latin typeface="微软雅黑" panose="020B0503020204020204" charset="-122"/>
                  <a:ea typeface="微软雅黑" panose="020B0503020204020204" charset="-122"/>
                </a:rPr>
                <a:t>总则（</a:t>
              </a:r>
              <a:r>
                <a:rPr lang="en-US" altLang="zh-CN" sz="1600" b="1" dirty="0">
                  <a:solidFill>
                    <a:srgbClr val="184199"/>
                  </a:solidFill>
                  <a:latin typeface="微软雅黑" panose="020B0503020204020204" charset="-122"/>
                  <a:ea typeface="微软雅黑" panose="020B0503020204020204" charset="-122"/>
                </a:rPr>
                <a:t>1-12</a:t>
              </a:r>
              <a:r>
                <a:rPr lang="zh-CN" altLang="en-US" sz="1600" b="1" dirty="0">
                  <a:solidFill>
                    <a:srgbClr val="184199"/>
                  </a:solidFill>
                  <a:latin typeface="微软雅黑" panose="020B0503020204020204" charset="-122"/>
                  <a:ea typeface="微软雅黑" panose="020B0503020204020204" charset="-122"/>
                </a:rPr>
                <a:t>）</a:t>
              </a:r>
              <a:endParaRPr lang="zh-CN" altLang="en-US" sz="1600" b="1" dirty="0">
                <a:solidFill>
                  <a:srgbClr val="184199"/>
                </a:solidFill>
                <a:latin typeface="微软雅黑" panose="020B0503020204020204" charset="-122"/>
                <a:ea typeface="微软雅黑" panose="020B0503020204020204" charset="-122"/>
              </a:endParaRPr>
            </a:p>
          </p:txBody>
        </p:sp>
        <p:sp>
          <p:nvSpPr>
            <p:cNvPr id="22" name="任意多边形: 形状 21"/>
            <p:cNvSpPr/>
            <p:nvPr/>
          </p:nvSpPr>
          <p:spPr>
            <a:xfrm>
              <a:off x="6467092" y="1866066"/>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3" name="任意多边形: 形状 22"/>
            <p:cNvSpPr/>
            <p:nvPr/>
          </p:nvSpPr>
          <p:spPr>
            <a:xfrm>
              <a:off x="6960885" y="1866066"/>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6FBA2C"/>
                  </a:solidFill>
                  <a:latin typeface="微软雅黑" panose="020B0503020204020204" charset="-122"/>
                  <a:ea typeface="微软雅黑" panose="020B0503020204020204" charset="-122"/>
                  <a:sym typeface="+mn-ea"/>
                </a:rPr>
                <a:t>个人信息处理规则（</a:t>
              </a:r>
              <a:r>
                <a:rPr lang="en-US" altLang="zh-CN" sz="1600" b="1" dirty="0">
                  <a:solidFill>
                    <a:srgbClr val="6FBA2C"/>
                  </a:solidFill>
                  <a:latin typeface="微软雅黑" panose="020B0503020204020204" charset="-122"/>
                  <a:ea typeface="微软雅黑" panose="020B0503020204020204" charset="-122"/>
                  <a:sym typeface="+mn-ea"/>
                </a:rPr>
                <a:t>13-37</a:t>
              </a:r>
              <a:r>
                <a:rPr lang="zh-CN" altLang="en-US" sz="1600" b="1" dirty="0">
                  <a:solidFill>
                    <a:srgbClr val="6FBA2C"/>
                  </a:solidFill>
                  <a:latin typeface="微软雅黑" panose="020B0503020204020204" charset="-122"/>
                  <a:ea typeface="微软雅黑" panose="020B0503020204020204" charset="-122"/>
                  <a:sym typeface="+mn-ea"/>
                </a:rPr>
                <a:t>）</a:t>
              </a:r>
              <a:endParaRPr sz="1600" b="1" dirty="0">
                <a:solidFill>
                  <a:srgbClr val="6FBA2C"/>
                </a:solidFill>
                <a:latin typeface="微软雅黑" panose="020B0503020204020204" charset="-122"/>
                <a:ea typeface="微软雅黑" panose="020B0503020204020204" charset="-122"/>
              </a:endParaRPr>
            </a:p>
          </p:txBody>
        </p:sp>
        <p:sp>
          <p:nvSpPr>
            <p:cNvPr id="35" name="任意多边形: 形状 34"/>
            <p:cNvSpPr/>
            <p:nvPr/>
          </p:nvSpPr>
          <p:spPr>
            <a:xfrm>
              <a:off x="6700686" y="2525903"/>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6" name="任意多边形: 形状 35"/>
            <p:cNvSpPr/>
            <p:nvPr/>
          </p:nvSpPr>
          <p:spPr>
            <a:xfrm>
              <a:off x="7176788" y="2525903"/>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84199"/>
                  </a:solidFill>
                  <a:latin typeface="微软雅黑" panose="020B0503020204020204" charset="-122"/>
                  <a:ea typeface="微软雅黑" panose="020B0503020204020204" charset="-122"/>
                </a:rPr>
                <a:t>个人信息跨境提供的规则（</a:t>
              </a:r>
              <a:r>
                <a:rPr lang="en-US" altLang="zh-CN" sz="1600" b="1" dirty="0">
                  <a:solidFill>
                    <a:srgbClr val="184199"/>
                  </a:solidFill>
                  <a:latin typeface="微软雅黑" panose="020B0503020204020204" charset="-122"/>
                  <a:ea typeface="微软雅黑" panose="020B0503020204020204" charset="-122"/>
                </a:rPr>
                <a:t>38-43</a:t>
              </a:r>
              <a:r>
                <a:rPr lang="zh-CN" altLang="en-US" sz="1600" b="1" dirty="0">
                  <a:solidFill>
                    <a:srgbClr val="184199"/>
                  </a:solidFill>
                  <a:latin typeface="微软雅黑" panose="020B0503020204020204" charset="-122"/>
                  <a:ea typeface="微软雅黑" panose="020B0503020204020204" charset="-122"/>
                </a:rPr>
                <a:t>）</a:t>
              </a:r>
              <a:endParaRPr lang="en-US" sz="1600" b="1" dirty="0">
                <a:solidFill>
                  <a:srgbClr val="184199"/>
                </a:solidFill>
                <a:latin typeface="微软雅黑" panose="020B0503020204020204" charset="-122"/>
                <a:ea typeface="微软雅黑" panose="020B0503020204020204" charset="-122"/>
              </a:endParaRPr>
            </a:p>
          </p:txBody>
        </p:sp>
        <p:sp>
          <p:nvSpPr>
            <p:cNvPr id="38" name="任意多边形: 形状 37"/>
            <p:cNvSpPr/>
            <p:nvPr/>
          </p:nvSpPr>
          <p:spPr>
            <a:xfrm>
              <a:off x="6916590" y="3185740"/>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4</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9" name="任意多边形: 形状 38"/>
            <p:cNvSpPr/>
            <p:nvPr/>
          </p:nvSpPr>
          <p:spPr>
            <a:xfrm>
              <a:off x="7392691" y="3185740"/>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6FBA2C"/>
                  </a:solidFill>
                  <a:latin typeface="微软雅黑" panose="020B0503020204020204" charset="-122"/>
                  <a:ea typeface="微软雅黑" panose="020B0503020204020204" charset="-122"/>
                </a:rPr>
                <a:t>个人在个人信息处理活动中的权利（</a:t>
              </a:r>
              <a:r>
                <a:rPr lang="en-US" altLang="zh-CN" sz="1600" b="1" dirty="0">
                  <a:solidFill>
                    <a:srgbClr val="6FBA2C"/>
                  </a:solidFill>
                  <a:latin typeface="微软雅黑" panose="020B0503020204020204" charset="-122"/>
                  <a:ea typeface="微软雅黑" panose="020B0503020204020204" charset="-122"/>
                </a:rPr>
                <a:t>44-50</a:t>
              </a:r>
              <a:r>
                <a:rPr lang="zh-CN" altLang="en-US" sz="1600" b="1" dirty="0">
                  <a:solidFill>
                    <a:srgbClr val="6FBA2C"/>
                  </a:solidFill>
                  <a:latin typeface="微软雅黑" panose="020B0503020204020204" charset="-122"/>
                  <a:ea typeface="微软雅黑" panose="020B0503020204020204" charset="-122"/>
                </a:rPr>
                <a:t>）</a:t>
              </a:r>
              <a:endParaRPr lang="en-US" sz="1600" b="1" dirty="0">
                <a:solidFill>
                  <a:srgbClr val="6FBA2C"/>
                </a:solidFill>
                <a:latin typeface="微软雅黑" panose="020B0503020204020204" charset="-122"/>
                <a:ea typeface="微软雅黑" panose="020B0503020204020204" charset="-122"/>
              </a:endParaRPr>
            </a:p>
          </p:txBody>
        </p:sp>
        <p:sp>
          <p:nvSpPr>
            <p:cNvPr id="40" name="任意多边形: 形状 39"/>
            <p:cNvSpPr/>
            <p:nvPr/>
          </p:nvSpPr>
          <p:spPr>
            <a:xfrm>
              <a:off x="6916589" y="3845577"/>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5</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1" name="任意多边形: 形状 40"/>
            <p:cNvSpPr/>
            <p:nvPr/>
          </p:nvSpPr>
          <p:spPr>
            <a:xfrm>
              <a:off x="7392691" y="3845577"/>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84199"/>
                  </a:solidFill>
                  <a:latin typeface="微软雅黑" panose="020B0503020204020204" charset="-122"/>
                  <a:ea typeface="微软雅黑" panose="020B0503020204020204" charset="-122"/>
                </a:rPr>
                <a:t>个人信息处理者的义务（</a:t>
              </a:r>
              <a:r>
                <a:rPr lang="en-US" altLang="zh-CN" sz="1600" b="1" dirty="0">
                  <a:solidFill>
                    <a:srgbClr val="184199"/>
                  </a:solidFill>
                  <a:latin typeface="微软雅黑" panose="020B0503020204020204" charset="-122"/>
                  <a:ea typeface="微软雅黑" panose="020B0503020204020204" charset="-122"/>
                </a:rPr>
                <a:t>51-59</a:t>
              </a:r>
              <a:r>
                <a:rPr lang="zh-CN" altLang="en-US" sz="1600" b="1" dirty="0">
                  <a:solidFill>
                    <a:srgbClr val="184199"/>
                  </a:solidFill>
                  <a:latin typeface="微软雅黑" panose="020B0503020204020204" charset="-122"/>
                  <a:ea typeface="微软雅黑" panose="020B0503020204020204" charset="-122"/>
                </a:rPr>
                <a:t>）</a:t>
              </a:r>
              <a:endParaRPr lang="en-US" sz="1600" b="1" dirty="0">
                <a:solidFill>
                  <a:srgbClr val="184199"/>
                </a:solidFill>
                <a:latin typeface="微软雅黑" panose="020B0503020204020204" charset="-122"/>
                <a:ea typeface="微软雅黑" panose="020B0503020204020204" charset="-122"/>
              </a:endParaRPr>
            </a:p>
          </p:txBody>
        </p:sp>
        <p:sp>
          <p:nvSpPr>
            <p:cNvPr id="42" name="任意多边形: 形状 41"/>
            <p:cNvSpPr/>
            <p:nvPr/>
          </p:nvSpPr>
          <p:spPr>
            <a:xfrm>
              <a:off x="6694789" y="4505414"/>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6</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3" name="任意多边形: 形状 42"/>
            <p:cNvSpPr/>
            <p:nvPr/>
          </p:nvSpPr>
          <p:spPr>
            <a:xfrm>
              <a:off x="7170891" y="4505414"/>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6FBA2C"/>
                  </a:solidFill>
                  <a:latin typeface="微软雅黑" panose="020B0503020204020204" charset="-122"/>
                  <a:ea typeface="微软雅黑" panose="020B0503020204020204" charset="-122"/>
                </a:rPr>
                <a:t>履行个人信息保护职责的部门（</a:t>
              </a:r>
              <a:r>
                <a:rPr lang="en-US" altLang="zh-CN" sz="1600" b="1" dirty="0">
                  <a:solidFill>
                    <a:srgbClr val="6FBA2C"/>
                  </a:solidFill>
                  <a:latin typeface="微软雅黑" panose="020B0503020204020204" charset="-122"/>
                  <a:ea typeface="微软雅黑" panose="020B0503020204020204" charset="-122"/>
                </a:rPr>
                <a:t>60-65</a:t>
              </a:r>
              <a:r>
                <a:rPr lang="zh-CN" altLang="en-US" sz="1600" b="1" dirty="0">
                  <a:solidFill>
                    <a:srgbClr val="6FBA2C"/>
                  </a:solidFill>
                  <a:latin typeface="微软雅黑" panose="020B0503020204020204" charset="-122"/>
                  <a:ea typeface="微软雅黑" panose="020B0503020204020204" charset="-122"/>
                </a:rPr>
                <a:t>）</a:t>
              </a:r>
              <a:endParaRPr lang="en-US" sz="1600" b="1" dirty="0">
                <a:solidFill>
                  <a:srgbClr val="6FBA2C"/>
                </a:solidFill>
                <a:latin typeface="微软雅黑" panose="020B0503020204020204" charset="-122"/>
                <a:ea typeface="微软雅黑" panose="020B0503020204020204" charset="-122"/>
              </a:endParaRPr>
            </a:p>
          </p:txBody>
        </p:sp>
        <p:sp>
          <p:nvSpPr>
            <p:cNvPr id="44" name="任意多边形: 形状 43"/>
            <p:cNvSpPr/>
            <p:nvPr/>
          </p:nvSpPr>
          <p:spPr>
            <a:xfrm>
              <a:off x="6472989" y="5165251"/>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184199"/>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7</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5" name="任意多边形: 形状 44"/>
            <p:cNvSpPr/>
            <p:nvPr/>
          </p:nvSpPr>
          <p:spPr>
            <a:xfrm>
              <a:off x="6949091" y="5165251"/>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1">
                <a:lumMod val="20000"/>
                <a:lumOff val="80000"/>
              </a:schemeClr>
            </a:solidFill>
            <a:ln>
              <a:solidFill>
                <a:srgbClr val="184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184199"/>
                  </a:solidFill>
                  <a:latin typeface="微软雅黑" panose="020B0503020204020204" charset="-122"/>
                  <a:ea typeface="微软雅黑" panose="020B0503020204020204" charset="-122"/>
                </a:rPr>
                <a:t>法律责任（</a:t>
              </a:r>
              <a:r>
                <a:rPr lang="en-US" altLang="zh-CN" sz="1600" b="1" dirty="0">
                  <a:solidFill>
                    <a:srgbClr val="184199"/>
                  </a:solidFill>
                  <a:latin typeface="微软雅黑" panose="020B0503020204020204" charset="-122"/>
                  <a:ea typeface="微软雅黑" panose="020B0503020204020204" charset="-122"/>
                </a:rPr>
                <a:t>66-71</a:t>
              </a:r>
              <a:r>
                <a:rPr lang="zh-CN" altLang="en-US" sz="1600" b="1" dirty="0">
                  <a:solidFill>
                    <a:srgbClr val="184199"/>
                  </a:solidFill>
                  <a:latin typeface="微软雅黑" panose="020B0503020204020204" charset="-122"/>
                  <a:ea typeface="微软雅黑" panose="020B0503020204020204" charset="-122"/>
                </a:rPr>
                <a:t>）</a:t>
              </a:r>
              <a:endParaRPr lang="en-US" sz="1600" b="1" dirty="0">
                <a:solidFill>
                  <a:srgbClr val="184199"/>
                </a:solidFill>
                <a:latin typeface="微软雅黑" panose="020B0503020204020204" charset="-122"/>
                <a:ea typeface="微软雅黑" panose="020B0503020204020204" charset="-122"/>
              </a:endParaRPr>
            </a:p>
          </p:txBody>
        </p:sp>
        <p:cxnSp>
          <p:nvCxnSpPr>
            <p:cNvPr id="16" name="直接箭头连接符 15"/>
            <p:cNvCxnSpPr>
              <a:stCxn id="30" idx="3"/>
            </p:cNvCxnSpPr>
            <p:nvPr/>
          </p:nvCxnSpPr>
          <p:spPr>
            <a:xfrm flipV="1">
              <a:off x="3212285" y="1488447"/>
              <a:ext cx="3036324" cy="2309430"/>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30" idx="3"/>
            </p:cNvCxnSpPr>
            <p:nvPr/>
          </p:nvCxnSpPr>
          <p:spPr>
            <a:xfrm flipV="1">
              <a:off x="3212285" y="2148285"/>
              <a:ext cx="3254807" cy="1649592"/>
            </a:xfrm>
            <a:prstGeom prst="straightConnector1">
              <a:avLst/>
            </a:prstGeom>
            <a:ln w="19050">
              <a:solidFill>
                <a:srgbClr val="6FBA2C"/>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30" idx="3"/>
            </p:cNvCxnSpPr>
            <p:nvPr/>
          </p:nvCxnSpPr>
          <p:spPr>
            <a:xfrm flipV="1">
              <a:off x="3212285" y="2804461"/>
              <a:ext cx="3485822" cy="993416"/>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30" idx="3"/>
            </p:cNvCxnSpPr>
            <p:nvPr/>
          </p:nvCxnSpPr>
          <p:spPr>
            <a:xfrm flipV="1">
              <a:off x="3212285" y="3442561"/>
              <a:ext cx="3701725" cy="355316"/>
            </a:xfrm>
            <a:prstGeom prst="straightConnector1">
              <a:avLst/>
            </a:prstGeom>
            <a:ln w="19050">
              <a:solidFill>
                <a:srgbClr val="6FBA2C"/>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30" idx="3"/>
            </p:cNvCxnSpPr>
            <p:nvPr/>
          </p:nvCxnSpPr>
          <p:spPr>
            <a:xfrm>
              <a:off x="3212285" y="3797877"/>
              <a:ext cx="3707622" cy="333580"/>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3212285" y="3797877"/>
              <a:ext cx="3482504" cy="1006680"/>
            </a:xfrm>
            <a:prstGeom prst="straightConnector1">
              <a:avLst/>
            </a:prstGeom>
            <a:ln w="19050">
              <a:solidFill>
                <a:srgbClr val="6FBA2C"/>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30" idx="3"/>
            </p:cNvCxnSpPr>
            <p:nvPr/>
          </p:nvCxnSpPr>
          <p:spPr>
            <a:xfrm>
              <a:off x="3212285" y="3797877"/>
              <a:ext cx="3254807" cy="1672160"/>
            </a:xfrm>
            <a:prstGeom prst="straightConnector1">
              <a:avLst/>
            </a:prstGeom>
            <a:ln w="19050">
              <a:solidFill>
                <a:srgbClr val="184199"/>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1331593" y="4895650"/>
              <a:ext cx="223936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b="1">
                  <a:solidFill>
                    <a:srgbClr val="D66F52"/>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kumimoji="1" lang="zh-CN" altLang="en-US"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rPr>
                <a:t>分为</a:t>
              </a:r>
              <a:r>
                <a:rPr kumimoji="1" lang="en-US" altLang="zh-CN"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rPr>
                <a:t>8</a:t>
              </a:r>
              <a:r>
                <a:rPr kumimoji="1" lang="zh-CN" altLang="en-US"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rPr>
                <a:t>章，共</a:t>
              </a:r>
              <a:r>
                <a:rPr kumimoji="1" lang="en-US" altLang="zh-CN"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rPr>
                <a:t>74</a:t>
              </a:r>
              <a:r>
                <a:rPr kumimoji="1" lang="zh-CN" altLang="en-US"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rPr>
                <a:t>条</a:t>
              </a:r>
              <a:endParaRPr kumimoji="1" lang="zh-CN" altLang="en-US" dirty="0">
                <a:gradFill flip="none" rotWithShape="1">
                  <a:gsLst>
                    <a:gs pos="100000">
                      <a:srgbClr val="184199"/>
                    </a:gs>
                    <a:gs pos="0">
                      <a:srgbClr val="6FBA2C"/>
                    </a:gs>
                  </a:gsLst>
                  <a:lin ang="0" scaled="1"/>
                  <a:tileRect/>
                </a:gradFill>
                <a:latin typeface="微软雅黑" panose="020B0503020204020204" charset="-122"/>
                <a:ea typeface="微软雅黑" panose="020B0503020204020204" charset="-122"/>
              </a:endParaRPr>
            </a:p>
          </p:txBody>
        </p:sp>
        <p:sp>
          <p:nvSpPr>
            <p:cNvPr id="27" name="任意多边形: 形状 26"/>
            <p:cNvSpPr/>
            <p:nvPr/>
          </p:nvSpPr>
          <p:spPr>
            <a:xfrm>
              <a:off x="6251189" y="5825087"/>
              <a:ext cx="446918" cy="520963"/>
            </a:xfrm>
            <a:custGeom>
              <a:avLst/>
              <a:gdLst/>
              <a:ahLst/>
              <a:cxnLst/>
              <a:rect l="l" t="t" r="r" b="b"/>
              <a:pathLst>
                <a:path w="426786" h="502102">
                  <a:moveTo>
                    <a:pt x="0" y="0"/>
                  </a:moveTo>
                  <a:lnTo>
                    <a:pt x="367036" y="0"/>
                  </a:lnTo>
                  <a:lnTo>
                    <a:pt x="426786" y="125525"/>
                  </a:lnTo>
                  <a:lnTo>
                    <a:pt x="367036" y="251051"/>
                  </a:lnTo>
                  <a:lnTo>
                    <a:pt x="426786" y="376576"/>
                  </a:lnTo>
                  <a:lnTo>
                    <a:pt x="367036" y="502102"/>
                  </a:lnTo>
                  <a:lnTo>
                    <a:pt x="0" y="502102"/>
                  </a:lnTo>
                  <a:lnTo>
                    <a:pt x="0" y="0"/>
                  </a:lnTo>
                  <a:close/>
                </a:path>
              </a:pathLst>
            </a:custGeom>
            <a:solidFill>
              <a:srgbClr val="6FBA2C"/>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rPr>
                <a:t>8</a:t>
              </a:r>
              <a:endParaRPr sz="1600" b="1" dirty="0">
                <a:solidFill>
                  <a:schemeClr val="l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8" name="任意多边形: 形状 27"/>
            <p:cNvSpPr/>
            <p:nvPr/>
          </p:nvSpPr>
          <p:spPr>
            <a:xfrm>
              <a:off x="6727291" y="5825087"/>
              <a:ext cx="4184968" cy="520963"/>
            </a:xfrm>
            <a:custGeom>
              <a:avLst/>
              <a:gdLst>
                <a:gd name="rtl" fmla="*/ 59750 w 2902014"/>
                <a:gd name="rtr" fmla="*/ 2902014 w 2902014"/>
              </a:gdLst>
              <a:ahLst/>
              <a:cxnLst/>
              <a:rect l="rtl" t="t" r="rtr" b="b"/>
              <a:pathLst>
                <a:path w="2902014" h="502102">
                  <a:moveTo>
                    <a:pt x="0" y="0"/>
                  </a:moveTo>
                  <a:lnTo>
                    <a:pt x="2902014" y="0"/>
                  </a:lnTo>
                  <a:lnTo>
                    <a:pt x="2902014" y="502102"/>
                  </a:lnTo>
                  <a:lnTo>
                    <a:pt x="0" y="502102"/>
                  </a:lnTo>
                  <a:lnTo>
                    <a:pt x="59750" y="376576"/>
                  </a:lnTo>
                  <a:lnTo>
                    <a:pt x="0" y="251051"/>
                  </a:lnTo>
                  <a:lnTo>
                    <a:pt x="59750" y="125525"/>
                  </a:lnTo>
                  <a:lnTo>
                    <a:pt x="0" y="0"/>
                  </a:lnTo>
                  <a:close/>
                </a:path>
              </a:pathLst>
            </a:custGeom>
            <a:solidFill>
              <a:schemeClr val="accent3">
                <a:lumMod val="20000"/>
                <a:lumOff val="80000"/>
              </a:schemeClr>
            </a:solidFill>
            <a:ln>
              <a:solidFill>
                <a:srgbClr val="6FB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6FBA2C"/>
                  </a:solidFill>
                  <a:latin typeface="微软雅黑" panose="020B0503020204020204" charset="-122"/>
                  <a:ea typeface="微软雅黑" panose="020B0503020204020204" charset="-122"/>
                </a:rPr>
                <a:t>附则（</a:t>
              </a:r>
              <a:r>
                <a:rPr lang="en-US" altLang="zh-CN" sz="1600" b="1" dirty="0">
                  <a:solidFill>
                    <a:srgbClr val="6FBA2C"/>
                  </a:solidFill>
                  <a:latin typeface="微软雅黑" panose="020B0503020204020204" charset="-122"/>
                  <a:ea typeface="微软雅黑" panose="020B0503020204020204" charset="-122"/>
                </a:rPr>
                <a:t>72-74</a:t>
              </a:r>
              <a:r>
                <a:rPr lang="zh-CN" altLang="en-US" sz="1600" b="1" dirty="0">
                  <a:solidFill>
                    <a:srgbClr val="6FBA2C"/>
                  </a:solidFill>
                  <a:latin typeface="微软雅黑" panose="020B0503020204020204" charset="-122"/>
                  <a:ea typeface="微软雅黑" panose="020B0503020204020204" charset="-122"/>
                </a:rPr>
                <a:t>）</a:t>
              </a:r>
              <a:endParaRPr lang="en-US" sz="1600" b="1" dirty="0">
                <a:solidFill>
                  <a:srgbClr val="6FBA2C"/>
                </a:solidFill>
                <a:latin typeface="微软雅黑" panose="020B0503020204020204" charset="-122"/>
                <a:ea typeface="微软雅黑" panose="020B0503020204020204" charset="-122"/>
              </a:endParaRPr>
            </a:p>
          </p:txBody>
        </p:sp>
        <p:cxnSp>
          <p:nvCxnSpPr>
            <p:cNvPr id="49" name="直接箭头连接符 48"/>
            <p:cNvCxnSpPr>
              <a:stCxn id="30" idx="3"/>
            </p:cNvCxnSpPr>
            <p:nvPr/>
          </p:nvCxnSpPr>
          <p:spPr>
            <a:xfrm>
              <a:off x="3212285" y="3797877"/>
              <a:ext cx="3036324" cy="2309428"/>
            </a:xfrm>
            <a:prstGeom prst="straightConnector1">
              <a:avLst/>
            </a:prstGeom>
            <a:ln w="19050">
              <a:solidFill>
                <a:srgbClr val="6FBA2C"/>
              </a:solidFill>
              <a:tailEnd type="triangle"/>
            </a:ln>
          </p:spPr>
          <p:style>
            <a:lnRef idx="1">
              <a:schemeClr val="accent1"/>
            </a:lnRef>
            <a:fillRef idx="0">
              <a:schemeClr val="accent1"/>
            </a:fillRef>
            <a:effectRef idx="0">
              <a:schemeClr val="accent1"/>
            </a:effectRef>
            <a:fontRef idx="minor">
              <a:schemeClr val="tx1"/>
            </a:fontRef>
          </p:style>
        </p:cxnSp>
        <p:pic>
          <p:nvPicPr>
            <p:cNvPr id="30" name="图片 29"/>
            <p:cNvPicPr/>
            <p:nvPr/>
          </p:nvPicPr>
          <p:blipFill>
            <a:blip r:embed="rId1"/>
            <a:stretch>
              <a:fillRect/>
            </a:stretch>
          </p:blipFill>
          <p:spPr>
            <a:xfrm>
              <a:off x="1679819" y="2738448"/>
              <a:ext cx="1532466" cy="2118857"/>
            </a:xfrm>
            <a:prstGeom prst="rect">
              <a:avLst/>
            </a:prstGeom>
            <a:solidFill>
              <a:schemeClr val="accent1">
                <a:lumMod val="20000"/>
                <a:lumOff val="80000"/>
              </a:schemeClr>
            </a:solidFill>
            <a:ln>
              <a:solidFill>
                <a:srgbClr val="184199"/>
              </a:solidFill>
            </a:ln>
          </p:spPr>
        </p:pic>
      </p:grpSp>
    </p:spTree>
  </p:cSld>
  <p:clrMapOvr>
    <a:masterClrMapping/>
  </p:clrMapOvr>
</p:sld>
</file>

<file path=ppt/tags/tag1.xml><?xml version="1.0" encoding="utf-8"?>
<p:tagLst xmlns:p="http://schemas.openxmlformats.org/presentationml/2006/main">
  <p:tag name="COMMONDATA" val="eyJoZGlkIjoiOWMzNDdmMDZjZGZhNDM0MDgxNDJjNjVhMzdhZWY3NGUifQ=="/>
  <p:tag name="KSO_WPP_MARK_KEY" val="78965445-aa60-4d1c-8f03-a99924852a86"/>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11128</Words>
  <Application>WPS 演示</Application>
  <PresentationFormat>宽屏</PresentationFormat>
  <Paragraphs>981</Paragraphs>
  <Slides>40</Slides>
  <Notes>39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40</vt:i4>
      </vt:variant>
    </vt:vector>
  </HeadingPairs>
  <TitlesOfParts>
    <vt:vector size="51" baseType="lpstr">
      <vt:lpstr>Arial</vt:lpstr>
      <vt:lpstr>宋体</vt:lpstr>
      <vt:lpstr>Wingdings</vt:lpstr>
      <vt:lpstr>Arial Black</vt:lpstr>
      <vt:lpstr>微软雅黑</vt:lpstr>
      <vt:lpstr>Arial Unicode MS</vt:lpstr>
      <vt:lpstr>等线</vt:lpstr>
      <vt:lpstr>Helvetica</vt:lpstr>
      <vt:lpstr>Vijaya</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深信服</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深信服智安全PPT</dc:title>
  <dc:creator>Botao Song</dc:creator>
  <cp:lastModifiedBy>Administrator</cp:lastModifiedBy>
  <cp:revision>3515</cp:revision>
  <cp:lastPrinted>2021-07-12T08:07:00Z</cp:lastPrinted>
  <dcterms:created xsi:type="dcterms:W3CDTF">2018-08-09T08:21:00Z</dcterms:created>
  <dcterms:modified xsi:type="dcterms:W3CDTF">2022-11-10T02:43:54Z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359B9C46B6AC450989327AC1976C579E</vt:lpwstr>
  </property>
  <property fmtid="{D5CDD505-2E9C-101B-9397-08002B2CF9AE}" pid="3" name="KSOProductBuildVer">
    <vt:lpwstr>2052-11.1.0.12763</vt:lpwstr>
  </property>
</Properties>
</file>